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regular.fntdata"/><Relationship Id="rId25" Type="http://schemas.openxmlformats.org/officeDocument/2006/relationships/slide" Target="slides/slide20.xml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.fntdata"/><Relationship Id="rId12" Type="http://schemas.openxmlformats.org/officeDocument/2006/relationships/slide" Target="slides/slide7.xml"/><Relationship Id="rId34" Type="http://schemas.openxmlformats.org/officeDocument/2006/relationships/font" Target="fonts/RobotoMedium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27979789f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27979789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761a280e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761a28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761a280e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761a280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761a280e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2761a28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7064a79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7064a79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27979789f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27979789f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27064a79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27064a79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27064a798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27064a798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27979789f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27979789f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761a280e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761a28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761a280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761a28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761a280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761a28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761a280e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2761a28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761a280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761a28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4</a:t>
            </a:r>
            <a:endParaRPr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West Nile Virus Prediction</a:t>
            </a:r>
            <a:endParaRPr b="1"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438" y="1269050"/>
            <a:ext cx="5494274" cy="36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89525" y="87752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4294967295" type="body"/>
          </p:nvPr>
        </p:nvSpPr>
        <p:spPr>
          <a:xfrm>
            <a:off x="470525" y="10242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Temperature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3191325" y="240925"/>
            <a:ext cx="5880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believed that hot and dry conditions are more favorable for West Nile virus than cold and wet. 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80" name="Google Shape;180;p22"/>
          <p:cNvCxnSpPr/>
          <p:nvPr/>
        </p:nvCxnSpPr>
        <p:spPr>
          <a:xfrm flipH="1" rot="10800000">
            <a:off x="3614350" y="2339400"/>
            <a:ext cx="4271700" cy="21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1" name="Google Shape;181;p22"/>
          <p:cNvSpPr txBox="1"/>
          <p:nvPr>
            <p:ph type="title"/>
          </p:nvPr>
        </p:nvSpPr>
        <p:spPr>
          <a:xfrm>
            <a:off x="3792625" y="1739275"/>
            <a:ext cx="3024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Temperature</a:t>
            </a:r>
            <a:endParaRPr sz="180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WNV infection rate</a:t>
            </a:r>
            <a:endParaRPr sz="180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89525" y="87752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idx="4294967295" type="body"/>
          </p:nvPr>
        </p:nvSpPr>
        <p:spPr>
          <a:xfrm>
            <a:off x="470525" y="10242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Rainfall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425" y="713975"/>
            <a:ext cx="5619661" cy="3961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3"/>
          <p:cNvCxnSpPr/>
          <p:nvPr/>
        </p:nvCxnSpPr>
        <p:spPr>
          <a:xfrm>
            <a:off x="3841850" y="3222600"/>
            <a:ext cx="341220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1" name="Google Shape;191;p23"/>
          <p:cNvSpPr txBox="1"/>
          <p:nvPr>
            <p:ph type="title"/>
          </p:nvPr>
        </p:nvSpPr>
        <p:spPr>
          <a:xfrm>
            <a:off x="5076075" y="1423300"/>
            <a:ext cx="3024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Lesser Rainfall</a:t>
            </a:r>
            <a:endParaRPr sz="180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WNV infection rate</a:t>
            </a:r>
            <a:endParaRPr sz="180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430025" y="12146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idx="4294967295" type="body"/>
          </p:nvPr>
        </p:nvSpPr>
        <p:spPr>
          <a:xfrm>
            <a:off x="414075" y="1374563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Temperature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600" y="538950"/>
            <a:ext cx="5220900" cy="4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430025" y="2945900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4294967295" type="body"/>
          </p:nvPr>
        </p:nvSpPr>
        <p:spPr>
          <a:xfrm>
            <a:off x="511025" y="3092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Wind Speed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371125" y="2153025"/>
            <a:ext cx="456000" cy="4623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430025" y="12146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4294967295" type="body"/>
          </p:nvPr>
        </p:nvSpPr>
        <p:spPr>
          <a:xfrm>
            <a:off x="414075" y="1374563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Temperature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430025" y="2945900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4294967295" type="body"/>
          </p:nvPr>
        </p:nvSpPr>
        <p:spPr>
          <a:xfrm>
            <a:off x="511025" y="3092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Rainfall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411625" y="2153025"/>
            <a:ext cx="456000" cy="4623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925" y="492200"/>
            <a:ext cx="5133650" cy="42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53525" y="22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886418" y="1384400"/>
            <a:ext cx="1618500" cy="89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3886431" y="1384409"/>
            <a:ext cx="16185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4294967295" type="body"/>
          </p:nvPr>
        </p:nvSpPr>
        <p:spPr>
          <a:xfrm>
            <a:off x="3886431" y="1460523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7" name="Google Shape;227;p27"/>
          <p:cNvSpPr txBox="1"/>
          <p:nvPr>
            <p:ph idx="4294967295" type="body"/>
          </p:nvPr>
        </p:nvSpPr>
        <p:spPr>
          <a:xfrm>
            <a:off x="3886431" y="1908626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Classification 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514083" y="2280500"/>
            <a:ext cx="4645919" cy="683438"/>
            <a:chOff x="2918141" y="1746499"/>
            <a:chExt cx="4160400" cy="531900"/>
          </a:xfrm>
        </p:grpSpPr>
        <p:cxnSp>
          <p:nvCxnSpPr>
            <p:cNvPr id="229" name="Google Shape;229;p27"/>
            <p:cNvCxnSpPr>
              <a:stCxn id="224" idx="2"/>
              <a:endCxn id="230" idx="0"/>
            </p:cNvCxnSpPr>
            <p:nvPr/>
          </p:nvCxnSpPr>
          <p:spPr>
            <a:xfrm rot="5400000">
              <a:off x="3628991" y="1035649"/>
              <a:ext cx="531900" cy="19536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27"/>
            <p:cNvCxnSpPr>
              <a:stCxn id="224" idx="2"/>
              <a:endCxn id="232" idx="0"/>
            </p:cNvCxnSpPr>
            <p:nvPr/>
          </p:nvCxnSpPr>
          <p:spPr>
            <a:xfrm flipH="1" rot="-5400000">
              <a:off x="5709191" y="909049"/>
              <a:ext cx="531900" cy="22068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3" name="Google Shape;233;p27"/>
          <p:cNvSpPr/>
          <p:nvPr/>
        </p:nvSpPr>
        <p:spPr>
          <a:xfrm>
            <a:off x="1706444" y="2964030"/>
            <a:ext cx="1618500" cy="8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1704875" y="2964027"/>
            <a:ext cx="16185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4294967295" type="body"/>
          </p:nvPr>
        </p:nvSpPr>
        <p:spPr>
          <a:xfrm>
            <a:off x="1705043" y="3040158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Base 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5" name="Google Shape;235;p27"/>
          <p:cNvSpPr txBox="1"/>
          <p:nvPr>
            <p:ph idx="4294967295" type="body"/>
          </p:nvPr>
        </p:nvSpPr>
        <p:spPr>
          <a:xfrm>
            <a:off x="1705029" y="3488373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Random Forest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6350557" y="2964030"/>
            <a:ext cx="1618500" cy="8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6350568" y="2964027"/>
            <a:ext cx="16185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4294967295" type="body"/>
          </p:nvPr>
        </p:nvSpPr>
        <p:spPr>
          <a:xfrm>
            <a:off x="6350819" y="3040158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Main 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8" name="Google Shape;238;p27"/>
          <p:cNvSpPr txBox="1"/>
          <p:nvPr>
            <p:ph idx="4294967295" type="body"/>
          </p:nvPr>
        </p:nvSpPr>
        <p:spPr>
          <a:xfrm>
            <a:off x="6349130" y="3488373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XGBoost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253525" y="828075"/>
            <a:ext cx="3409200" cy="6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WNV present (1) or NOT present(0)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50" y="1600650"/>
            <a:ext cx="6730300" cy="2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404750" y="164938"/>
            <a:ext cx="63660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Confusion Matrix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(XGBoost w GridSearchCV)</a:t>
            </a:r>
            <a:endParaRPr sz="1800"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127739" y="3888065"/>
            <a:ext cx="6818307" cy="858300"/>
            <a:chOff x="1593000" y="2322568"/>
            <a:chExt cx="5957975" cy="643500"/>
          </a:xfrm>
        </p:grpSpPr>
        <p:sp>
          <p:nvSpPr>
            <p:cNvPr id="252" name="Google Shape;252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21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FN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Mispredicted someone as a non West Nile Virus carrier. 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Type II error.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1127739" y="3014574"/>
            <a:ext cx="6818307" cy="858300"/>
            <a:chOff x="1593000" y="2322568"/>
            <a:chExt cx="5957975" cy="643500"/>
          </a:xfrm>
        </p:grpSpPr>
        <p:sp>
          <p:nvSpPr>
            <p:cNvPr id="260" name="Google Shape;260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</a:t>
              </a: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</a:t>
              </a: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FP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Mispredicted someone as a West Nile Virus carrier.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TYPE I error. 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29"/>
          <p:cNvGrpSpPr/>
          <p:nvPr/>
        </p:nvGrpSpPr>
        <p:grpSpPr>
          <a:xfrm>
            <a:off x="1127739" y="2141049"/>
            <a:ext cx="6818307" cy="858300"/>
            <a:chOff x="1593000" y="2322568"/>
            <a:chExt cx="5957975" cy="643500"/>
          </a:xfrm>
        </p:grpSpPr>
        <p:sp>
          <p:nvSpPr>
            <p:cNvPr id="268" name="Google Shape;268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	</a:t>
              </a: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2963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TN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Correctly predicted as non West Nile Virus Carrier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29"/>
          <p:cNvGrpSpPr/>
          <p:nvPr/>
        </p:nvGrpSpPr>
        <p:grpSpPr>
          <a:xfrm>
            <a:off x="1127739" y="1267569"/>
            <a:ext cx="6818307" cy="858300"/>
            <a:chOff x="1593000" y="2322568"/>
            <a:chExt cx="5957975" cy="643500"/>
          </a:xfrm>
        </p:grpSpPr>
        <p:sp>
          <p:nvSpPr>
            <p:cNvPr id="276" name="Google Shape;276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3316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TP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Correctly predicted as West Nile Virus carrier.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404750" y="164950"/>
            <a:ext cx="82644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F267D"/>
                </a:solidFill>
                <a:latin typeface="Arial"/>
                <a:ea typeface="Arial"/>
                <a:cs typeface="Arial"/>
                <a:sym typeface="Arial"/>
              </a:rPr>
              <a:t>Conclusion – XG Boost Works! Need more Data!</a:t>
            </a:r>
            <a:endParaRPr sz="2800">
              <a:solidFill>
                <a:srgbClr val="1F26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37" y="892975"/>
            <a:ext cx="7121025" cy="39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416100" y="199775"/>
            <a:ext cx="87279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67D"/>
                </a:solidFill>
                <a:latin typeface="Arial"/>
                <a:ea typeface="Arial"/>
                <a:cs typeface="Arial"/>
                <a:sym typeface="Arial"/>
              </a:rPr>
              <a:t>Future – Better Geo-Libraries, ‘Dist from Spray Border’, Time-lag Stationarity Tests!</a:t>
            </a:r>
            <a:endParaRPr>
              <a:solidFill>
                <a:srgbClr val="1F26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25" y="1236875"/>
            <a:ext cx="4189950" cy="36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1" name="Google Shape;101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3397400" y="17662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Great Deal of Variation in West Nile Virus in intensity and duration since 2002 in Chicago.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Up to 29%Fatality Rate, depending on Age.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Difficult to Predict and Allocate Resources.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Build a Classification Model: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To Predict Highly Accurately, the Outbreaks of WNV from Mosquitos, based on Environmental and Other Variables.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508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City of Chicago and Chicago Department of Public Health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311700" y="410000"/>
            <a:ext cx="8520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67D"/>
                </a:solidFill>
                <a:latin typeface="Arial"/>
                <a:ea typeface="Arial"/>
                <a:cs typeface="Arial"/>
                <a:sym typeface="Arial"/>
              </a:rPr>
              <a:t>Other Recommendations – 7 Day Cycle</a:t>
            </a:r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800" y="1178625"/>
            <a:ext cx="4136225" cy="3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65500" y="72420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4939500" y="137900"/>
            <a:ext cx="3837000" cy="47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Main dataset: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Mosquito trap (date, location, species, number of mosquitos, WNV present)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Weather data: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Weather conditions during the months of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Spray dataset: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GIS data for spray effort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001025" y="149602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1041525" y="1642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Wnv Present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" y="2367400"/>
            <a:ext cx="3031347" cy="207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402" y="139650"/>
            <a:ext cx="3685287" cy="21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388" y="2927424"/>
            <a:ext cx="3983625" cy="22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5065425" y="2220700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5146425" y="23674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Wnv Infection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794725" y="10375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body"/>
          </p:nvPr>
        </p:nvSpPr>
        <p:spPr>
          <a:xfrm>
            <a:off x="835225" y="11842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Number of Mosquitos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8" y="1711925"/>
            <a:ext cx="3790163" cy="26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341" y="111198"/>
            <a:ext cx="3527883" cy="24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350" y="2571755"/>
            <a:ext cx="3631877" cy="253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94725" y="10375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835225" y="11842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Species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5" y="1835300"/>
            <a:ext cx="4051175" cy="284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025" y="246700"/>
            <a:ext cx="4720673" cy="38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311100" y="6868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3351600" y="833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8200"/>
            <a:ext cx="8655594" cy="319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50"/>
            <a:ext cx="8839199" cy="271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62" y="2797750"/>
            <a:ext cx="7277873" cy="2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521550" y="1350175"/>
            <a:ext cx="13653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2007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0" y="3209575"/>
            <a:ext cx="13653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2013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r>
              <a:rPr lang="en"/>
              <a:t> data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389525" y="87752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4294967295" type="body"/>
          </p:nvPr>
        </p:nvSpPr>
        <p:spPr>
          <a:xfrm>
            <a:off x="470525" y="10242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Temperature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3191325" y="240925"/>
            <a:ext cx="5880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believed that hot and dry conditions are more favorable for West Nile virus than cold and wet. 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2300"/>
            <a:ext cx="4396074" cy="262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250" y="1742300"/>
            <a:ext cx="4396074" cy="262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