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8" r:id="rId11"/>
    <p:sldId id="269" r:id="rId12"/>
    <p:sldId id="271" r:id="rId13"/>
    <p:sldId id="272" r:id="rId14"/>
    <p:sldId id="273" r:id="rId15"/>
    <p:sldId id="270" r:id="rId16"/>
    <p:sldId id="26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883A-6E87-41FE-A70F-DAF024453022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B6190-1221-4E33-9DD3-5A103E142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91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Important thing to note: Encryption</a:t>
            </a:r>
            <a:r>
              <a:rPr lang="en-US" baseline="0" dirty="0"/>
              <a:t> does not ensure integrity. You can still change data that is encrypted without decrypting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B6190-1221-4E33-9DD3-5A103E142E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75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credit goes to bouncy</a:t>
            </a:r>
            <a:r>
              <a:rPr lang="en-US" baseline="0" dirty="0"/>
              <a:t> castle for their SHA 3 algorithm. Didn’t have time to implement by own SHA 3 algorithm. Should check them out, they have all kinds of secure algorithms you can use such as AES, </a:t>
            </a:r>
            <a:r>
              <a:rPr lang="en-US" baseline="0" dirty="0" err="1"/>
              <a:t>bcrypt</a:t>
            </a:r>
            <a:r>
              <a:rPr lang="en-US" baseline="0" dirty="0"/>
              <a:t>, and RSA.</a:t>
            </a:r>
          </a:p>
          <a:p>
            <a:r>
              <a:rPr lang="en-US" baseline="0" dirty="0"/>
              <a:t>Pictures on left is what the sender is doing. picture on right is what receiver does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B6190-1221-4E33-9DD3-5A103E142E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24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Sort of like symmetric encryption but</a:t>
            </a:r>
            <a:r>
              <a:rPr lang="en-US" baseline="0" dirty="0"/>
              <a:t> not encrypting anything. Absolute base form of </a:t>
            </a:r>
            <a:r>
              <a:rPr lang="en-US" baseline="0" dirty="0" err="1"/>
              <a:t>hmac</a:t>
            </a:r>
            <a:r>
              <a:rPr lang="en-US" baseline="0" dirty="0"/>
              <a:t>, as basic as it gets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B6190-1221-4E33-9DD3-5A103E142E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63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Providing authentication through the use of the 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B6190-1221-4E33-9DD3-5A103E142E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59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Hmac</a:t>
            </a:r>
            <a:r>
              <a:rPr lang="en-US" dirty="0"/>
              <a:t> is hash digest</a:t>
            </a:r>
            <a:r>
              <a:rPr lang="en-US" baseline="0" dirty="0"/>
              <a:t> using SHA-3 256. Probably don’t want the HMAC in the message in a practical setting, but it’s nice to show when demonstrating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B6190-1221-4E33-9DD3-5A103E142E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12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inbox view. Can click on the message and it will show another toast. That’s what we want to see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B6190-1221-4E33-9DD3-5A103E142E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37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 </a:t>
            </a:r>
            <a:r>
              <a:rPr lang="en-US" dirty="0" err="1"/>
              <a:t>hmac</a:t>
            </a:r>
            <a:r>
              <a:rPr lang="en-US" dirty="0"/>
              <a:t> for both messages, but that top</a:t>
            </a:r>
            <a:r>
              <a:rPr lang="en-US" baseline="0" dirty="0"/>
              <a:t> one is not verified because the key is different. First message is 2</a:t>
            </a:r>
            <a:r>
              <a:rPr lang="en-US" baseline="30000" dirty="0"/>
              <a:t>nd</a:t>
            </a:r>
            <a:r>
              <a:rPr lang="en-US" baseline="0" dirty="0"/>
              <a:t> one down Doesn’t match receivers </a:t>
            </a:r>
            <a:r>
              <a:rPr lang="en-US" baseline="0" dirty="0" err="1"/>
              <a:t>hmac</a:t>
            </a:r>
            <a:r>
              <a:rPr lang="en-US" baseline="0" dirty="0"/>
              <a:t> because keys are different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B6190-1221-4E33-9DD3-5A103E142E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85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is this useful?</a:t>
            </a:r>
            <a:r>
              <a:rPr lang="en-US" baseline="0" dirty="0"/>
              <a:t> What can this prevent? </a:t>
            </a:r>
            <a:r>
              <a:rPr lang="en-US" dirty="0"/>
              <a:t>Basically a hacker can intercept your messages and either look at them or alter them before the get sent to the original</a:t>
            </a:r>
            <a:r>
              <a:rPr lang="en-US" baseline="0" dirty="0"/>
              <a:t> receiver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B6190-1221-4E33-9DD3-5A103E142E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41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Could only get 2</a:t>
            </a:r>
            <a:r>
              <a:rPr lang="en-US" baseline="0" dirty="0"/>
              <a:t> emulators to run at same time so ill have to use some screenshot magic to make it seem like there’s actually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B6190-1221-4E33-9DD3-5A103E142E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78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Hacker</a:t>
            </a:r>
            <a:r>
              <a:rPr lang="en-US" baseline="0" dirty="0"/>
              <a:t> intercepts message from A and has it open in the default app. He then changes the message to let’s meet at the abandoned bridge at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B6190-1221-4E33-9DD3-5A103E142E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23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4/21/2017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7.png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4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2.png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epdotweb.com/wp-content/uploads/2016/10/word-image-19.png" TargetMode="External"/><Relationship Id="rId2" Type="http://schemas.openxmlformats.org/officeDocument/2006/relationships/hyperlink" Target="http://www.garykessler.net/library/crypto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Integrity and Authentication with an HMAC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Tom Ginader</a:t>
            </a:r>
          </a:p>
        </p:txBody>
      </p:sp>
    </p:spTree>
    <p:extLst>
      <p:ext uri="{BB962C8B-B14F-4D97-AF65-F5344CB8AC3E}">
        <p14:creationId xmlns:p14="http://schemas.microsoft.com/office/powerpoint/2010/main" val="3073344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 in the Middle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two parties or a client/server try to communicate with one another in a legitimate way, but all of the traffic is unknowingly going through a 3</a:t>
            </a:r>
            <a:r>
              <a:rPr lang="en-US" baseline="30000" dirty="0"/>
              <a:t>rd</a:t>
            </a:r>
            <a:r>
              <a:rPr lang="en-US" dirty="0"/>
              <a:t> party</a:t>
            </a:r>
          </a:p>
        </p:txBody>
      </p:sp>
      <p:pic>
        <p:nvPicPr>
          <p:cNvPr id="4" name="Picture 2" descr="Image result for man in the middle att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4405243"/>
            <a:ext cx="5524500" cy="2343150"/>
          </a:xfrm>
          <a:prstGeom prst="rect">
            <a:avLst/>
          </a:prstGeom>
          <a:noFill/>
          <a:effectLst>
            <a:outerShdw blurRad="50800" dir="1440000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017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8728" y="-352308"/>
            <a:ext cx="1339462" cy="118700"/>
          </a:xfrm>
        </p:spPr>
        <p:txBody>
          <a:bodyPr/>
          <a:lstStyle/>
          <a:p>
            <a:r>
              <a:rPr lang="en-US" dirty="0"/>
              <a:t>Man in the Middle Attack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65225" y="1597295"/>
            <a:ext cx="2461548" cy="44382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198" y="1873189"/>
            <a:ext cx="2335963" cy="41623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7802" y="1731441"/>
            <a:ext cx="2316323" cy="4127357"/>
          </a:xfrm>
          <a:prstGeom prst="rect">
            <a:avLst/>
          </a:prstGeom>
        </p:spPr>
      </p:pic>
      <p:pic>
        <p:nvPicPr>
          <p:cNvPr id="2050" name="Picture 2" descr="Image result for arrow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728" y="3618216"/>
            <a:ext cx="1544715" cy="62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575272" y="-546137"/>
            <a:ext cx="1339462" cy="11870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Man in the Middle Attack</a:t>
            </a:r>
            <a:endParaRPr lang="en-US" dirty="0"/>
          </a:p>
        </p:txBody>
      </p:sp>
      <p:pic>
        <p:nvPicPr>
          <p:cNvPr id="9" name="Picture 2" descr="Image result for arrow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272" y="3424387"/>
            <a:ext cx="1544715" cy="62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Man in the Middle Attack</a:t>
            </a:r>
            <a:endParaRPr lang="en-US" dirty="0"/>
          </a:p>
        </p:txBody>
      </p:sp>
      <p:pic>
        <p:nvPicPr>
          <p:cNvPr id="2052" name="Picture 4" descr="Image result for 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118" y="4515035"/>
            <a:ext cx="681084" cy="68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0288" y="4306831"/>
            <a:ext cx="711350" cy="71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hacke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910" y="4243142"/>
            <a:ext cx="1286939" cy="7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075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 in the Middle Attack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553851"/>
            <a:ext cx="2834336" cy="5024504"/>
          </a:xfrm>
          <a:prstGeom prst="rect">
            <a:avLst/>
          </a:prstGeom>
        </p:spPr>
      </p:pic>
      <p:pic>
        <p:nvPicPr>
          <p:cNvPr id="5" name="Picture 4" descr="Image result for 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626" y="4506157"/>
            <a:ext cx="681084" cy="68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9902" y="1417638"/>
            <a:ext cx="2973152" cy="5238108"/>
          </a:xfrm>
          <a:prstGeom prst="rect">
            <a:avLst/>
          </a:prstGeom>
        </p:spPr>
      </p:pic>
      <p:pic>
        <p:nvPicPr>
          <p:cNvPr id="7" name="Picture 10" descr="Image result for hack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299" y="2847604"/>
            <a:ext cx="1286939" cy="7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arrow ima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053" y="3547979"/>
            <a:ext cx="995676" cy="62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3194" y="1215384"/>
            <a:ext cx="3124036" cy="5440362"/>
          </a:xfrm>
          <a:prstGeom prst="rect">
            <a:avLst/>
          </a:prstGeom>
        </p:spPr>
      </p:pic>
      <p:pic>
        <p:nvPicPr>
          <p:cNvPr id="10" name="Picture 10" descr="Image result for hack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3188" y="2132621"/>
            <a:ext cx="1286939" cy="7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arrow ima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227" y="3441177"/>
            <a:ext cx="995676" cy="62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109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 in the Middle Attack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8297" y="1400902"/>
            <a:ext cx="2835403" cy="51137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0361"/>
            <a:ext cx="3124036" cy="5440362"/>
          </a:xfrm>
          <a:prstGeom prst="rect">
            <a:avLst/>
          </a:prstGeom>
        </p:spPr>
      </p:pic>
      <p:pic>
        <p:nvPicPr>
          <p:cNvPr id="5" name="Picture 10" descr="Image result for hack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54" y="2425584"/>
            <a:ext cx="1286939" cy="7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arrow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328" y="3556857"/>
            <a:ext cx="995676" cy="62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arrow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355" y="3593570"/>
            <a:ext cx="995676" cy="62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0686" y="1204574"/>
            <a:ext cx="3001978" cy="5389173"/>
          </a:xfrm>
          <a:prstGeom prst="rect">
            <a:avLst/>
          </a:prstGeom>
        </p:spPr>
      </p:pic>
      <p:pic>
        <p:nvPicPr>
          <p:cNvPr id="11" name="Picture 8" descr="Image result for 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750" y="4218496"/>
            <a:ext cx="711350" cy="71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Image result for 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1095" y="3610464"/>
            <a:ext cx="711350" cy="71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341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Algorithm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50768" y="2056443"/>
            <a:ext cx="5941232" cy="36369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87" y="2341096"/>
            <a:ext cx="4648200" cy="2238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000" y="1645771"/>
            <a:ext cx="4371975" cy="695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395" y="4598521"/>
            <a:ext cx="57721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7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61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http://www.garykessler.net/library/crypto.html</a:t>
            </a:r>
            <a:endParaRPr lang="en-US" dirty="0"/>
          </a:p>
          <a:p>
            <a:r>
              <a:rPr lang="en-US" dirty="0">
                <a:hlinkClick r:id="rId3"/>
              </a:rPr>
              <a:t>https://www.deepdotweb.com/wp-content/uploads/2016/10/word-image-19.png</a:t>
            </a:r>
            <a:endParaRPr lang="en-US" dirty="0"/>
          </a:p>
          <a:p>
            <a:r>
              <a:rPr lang="en-US" dirty="0"/>
              <a:t>https://www.gohacking.com/wp-content/uploads/2009/01/how-to-become-a-hacker-735x400.jpg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675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CIA of security</a:t>
            </a:r>
          </a:p>
          <a:p>
            <a:pPr lvl="1"/>
            <a:r>
              <a:rPr lang="en-US" dirty="0"/>
              <a:t>Confidentiality</a:t>
            </a:r>
          </a:p>
          <a:p>
            <a:pPr lvl="2"/>
            <a:r>
              <a:rPr lang="en-US" dirty="0"/>
              <a:t>Keeping information secret</a:t>
            </a:r>
          </a:p>
          <a:p>
            <a:pPr lvl="2"/>
            <a:r>
              <a:rPr lang="en-US" dirty="0"/>
              <a:t>Encryption</a:t>
            </a:r>
          </a:p>
          <a:p>
            <a:pPr lvl="1"/>
            <a:r>
              <a:rPr lang="en-US" b="1" u="sng" dirty="0"/>
              <a:t>Integrity</a:t>
            </a:r>
          </a:p>
          <a:p>
            <a:pPr lvl="2"/>
            <a:r>
              <a:rPr lang="en-US" dirty="0"/>
              <a:t>Making sure information can’t be changed</a:t>
            </a:r>
          </a:p>
          <a:p>
            <a:pPr lvl="2"/>
            <a:r>
              <a:rPr lang="en-US" dirty="0"/>
              <a:t>Hashing algorithms</a:t>
            </a:r>
          </a:p>
          <a:p>
            <a:pPr lvl="1"/>
            <a:r>
              <a:rPr lang="en-US" dirty="0"/>
              <a:t>Availability</a:t>
            </a:r>
          </a:p>
          <a:p>
            <a:pPr lvl="2"/>
            <a:r>
              <a:rPr lang="en-US" dirty="0"/>
              <a:t>Backups, uptime, and disaster recovery</a:t>
            </a:r>
          </a:p>
          <a:p>
            <a:pPr lvl="2"/>
            <a:r>
              <a:rPr lang="en-US" dirty="0"/>
              <a:t>RAID</a:t>
            </a:r>
          </a:p>
        </p:txBody>
      </p:sp>
    </p:spTree>
    <p:extLst>
      <p:ext uri="{BB962C8B-B14F-4D97-AF65-F5344CB8AC3E}">
        <p14:creationId xmlns:p14="http://schemas.microsoft.com/office/powerpoint/2010/main" val="368848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AAA</a:t>
            </a:r>
          </a:p>
          <a:p>
            <a:pPr lvl="1"/>
            <a:r>
              <a:rPr lang="en-US" b="1" u="sng" dirty="0"/>
              <a:t>Authentication</a:t>
            </a:r>
          </a:p>
          <a:p>
            <a:pPr lvl="2"/>
            <a:r>
              <a:rPr lang="en-US" dirty="0"/>
              <a:t>Proving someone’s identity</a:t>
            </a:r>
          </a:p>
          <a:p>
            <a:pPr lvl="2"/>
            <a:r>
              <a:rPr lang="en-US" dirty="0"/>
              <a:t>Username and password, shared secret</a:t>
            </a:r>
          </a:p>
          <a:p>
            <a:pPr lvl="1"/>
            <a:r>
              <a:rPr lang="en-US" dirty="0"/>
              <a:t>Authorization</a:t>
            </a:r>
          </a:p>
          <a:p>
            <a:pPr lvl="2"/>
            <a:r>
              <a:rPr lang="en-US" dirty="0"/>
              <a:t>What someone is allowed to do</a:t>
            </a:r>
          </a:p>
          <a:p>
            <a:pPr lvl="2"/>
            <a:r>
              <a:rPr lang="en-US" dirty="0"/>
              <a:t>Access controls, admin privileges</a:t>
            </a:r>
          </a:p>
          <a:p>
            <a:pPr lvl="1"/>
            <a:r>
              <a:rPr lang="en-US" dirty="0"/>
              <a:t>Accounting</a:t>
            </a:r>
          </a:p>
          <a:p>
            <a:pPr lvl="2"/>
            <a:r>
              <a:rPr lang="en-US" dirty="0"/>
              <a:t>Keeping track of what a user does</a:t>
            </a:r>
          </a:p>
          <a:p>
            <a:pPr lvl="2"/>
            <a:r>
              <a:rPr lang="en-US" dirty="0"/>
              <a:t>Logging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41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652" y="2020951"/>
            <a:ext cx="10554574" cy="3636511"/>
          </a:xfrm>
        </p:spPr>
        <p:txBody>
          <a:bodyPr/>
          <a:lstStyle/>
          <a:p>
            <a:r>
              <a:rPr lang="en-US" dirty="0"/>
              <a:t>HMAC</a:t>
            </a:r>
          </a:p>
          <a:p>
            <a:pPr lvl="1"/>
            <a:r>
              <a:rPr lang="en-US" dirty="0"/>
              <a:t>Keyed-hash message authentication code</a:t>
            </a:r>
          </a:p>
        </p:txBody>
      </p:sp>
      <p:pic>
        <p:nvPicPr>
          <p:cNvPr id="1026" name="Picture 2" descr="Image result for basic hmac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200" y="2406845"/>
            <a:ext cx="620077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581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208" y="1367536"/>
            <a:ext cx="8671582" cy="534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850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199" y="1584397"/>
            <a:ext cx="2607660" cy="49122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8462" y="1182848"/>
            <a:ext cx="2960794" cy="542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989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282" y="1551963"/>
            <a:ext cx="2822059" cy="499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143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907" y="1560028"/>
            <a:ext cx="7464833" cy="496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730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016" y="549605"/>
            <a:ext cx="3734116" cy="579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4580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386</TotalTime>
  <Words>448</Words>
  <Application>Microsoft Office PowerPoint</Application>
  <PresentationFormat>Widescreen</PresentationFormat>
  <Paragraphs>66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2</vt:lpstr>
      <vt:lpstr>Quotable</vt:lpstr>
      <vt:lpstr>Integrity and Authentication with an HMAC</vt:lpstr>
      <vt:lpstr>Basics</vt:lpstr>
      <vt:lpstr>Basics</vt:lpstr>
      <vt:lpstr>Basics</vt:lpstr>
      <vt:lpstr>Experiments</vt:lpstr>
      <vt:lpstr>Experiments</vt:lpstr>
      <vt:lpstr>Experiments</vt:lpstr>
      <vt:lpstr>Experiments</vt:lpstr>
      <vt:lpstr>Experiments</vt:lpstr>
      <vt:lpstr>Man in the Middle Attack</vt:lpstr>
      <vt:lpstr>Man in the Middle Attack</vt:lpstr>
      <vt:lpstr>Man in the Middle Attack </vt:lpstr>
      <vt:lpstr>Man in the Middle Attack</vt:lpstr>
      <vt:lpstr>Source Code Algorithm</vt:lpstr>
      <vt:lpstr>Questions?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Integrity and Authentication with an HMAC</dc:title>
  <dc:creator>Tom Ginader</dc:creator>
  <cp:lastModifiedBy>Tom Ginader</cp:lastModifiedBy>
  <cp:revision>24</cp:revision>
  <dcterms:created xsi:type="dcterms:W3CDTF">2017-04-08T18:40:56Z</dcterms:created>
  <dcterms:modified xsi:type="dcterms:W3CDTF">2017-04-22T00:24:10Z</dcterms:modified>
</cp:coreProperties>
</file>