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4E8AA3-7527-4AC2-9F54-B7ADB064895F}">
  <a:tblStyle styleId="{5A4E8AA3-7527-4AC2-9F54-B7ADB06489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138f2dc0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138f2dc0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2ce028e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2ce028e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138f2dc0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138f2dc0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13c24a1d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13c24a1d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Add dendogram, explain </a:t>
            </a:r>
            <a:r>
              <a:rPr lang="ca"/>
              <a:t>why gower, clustering with ward’s method…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13c24a1d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13c24a1d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 - Value (and teacher’s photo)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2b45059f2_3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2b45059f2_3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 - Value (and teacher’s photo)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13c24a1d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13c24a1d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13c24a1d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13c24a1d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13c24a1d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13c24a1d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13c24a1d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13c24a1d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38f2dc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38f2dc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13c24a1dc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13c24a1d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138f2dc0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138f2dc0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rgbClr val="0000FF"/>
                </a:solidFill>
              </a:rPr>
              <a:t>gina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13c24a1d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13c24a1d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13c24a1d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13c24a1d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rgbClr val="0000FF"/>
                </a:solidFill>
              </a:rPr>
              <a:t>gina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esta diapositiva tienes que hablar específicamente de los resultados de la variable </a:t>
            </a:r>
            <a:r>
              <a:rPr lang="ca"/>
              <a:t>numérica</a:t>
            </a:r>
            <a:r>
              <a:rPr lang="ca"/>
              <a:t> lead time, y de la categórica arrival date month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138f2dc0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138f2dc0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rgbClr val="0000FF"/>
                </a:solidFill>
              </a:rPr>
              <a:t>gina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esta diapositiva hay que hablar de la estructura con la que mostramos los resultados para las variables numéricas y categóricas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38f2dc0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38f2dc0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rgbClr val="0000FF"/>
                </a:solidFill>
              </a:rPr>
              <a:t>gina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13c24a1d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13c24a1d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13c24a1d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13c24a1d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Relationship Id="rId6" Type="http://schemas.openxmlformats.org/officeDocument/2006/relationships/image" Target="../media/image25.png"/><Relationship Id="rId7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mojtaba142/hotel-booking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7950" y="1665075"/>
            <a:ext cx="7688100" cy="958200"/>
          </a:xfrm>
          <a:prstGeom prst="rect">
            <a:avLst/>
          </a:prstGeom>
          <a:effectLst>
            <a:outerShdw blurRad="128588" rotWithShape="0" algn="bl" dir="19920000" dist="381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5422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Hotel Bookings </a:t>
            </a:r>
            <a:endParaRPr b="1" sz="5422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62075" y="4234125"/>
            <a:ext cx="49245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7.</a:t>
            </a:r>
            <a:endParaRPr b="1" sz="613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ca" sz="12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Bednár Maroš, Escofet González Gina, Foroudian Kimia, Lafuente González Alex, Smyhelskyy Yaskevych Sergio</a:t>
            </a:r>
            <a:endParaRPr b="1" sz="1213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5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5775" y="4359225"/>
            <a:ext cx="197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Mining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March 24th 2025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399550" y="2623275"/>
            <a:ext cx="4344900" cy="523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19860000" dist="38100">
              <a:srgbClr val="000000">
                <a:alpha val="1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Presentation of project 1</a:t>
            </a:r>
            <a:endParaRPr b="1" sz="2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PCA - Factorial Maps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00" y="1784000"/>
            <a:ext cx="3421725" cy="257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925" y="1784001"/>
            <a:ext cx="3421725" cy="2573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282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Following graph displays PC1 vs PC2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T</a:t>
            </a:r>
            <a:r>
              <a:rPr lang="ca"/>
              <a:t>op‐right quadrant is more likely a Resort Hotel booking with a longer stay,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L</a:t>
            </a:r>
            <a:r>
              <a:rPr lang="ca"/>
              <a:t>ower‐left quadrant suggest shorter stays, fewer waitlist days, and possibly lower ADR.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Similar graphs done with PC1 vs PC3 and PC2 vs PC3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750" y="1008825"/>
            <a:ext cx="6055251" cy="37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361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PCA - </a:t>
            </a: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PCA - Graphs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PCA - 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6250" y="1604975"/>
            <a:ext cx="80379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500">
                <a:solidFill>
                  <a:schemeClr val="dk1"/>
                </a:solidFill>
              </a:rPr>
              <a:t>PC1</a:t>
            </a:r>
            <a:r>
              <a:rPr lang="ca" sz="1500">
                <a:solidFill>
                  <a:schemeClr val="dk1"/>
                </a:solidFill>
              </a:rPr>
              <a:t> captures strong seasonal effects on bookings, meanwhile </a:t>
            </a:r>
            <a:r>
              <a:rPr b="1" lang="ca" sz="1500">
                <a:solidFill>
                  <a:schemeClr val="dk1"/>
                </a:solidFill>
              </a:rPr>
              <a:t>PC2</a:t>
            </a:r>
            <a:r>
              <a:rPr lang="ca" sz="1500">
                <a:solidFill>
                  <a:schemeClr val="dk1"/>
                </a:solidFill>
              </a:rPr>
              <a:t> separates small/simple vs. large/complex booking profiles (party size, total stays, wait‐list days). Furthermore, </a:t>
            </a:r>
            <a:r>
              <a:rPr b="1" lang="ca" sz="1500">
                <a:solidFill>
                  <a:schemeClr val="dk1"/>
                </a:solidFill>
              </a:rPr>
              <a:t>PC3</a:t>
            </a:r>
            <a:r>
              <a:rPr lang="ca" sz="1500">
                <a:solidFill>
                  <a:schemeClr val="dk1"/>
                </a:solidFill>
              </a:rPr>
              <a:t> highlights whether a booking is driven by length of stay vs. days on the waiting list.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>
                <a:solidFill>
                  <a:schemeClr val="dk1"/>
                </a:solidFill>
              </a:rPr>
              <a:t>As a whole, these three principal components reveal distinct patterns in how seasonality, booking complexity, and the stay‐length / wait‐list tradeoff all shape the overall structure of the dataset.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Clustering and dendrogram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76125" y="1017725"/>
            <a:ext cx="76887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-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Diss. Matrix using Gower metric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-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Overweighted variables removed (date vars.)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-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Ward’s method for aggregation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-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K = 3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571750"/>
            <a:ext cx="3671826" cy="24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5675" y="3548725"/>
            <a:ext cx="4476624" cy="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Class Interpretation tools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727650" y="1017725"/>
            <a:ext cx="76887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-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P-values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-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Numerical: Anova, Kruskal-Wallis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-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Qualitative: chi-squared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-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Both: ValorTestX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-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Graphs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0" l="0" r="6812" t="21617"/>
          <a:stretch/>
        </p:blipFill>
        <p:spPr>
          <a:xfrm>
            <a:off x="5275125" y="1118800"/>
            <a:ext cx="3689700" cy="16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5">
            <a:alphaModFix/>
          </a:blip>
          <a:srcRect b="0" l="1734" r="2936" t="0"/>
          <a:stretch/>
        </p:blipFill>
        <p:spPr>
          <a:xfrm>
            <a:off x="4610100" y="2882675"/>
            <a:ext cx="4354724" cy="20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6">
            <a:alphaModFix/>
          </a:blip>
          <a:srcRect b="0" l="1938" r="3022" t="0"/>
          <a:stretch/>
        </p:blipFill>
        <p:spPr>
          <a:xfrm>
            <a:off x="107475" y="2865775"/>
            <a:ext cx="4058925" cy="21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Profiling graphs to be highlighted </a:t>
            </a:r>
            <a:endParaRPr b="1" sz="2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16595" l="5929" r="6088" t="20849"/>
          <a:stretch/>
        </p:blipFill>
        <p:spPr>
          <a:xfrm>
            <a:off x="281250" y="1156850"/>
            <a:ext cx="4010050" cy="16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 rotWithShape="1">
          <a:blip r:embed="rId5">
            <a:alphaModFix/>
          </a:blip>
          <a:srcRect b="17148" l="6731" r="6410" t="8197"/>
          <a:stretch/>
        </p:blipFill>
        <p:spPr>
          <a:xfrm>
            <a:off x="560225" y="2952850"/>
            <a:ext cx="3659299" cy="18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6">
            <a:alphaModFix/>
          </a:blip>
          <a:srcRect b="14288" l="6567" r="6096" t="21290"/>
          <a:stretch/>
        </p:blipFill>
        <p:spPr>
          <a:xfrm>
            <a:off x="4800750" y="3114300"/>
            <a:ext cx="35052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7">
            <a:alphaModFix/>
          </a:blip>
          <a:srcRect b="17136" l="6726" r="6256" t="8453"/>
          <a:stretch/>
        </p:blipFill>
        <p:spPr>
          <a:xfrm>
            <a:off x="4972275" y="1156850"/>
            <a:ext cx="28384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Final class profiling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9" name="Google Shape;169;p28"/>
          <p:cNvGraphicFramePr/>
          <p:nvPr/>
        </p:nvGraphicFramePr>
        <p:xfrm>
          <a:off x="351975" y="129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{5A4E8AA3-7527-4AC2-9F54-B7ADB064895F}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Cluster 1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Cluster 2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Cluster 3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Hotel type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Resort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City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City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0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Is canceled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Not canceled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Canceled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Not canceled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0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Lead Time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MID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HIGH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LOW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Arrival Month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Vacation Months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Across Year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Across Year (↑)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Stays week nights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Stay on weekend nights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Few weekdays (↓) 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Few weekdays (↑)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Babies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HIGH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LOW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LOW-MID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Meal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Absence SC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Absence FB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Absence FB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Country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Portugal &amp; UK (↑)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Portugal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Portugal &amp;&amp; Europa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Days waiting list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LOW-MID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HIGH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MID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/>
                        <a:t>Reservation Status</a:t>
                      </a:r>
                      <a:endParaRPr b="1"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Check-out (↓)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Canceled 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900"/>
                        <a:t>Check-out (↑)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8"/>
          <p:cNvSpPr txBox="1"/>
          <p:nvPr/>
        </p:nvSpPr>
        <p:spPr>
          <a:xfrm>
            <a:off x="6458850" y="1293900"/>
            <a:ext cx="2476500" cy="323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chemeClr val="dk1"/>
                </a:solidFill>
              </a:rPr>
              <a:t>Cluster 1: Family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ca" sz="1600">
                <a:solidFill>
                  <a:schemeClr val="dk1"/>
                </a:solidFill>
              </a:rPr>
              <a:t>+ Resort Bookings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ca" sz="1600">
                <a:solidFill>
                  <a:schemeClr val="dk1"/>
                </a:solidFill>
              </a:rPr>
              <a:t>+ Babies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chemeClr val="dk1"/>
                </a:solidFill>
              </a:rPr>
              <a:t>Cluster 2: Canceled bookings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ca" sz="1600">
                <a:solidFill>
                  <a:schemeClr val="dk1"/>
                </a:solidFill>
              </a:rPr>
              <a:t>Exclusive canceled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ca" sz="1600">
                <a:solidFill>
                  <a:schemeClr val="dk1"/>
                </a:solidFill>
              </a:rPr>
              <a:t>Longer lead times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ca" sz="1600">
                <a:solidFill>
                  <a:schemeClr val="dk1"/>
                </a:solidFill>
              </a:rPr>
              <a:t>+ days waiting list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chemeClr val="dk1"/>
                </a:solidFill>
              </a:rPr>
              <a:t>Cluster 3:Comercial workers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ca" sz="1600">
                <a:solidFill>
                  <a:schemeClr val="dk1"/>
                </a:solidFill>
              </a:rPr>
              <a:t>less days week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ca" sz="1600">
                <a:solidFill>
                  <a:schemeClr val="dk1"/>
                </a:solidFill>
              </a:rPr>
              <a:t>Urban hotels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Comparison of conclusions between PCA and 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00" y="1566863"/>
            <a:ext cx="4424675" cy="277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5">
            <a:alphaModFix/>
          </a:blip>
          <a:srcRect b="16037" l="6247" r="8977" t="19864"/>
          <a:stretch/>
        </p:blipFill>
        <p:spPr>
          <a:xfrm>
            <a:off x="5403700" y="3293050"/>
            <a:ext cx="28289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6">
            <a:alphaModFix/>
          </a:blip>
          <a:srcRect b="15096" l="0" r="5285" t="5658"/>
          <a:stretch/>
        </p:blipFill>
        <p:spPr>
          <a:xfrm>
            <a:off x="5422750" y="1366163"/>
            <a:ext cx="27908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Conclusions of the 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989275" y="1107500"/>
            <a:ext cx="40005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✔ We have learned </a:t>
            </a:r>
            <a:r>
              <a:rPr b="1" lang="ca"/>
              <a:t>how to treat the information</a:t>
            </a:r>
            <a:r>
              <a:rPr lang="ca"/>
              <a:t> that the variables of a database can give us (some more than others).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✔ We have seen the </a:t>
            </a:r>
            <a:r>
              <a:rPr b="1" lang="ca"/>
              <a:t>importance of cleaning/simplifying</a:t>
            </a:r>
            <a:r>
              <a:rPr lang="ca"/>
              <a:t> our database in order to carry out statistical methods to extract more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✔ We have been able to </a:t>
            </a:r>
            <a:r>
              <a:rPr b="1" lang="ca"/>
              <a:t>detect patterns between variables</a:t>
            </a:r>
            <a:r>
              <a:rPr lang="ca"/>
              <a:t> in the database that describe the hotel's </a:t>
            </a:r>
            <a:r>
              <a:rPr lang="ca"/>
              <a:t>behaviour</a:t>
            </a:r>
            <a:r>
              <a:rPr lang="ca"/>
              <a:t>, thanks to PCA.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✔ We have been able to </a:t>
            </a:r>
            <a:r>
              <a:rPr b="1" lang="ca"/>
              <a:t>identify and classify groups</a:t>
            </a:r>
            <a:r>
              <a:rPr lang="ca"/>
              <a:t> in the database, based on the difference between them, thanks to clustering.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✔ We have learned </a:t>
            </a:r>
            <a:r>
              <a:rPr b="1" lang="ca"/>
              <a:t>different statistical methods of DM </a:t>
            </a:r>
            <a:r>
              <a:rPr lang="ca"/>
              <a:t>and how to carry this out with R and how to correctly interpret the generated plots.</a:t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380975" y="1810250"/>
            <a:ext cx="4481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-"/>
            </a:pPr>
            <a:r>
              <a:rPr lang="ca" sz="1250">
                <a:solidFill>
                  <a:schemeClr val="dk2"/>
                </a:solidFill>
              </a:rPr>
              <a:t>Most bookings happen in summer.</a:t>
            </a:r>
            <a:endParaRPr sz="125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-"/>
            </a:pPr>
            <a:r>
              <a:rPr lang="ca" sz="1250">
                <a:solidFill>
                  <a:schemeClr val="dk2"/>
                </a:solidFill>
              </a:rPr>
              <a:t>Resort bookings are the minority of the database.</a:t>
            </a:r>
            <a:endParaRPr sz="125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50">
                <a:solidFill>
                  <a:schemeClr val="dk2"/>
                </a:solidFill>
              </a:rPr>
              <a:t>This means that city hotels predominate.</a:t>
            </a:r>
            <a:endParaRPr sz="125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-"/>
            </a:pPr>
            <a:r>
              <a:rPr lang="ca" sz="1250">
                <a:solidFill>
                  <a:schemeClr val="dk2"/>
                </a:solidFill>
              </a:rPr>
              <a:t>Most resort bookings are booked by families on holiday months.</a:t>
            </a:r>
            <a:endParaRPr sz="125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-"/>
            </a:pPr>
            <a:r>
              <a:rPr lang="ca" sz="1250">
                <a:solidFill>
                  <a:schemeClr val="dk2"/>
                </a:solidFill>
              </a:rPr>
              <a:t>Canceled bookings occur with longer lead times and a lot of days in the waiting list.</a:t>
            </a:r>
            <a:endParaRPr sz="125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-"/>
            </a:pPr>
            <a:r>
              <a:rPr lang="ca" sz="1250">
                <a:solidFill>
                  <a:schemeClr val="dk2"/>
                </a:solidFill>
              </a:rPr>
              <a:t>Most of the </a:t>
            </a:r>
            <a:r>
              <a:rPr lang="ca" sz="1250">
                <a:solidFill>
                  <a:schemeClr val="dk2"/>
                </a:solidFill>
              </a:rPr>
              <a:t>business</a:t>
            </a:r>
            <a:r>
              <a:rPr lang="ca" sz="1250">
                <a:solidFill>
                  <a:schemeClr val="dk2"/>
                </a:solidFill>
              </a:rPr>
              <a:t> stays are booked at city hotels.</a:t>
            </a:r>
            <a:endParaRPr sz="12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Original and final scheduling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450" y="974725"/>
            <a:ext cx="3320076" cy="405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275" y="986313"/>
            <a:ext cx="3320075" cy="402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29625" y="1264950"/>
            <a:ext cx="76887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G</a:t>
            </a: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oals of the work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Overview of BD structure and variables analyzed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Data mining process schema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The descriptive analysis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Preprocessing steps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PCA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Clustering process and resulting dendrogram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Class Interpretation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Profiling graphs to be highlighted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Final class profiling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Comparison of conclusions between PCA and clustering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Conclusions of the work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Original and final scheduling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Outline of the presentation </a:t>
            </a:r>
            <a:endParaRPr b="1" sz="2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2267550" y="1999050"/>
            <a:ext cx="46089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Thank you for the attention!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2"/>
          <p:cNvSpPr txBox="1"/>
          <p:nvPr>
            <p:ph idx="4294967295" type="subTitle"/>
          </p:nvPr>
        </p:nvSpPr>
        <p:spPr>
          <a:xfrm>
            <a:off x="4083075" y="4165000"/>
            <a:ext cx="4924500" cy="83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7.</a:t>
            </a:r>
            <a:endParaRPr b="1" sz="61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ca" sz="121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Bednár Maroš, Escofet González Gina, Foroudian Kimia, Lafuente González Alex, Smyhelskyy Yaskevych Sergio</a:t>
            </a:r>
            <a:endParaRPr b="1" sz="121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3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Goals of the work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76125" y="1017725"/>
            <a:ext cx="76887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Explore the </a:t>
            </a:r>
            <a:r>
              <a:rPr b="1" lang="ca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factors </a:t>
            </a:r>
            <a:r>
              <a:rPr lang="ca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that may lead to reservation </a:t>
            </a:r>
            <a:r>
              <a:rPr b="1" lang="ca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cancellations </a:t>
            </a:r>
            <a:r>
              <a:rPr lang="ca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and to derive meaningful customer segments based on booking </a:t>
            </a:r>
            <a:r>
              <a:rPr b="1" lang="ca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behaviors</a:t>
            </a:r>
            <a:r>
              <a:rPr lang="ca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6400" y="4443525"/>
            <a:ext cx="567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Source of the Database: </a:t>
            </a:r>
            <a:r>
              <a:rPr lang="ca" sz="13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https://www.kaggle.com/datasets/mojtaba142/hotel-booking</a:t>
            </a:r>
            <a:endParaRPr sz="13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35483" l="0" r="40069" t="0"/>
          <a:stretch/>
        </p:blipFill>
        <p:spPr>
          <a:xfrm>
            <a:off x="311700" y="2615450"/>
            <a:ext cx="3749348" cy="15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952950" y="2141475"/>
            <a:ext cx="230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 of the BD structure</a:t>
            </a:r>
            <a:endParaRPr sz="11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888975" y="2141475"/>
            <a:ext cx="314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 of the variables analyzed</a:t>
            </a:r>
            <a:endParaRPr sz="11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6">
            <a:alphaModFix/>
          </a:blip>
          <a:srcRect b="40726" l="0" r="0" t="0"/>
          <a:stretch/>
        </p:blipFill>
        <p:spPr>
          <a:xfrm>
            <a:off x="4286325" y="2655200"/>
            <a:ext cx="4674452" cy="15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 mining process schema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8" cy="37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Descriptive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18891" l="24972" r="14720" t="4964"/>
          <a:stretch/>
        </p:blipFill>
        <p:spPr>
          <a:xfrm>
            <a:off x="4571988" y="1454150"/>
            <a:ext cx="1984500" cy="20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5">
            <a:alphaModFix/>
          </a:blip>
          <a:srcRect b="6643" l="4537" r="4537" t="1343"/>
          <a:stretch/>
        </p:blipFill>
        <p:spPr>
          <a:xfrm>
            <a:off x="6556511" y="2872486"/>
            <a:ext cx="2391600" cy="193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125" y="1399050"/>
            <a:ext cx="2061349" cy="16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7">
            <a:alphaModFix/>
          </a:blip>
          <a:srcRect b="0" l="5356" r="0" t="0"/>
          <a:stretch/>
        </p:blipFill>
        <p:spPr>
          <a:xfrm>
            <a:off x="1991375" y="2869675"/>
            <a:ext cx="2478000" cy="20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Univariate </a:t>
            </a: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descriptive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850" y="1364475"/>
            <a:ext cx="4039175" cy="33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5" y="1663100"/>
            <a:ext cx="4488326" cy="27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184100" y="1078475"/>
            <a:ext cx="2391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Numerical variable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973938" y="1078325"/>
            <a:ext cx="21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Qualitative variable</a:t>
            </a:r>
            <a:endParaRPr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Additional descriptive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063" y="1017725"/>
            <a:ext cx="6723857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1490" y="2645700"/>
            <a:ext cx="3521035" cy="23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Preprocessing steps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6250" y="1210100"/>
            <a:ext cx="8520600" cy="25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AutoNum type="arabicPeriod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Select a sample of 5000 rows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AutoNum type="arabicPeriod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Discard irrelevant variables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AutoNum type="arabicPeriod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No missing data on our database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AutoNum type="arabicPeriod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Identification of outliers/errors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AutoNum type="arabicPeriod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Abbreviating the name of the variables for PCA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a" sz="2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76125" y="1017725"/>
            <a:ext cx="76887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Principal Component Analysis is a dimensionality reduction technique used to simplify complex datasets while preserving as much valuable information as possible.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ca">
                <a:latin typeface="Montserrat SemiBold"/>
                <a:ea typeface="Montserrat SemiBold"/>
                <a:cs typeface="Montserrat SemiBold"/>
                <a:sym typeface="Montserrat SemiBold"/>
              </a:rPr>
              <a:t>In the context of hotel bookings, datasets often contain many features—some of which may be redundant or highly correlated.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