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2" r:id="rId6"/>
    <p:sldId id="265" r:id="rId7"/>
    <p:sldId id="257" r:id="rId8"/>
    <p:sldId id="258" r:id="rId9"/>
    <p:sldId id="261" r:id="rId10"/>
    <p:sldId id="260" r:id="rId11"/>
    <p:sldId id="266" r:id="rId12"/>
    <p:sldId id="282" r:id="rId13"/>
    <p:sldId id="283" r:id="rId14"/>
    <p:sldId id="284" r:id="rId15"/>
    <p:sldId id="286" r:id="rId16"/>
    <p:sldId id="285" r:id="rId17"/>
    <p:sldId id="267" r:id="rId18"/>
    <p:sldId id="288" r:id="rId19"/>
    <p:sldId id="287" r:id="rId20"/>
    <p:sldId id="289" r:id="rId21"/>
    <p:sldId id="290" r:id="rId22"/>
    <p:sldId id="291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1" d="100"/>
          <a:sy n="111" d="100"/>
        </p:scale>
        <p:origin x="57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9F3-7B90-AC7E-DB3B-509C0CD12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E936-2F30-F18C-3A8F-53AF4AAA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1CDA-6E9B-A502-4059-03511A6C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3AD6-A3BA-93CE-6A3C-9361612F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BDC8-1035-5E87-96DC-7DDE682B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82F9-D341-475F-3BC6-C9322040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E3CA-2575-EBEA-6453-D517AA87E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3410-88ED-CC7C-3989-2E9E60F6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3F5C-8498-0824-927D-642C9F87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7F91-3A6D-EEE7-7937-0F9B917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9F31B-61DA-0F25-21BB-3A494811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C059-F86E-C541-D07D-0F4AD132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4CF9-C0D5-5485-4911-CA7CB867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B156-F414-4E36-EF4C-B6B19A7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F8AB-1CAE-0C4D-583D-90182C4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31C9-0D0D-E3CB-4BA8-DF636B6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FA4C-14CB-3C9E-5129-AA4C5E59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8287-65A5-6970-10DA-21C67234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C756-FEE7-E79D-8850-587662EA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CA77-C160-A52E-425A-366FC004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04AD-A131-2E80-BD6A-75DBE06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F6E6-D6E8-B274-71B4-BD67029E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0053-1255-B4F8-B5EC-7EE7E6DB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64D0-B003-F84B-4A1C-D5D49D0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E5AA-77EF-BE2E-C4CA-CC31D07A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EF09-FE08-D087-A3EB-1A03A89A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DB40-7AFA-49E4-25A8-C4F2654A7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3E06-3433-02DB-E80C-36B2C2C31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054F-6321-6C59-5F36-8DFB8769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B1A7-C8FD-F991-3E64-0FFCA8C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9EA2-C09A-1ACC-4AEB-9EF4124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A88-3A05-E00F-683B-28A55CE9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E1D6A-269F-0325-CBA0-19C6DA62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8ADF4-0069-F913-98DE-DD9552ED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1BCF1-8C7C-F06F-3985-D7DA4654F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DC5D5-7FF3-57CE-9319-8C02DC45F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16A64-8D60-26D9-4163-4347272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84C69-6ADC-16DA-C1A5-11FAF3EC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D2E9A-6107-643B-08B2-E1B30436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397C-8B72-2540-9CB8-911EE748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443-FD4B-28AC-8751-78EE448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6B7B9-8CC5-59AE-12AA-44E16739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268C-84C4-CFCF-216F-31D51D92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4BDF-A605-F1FE-2645-6814594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220C4-C24F-EBE5-DECD-FF019F38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F8CFC-68C3-A34C-FAB2-9F883AD3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78F1-46E8-DC1C-AB21-D31FF124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947A-D0E9-8779-C75E-B2AA896D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E8D7-EB3A-5337-7D9C-1897C0B3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757FD-2F09-43B0-B093-E23B709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BC7EE-AB69-7728-0A0B-FB84457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AB997-4F1E-FCA0-541E-D6532BE6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0DE3-A06B-78D0-E4B9-BA46CF8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39701-EB30-DD6F-E859-8088EFEF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5140-7122-99DB-65E1-CD64C6797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1AF0-FCCA-F961-BE0C-BDF9B41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29BA5-B08E-E2F5-D57F-98898827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75DB8-A0FA-C0A6-A5BA-4A025F23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BB755-91B9-96F5-3A96-93B28185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F85D4-3C05-9110-B97C-9CBA4FD5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B019-274F-C5A6-A608-E28A750B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6A8-0369-4435-9BD0-AC3BF825A48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2545-8AE1-441F-2AB1-5BA272F5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BE47-DA3C-864A-6E48-DB2B5B718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E5B-EE51-424D-B353-597A1787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DDCFE-E13F-0A9C-AA2B-4886D15F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202"/>
              </p:ext>
            </p:extLst>
          </p:nvPr>
        </p:nvGraphicFramePr>
        <p:xfrm>
          <a:off x="862642" y="2769080"/>
          <a:ext cx="10491161" cy="1320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801">
                  <a:extLst>
                    <a:ext uri="{9D8B030D-6E8A-4147-A177-3AD203B41FA5}">
                      <a16:colId xmlns:a16="http://schemas.microsoft.com/office/drawing/2014/main" val="800205214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374164587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8760116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4343912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4529476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73917081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23309841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0624831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7951015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6421272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3956078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8340770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0708880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63602895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5472551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5527511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06331839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27291084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798398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936745492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169350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88238473"/>
                    </a:ext>
                  </a:extLst>
                </a:gridCol>
              </a:tblGrid>
              <a:tr h="37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summary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 replicates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drp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dur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maturity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years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ratemort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nSNP.cons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641784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108559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15, 3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7694862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4, 6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986943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6972522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a, b, 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0677385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0749583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464389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11EE36C-9C48-5B8B-8DF3-2F7A17DE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89" y="923123"/>
            <a:ext cx="283488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2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F95CB8-166F-1D2C-0A32-E15093BC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85096"/>
              </p:ext>
            </p:extLst>
          </p:nvPr>
        </p:nvGraphicFramePr>
        <p:xfrm>
          <a:off x="1078345" y="796059"/>
          <a:ext cx="1051559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085">
                  <a:extLst>
                    <a:ext uri="{9D8B030D-6E8A-4147-A177-3AD203B41FA5}">
                      <a16:colId xmlns:a16="http://schemas.microsoft.com/office/drawing/2014/main" val="934230214"/>
                    </a:ext>
                  </a:extLst>
                </a:gridCol>
                <a:gridCol w="937471">
                  <a:extLst>
                    <a:ext uri="{9D8B030D-6E8A-4147-A177-3AD203B41FA5}">
                      <a16:colId xmlns:a16="http://schemas.microsoft.com/office/drawing/2014/main" val="1841004591"/>
                    </a:ext>
                  </a:extLst>
                </a:gridCol>
                <a:gridCol w="468736">
                  <a:extLst>
                    <a:ext uri="{9D8B030D-6E8A-4147-A177-3AD203B41FA5}">
                      <a16:colId xmlns:a16="http://schemas.microsoft.com/office/drawing/2014/main" val="11298069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46482227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3067067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30947452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07618019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1426820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17121506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8342718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42052362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2791577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96395448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57511561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6226581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74796318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4321719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50242063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2935629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39507601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040280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795459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865027965"/>
                    </a:ext>
                  </a:extLst>
                </a:gridCol>
              </a:tblGrid>
              <a:tr h="35022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8478142"/>
                  </a:ext>
                </a:extLst>
              </a:tr>
              <a:tr h="2334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478289:478293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52752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778ACC-47E6-5011-95B1-CE70E470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38" y="1560934"/>
            <a:ext cx="2438228" cy="2702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ECB9-7489-0B7D-E34B-66F6FF6B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45" y="1819187"/>
            <a:ext cx="1116221" cy="1237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D23C4-11A7-D6A4-6622-471536E40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34" y="1536062"/>
            <a:ext cx="2483104" cy="2752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B7A9D1-43AB-7A22-8712-053867102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366" y="1560934"/>
            <a:ext cx="2438229" cy="2702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871F05-F7D5-5673-C963-C9DAAA27B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747" y="1585805"/>
            <a:ext cx="2438229" cy="27027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DCCB1E-06D9-59C9-346A-E6FE56F338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36" y="4155284"/>
            <a:ext cx="2438230" cy="2702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5661E-AC51-445F-B9F3-5B811F44A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0440" y="4155283"/>
            <a:ext cx="2438231" cy="27027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8EE263-0725-38EB-16ED-F847D7C33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3595" y="4242543"/>
            <a:ext cx="2280788" cy="25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4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4F6F5-7BD8-630D-D773-DE2C0D6A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21956"/>
              </p:ext>
            </p:extLst>
          </p:nvPr>
        </p:nvGraphicFramePr>
        <p:xfrm>
          <a:off x="2119313" y="1222375"/>
          <a:ext cx="7954278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582">
                  <a:extLst>
                    <a:ext uri="{9D8B030D-6E8A-4147-A177-3AD203B41FA5}">
                      <a16:colId xmlns:a16="http://schemas.microsoft.com/office/drawing/2014/main" val="497739723"/>
                    </a:ext>
                  </a:extLst>
                </a:gridCol>
                <a:gridCol w="367291">
                  <a:extLst>
                    <a:ext uri="{9D8B030D-6E8A-4147-A177-3AD203B41FA5}">
                      <a16:colId xmlns:a16="http://schemas.microsoft.com/office/drawing/2014/main" val="1061233818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65691076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890998603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8243473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05118940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72532478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96432424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16199639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38262305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86908697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4736091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75638984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76306705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1782732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8931320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2356120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6376464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56989865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4021473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836713192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28317668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330483075"/>
                    </a:ext>
                  </a:extLst>
                </a:gridCol>
              </a:tblGrid>
              <a:tr h="26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repsuc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pop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parameters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heteroz of source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minor allel freq FOCAL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 replicates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dropK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maxage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broodsize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maturity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years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ratemort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nSNP.cons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1214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effectLst/>
                        </a:rPr>
                        <a:t>run_h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all 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low heterozygosity is better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45253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CA38974-4DB1-6EBA-FC35-E342E94C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961540"/>
            <a:ext cx="2357383" cy="2352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0DAC2-2F21-ADB4-101A-36DC7736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77" y="1862455"/>
            <a:ext cx="2561001" cy="2555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A8908-A192-6DD2-B475-6A6C4757A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378" y="1859939"/>
            <a:ext cx="2561001" cy="25557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55BD9-5BCC-7AB0-AAF4-2277A932D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946" y="1859939"/>
            <a:ext cx="2561002" cy="2555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09763D-F563-7E8F-CC63-6E1EDA6BE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376" y="4302247"/>
            <a:ext cx="2561001" cy="2555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8ACC38-0463-65D5-21A7-5B6458750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377" y="4252837"/>
            <a:ext cx="2561002" cy="25557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F0E91C-B391-3192-F58A-54EBBB3B9E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378" y="5053256"/>
            <a:ext cx="1362808" cy="13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2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4F6F5-7BD8-630D-D773-DE2C0D6A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47720"/>
              </p:ext>
            </p:extLst>
          </p:nvPr>
        </p:nvGraphicFramePr>
        <p:xfrm>
          <a:off x="2119313" y="1222375"/>
          <a:ext cx="7954278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582">
                  <a:extLst>
                    <a:ext uri="{9D8B030D-6E8A-4147-A177-3AD203B41FA5}">
                      <a16:colId xmlns:a16="http://schemas.microsoft.com/office/drawing/2014/main" val="497739723"/>
                    </a:ext>
                  </a:extLst>
                </a:gridCol>
                <a:gridCol w="367291">
                  <a:extLst>
                    <a:ext uri="{9D8B030D-6E8A-4147-A177-3AD203B41FA5}">
                      <a16:colId xmlns:a16="http://schemas.microsoft.com/office/drawing/2014/main" val="1061233818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65691076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890998603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8243473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05118940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72532478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96432424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16199639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38262305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86908697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4736091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75638984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76306705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1782732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8931320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2356120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6376464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56989865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4021473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836713192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28317668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330483075"/>
                    </a:ext>
                  </a:extLst>
                </a:gridCol>
              </a:tblGrid>
              <a:tr h="26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repsuc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pop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parameters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heteroz of source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minor allel freq FOCAL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 replicates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dropK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maxage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broodsize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maturity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years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ratemort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nSNP.cons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1214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all 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low heterozygosity is better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72397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228C55-02E2-AF8F-7D91-A27DAE7B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8" y="1909258"/>
            <a:ext cx="2404372" cy="2399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D94B9E-4D72-80A9-1BC9-1AE987CB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011" y="1862455"/>
            <a:ext cx="2660161" cy="2654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5CA61-D62E-C4FF-B72E-205DC494E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194" y="1900662"/>
            <a:ext cx="2660161" cy="2654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1E874-FED9-099E-33F4-D48F78E99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357" y="1945910"/>
            <a:ext cx="2660162" cy="26547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E190BD-55F1-3458-A761-9D554B5B5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8502" y="4203290"/>
            <a:ext cx="2660161" cy="2654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F8D005-F78F-C17F-2905-63C71C86C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685" y="4203290"/>
            <a:ext cx="2660163" cy="26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6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4F6F5-7BD8-630D-D773-DE2C0D6A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34460"/>
              </p:ext>
            </p:extLst>
          </p:nvPr>
        </p:nvGraphicFramePr>
        <p:xfrm>
          <a:off x="2119313" y="1222375"/>
          <a:ext cx="7954278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582">
                  <a:extLst>
                    <a:ext uri="{9D8B030D-6E8A-4147-A177-3AD203B41FA5}">
                      <a16:colId xmlns:a16="http://schemas.microsoft.com/office/drawing/2014/main" val="497739723"/>
                    </a:ext>
                  </a:extLst>
                </a:gridCol>
                <a:gridCol w="367291">
                  <a:extLst>
                    <a:ext uri="{9D8B030D-6E8A-4147-A177-3AD203B41FA5}">
                      <a16:colId xmlns:a16="http://schemas.microsoft.com/office/drawing/2014/main" val="1061233818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65691076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890998603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8243473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05118940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72532478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96432424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16199639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38262305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86908697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4736091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75638984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76306705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1782732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8931320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2356120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6376464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56989865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4021473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836713192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28317668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330483075"/>
                    </a:ext>
                  </a:extLst>
                </a:gridCol>
              </a:tblGrid>
              <a:tr h="26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repsuc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pop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parameters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heteroz of source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minor allel freq FOCAL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 replicates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dropK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maxage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broodsize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maturity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years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ratemort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nSNP.cons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1214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run_j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all 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350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low heterozygosity is better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379771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2032519-F9C2-8E88-BEE2-06C8B20A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1901368"/>
            <a:ext cx="2619068" cy="2613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38A2E-52F6-5CEF-5328-87D87A3B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62" y="1901368"/>
            <a:ext cx="2619068" cy="2613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F03C5-BAA8-7995-322E-A2EB046C9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28" y="-123389"/>
            <a:ext cx="1793159" cy="1789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52B121-B574-8775-BB8D-C063D4BC2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455" y="1901368"/>
            <a:ext cx="2619068" cy="2613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A77D94-F61F-B3C9-BCFC-636ACC708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948" y="1901367"/>
            <a:ext cx="2619068" cy="2613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C9F4D3-A60A-3989-EC70-4266F9335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962" y="4328774"/>
            <a:ext cx="2619068" cy="26137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C2FF96-278C-31A3-1D39-1C09BE9BA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9455" y="4412830"/>
            <a:ext cx="2619068" cy="26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4F6F5-7BD8-630D-D773-DE2C0D6A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73146"/>
              </p:ext>
            </p:extLst>
          </p:nvPr>
        </p:nvGraphicFramePr>
        <p:xfrm>
          <a:off x="2119313" y="1222375"/>
          <a:ext cx="8182025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582">
                  <a:extLst>
                    <a:ext uri="{9D8B030D-6E8A-4147-A177-3AD203B41FA5}">
                      <a16:colId xmlns:a16="http://schemas.microsoft.com/office/drawing/2014/main" val="497739723"/>
                    </a:ext>
                  </a:extLst>
                </a:gridCol>
                <a:gridCol w="367291">
                  <a:extLst>
                    <a:ext uri="{9D8B030D-6E8A-4147-A177-3AD203B41FA5}">
                      <a16:colId xmlns:a16="http://schemas.microsoft.com/office/drawing/2014/main" val="1061233818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65691076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890998603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8243473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051189406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72532478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96432424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16199639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38262305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86908697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4736091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75638984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76306705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1782732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8931320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2356120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6376464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56989865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4021473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836713192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28317668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330483075"/>
                    </a:ext>
                  </a:extLst>
                </a:gridCol>
              </a:tblGrid>
              <a:tr h="26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repsuc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pop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parameters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heteroz of source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minor allel freq FOCAL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 replicates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dropK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maxage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broodsize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maturity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years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ratemort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nSNP.cons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1214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effectLst/>
                        </a:rPr>
                        <a:t>run_k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all 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  <a:highlight>
                            <a:srgbClr val="FFFF00"/>
                          </a:highlight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low heterozygosity is </a:t>
                      </a:r>
                      <a:r>
                        <a:rPr lang="en-US" sz="600" u="none" strike="noStrike" dirty="0">
                          <a:effectLst/>
                        </a:rPr>
                        <a:t>better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51893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4F6FDA-56E4-2DE3-E239-C47756B4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61" y="2004399"/>
            <a:ext cx="2324101" cy="2319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67267-32C0-F387-491E-BB14C2ED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53" y="2004399"/>
            <a:ext cx="2324101" cy="2319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9C612-E7D4-896C-B6BE-9BFA07EC7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245" y="2004399"/>
            <a:ext cx="2324101" cy="2319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DB673B-BFC8-7591-64A9-7D8BB54EA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217" y="2004399"/>
            <a:ext cx="2324102" cy="2319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3CE598-5DA3-6B16-D6AC-C4B278E2B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553" y="4463224"/>
            <a:ext cx="2324100" cy="2319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D5F2B3-87CD-4724-FED1-D4173CB52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245" y="4382109"/>
            <a:ext cx="2324102" cy="23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4F6F5-7BD8-630D-D773-DE2C0D6A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93258"/>
              </p:ext>
            </p:extLst>
          </p:nvPr>
        </p:nvGraphicFramePr>
        <p:xfrm>
          <a:off x="2119313" y="1222375"/>
          <a:ext cx="7954278" cy="37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582">
                  <a:extLst>
                    <a:ext uri="{9D8B030D-6E8A-4147-A177-3AD203B41FA5}">
                      <a16:colId xmlns:a16="http://schemas.microsoft.com/office/drawing/2014/main" val="497739723"/>
                    </a:ext>
                  </a:extLst>
                </a:gridCol>
                <a:gridCol w="367291">
                  <a:extLst>
                    <a:ext uri="{9D8B030D-6E8A-4147-A177-3AD203B41FA5}">
                      <a16:colId xmlns:a16="http://schemas.microsoft.com/office/drawing/2014/main" val="1061233818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65691076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890998603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8243473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05118940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72532478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96432424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16199639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38262305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86908697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4736091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75638984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76306705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1782732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8931320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2356120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6376464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56989865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4021473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836713192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28317668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330483075"/>
                    </a:ext>
                  </a:extLst>
                </a:gridCol>
              </a:tblGrid>
              <a:tr h="26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repsuc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pop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parameters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heteroz of source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minor allel freq FOCAL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 replicates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dropK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maxage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broodsize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maturity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years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ratemort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nSNP.cons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1214"/>
                  </a:ext>
                </a:extLst>
              </a:tr>
              <a:tr h="9815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all 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0.07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554399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2F9B771-3A88-3FF6-31B2-7E38B2B4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91" y="1669488"/>
            <a:ext cx="2550242" cy="2545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1AF5B-37C5-402C-7CA9-E7C937F9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233" y="1669488"/>
            <a:ext cx="2550242" cy="2545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08314-F3F5-AE80-6B2B-F47FAC209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11" y="1669488"/>
            <a:ext cx="2550242" cy="2545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1DDBD2-F082-FE90-1985-9393A0279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353" y="1744131"/>
            <a:ext cx="2550242" cy="2545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EF4C93-EB76-97D7-8883-7A786A4CA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233" y="4093657"/>
            <a:ext cx="2550242" cy="2545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DE7DE1-A7C6-74E3-0209-7548BC079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5816" y="4214504"/>
            <a:ext cx="2550242" cy="2545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1CE757-B104-8D2D-9CAB-91A97B16B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3399" y="5118266"/>
            <a:ext cx="1420112" cy="12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9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4F6F5-7BD8-630D-D773-DE2C0D6A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96676"/>
              </p:ext>
            </p:extLst>
          </p:nvPr>
        </p:nvGraphicFramePr>
        <p:xfrm>
          <a:off x="2119313" y="1222375"/>
          <a:ext cx="7954278" cy="37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582">
                  <a:extLst>
                    <a:ext uri="{9D8B030D-6E8A-4147-A177-3AD203B41FA5}">
                      <a16:colId xmlns:a16="http://schemas.microsoft.com/office/drawing/2014/main" val="497739723"/>
                    </a:ext>
                  </a:extLst>
                </a:gridCol>
                <a:gridCol w="367291">
                  <a:extLst>
                    <a:ext uri="{9D8B030D-6E8A-4147-A177-3AD203B41FA5}">
                      <a16:colId xmlns:a16="http://schemas.microsoft.com/office/drawing/2014/main" val="1061233818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65691076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890998603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8243473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05118940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72532478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96432424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16199639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38262305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2869086971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4736091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756389847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76306705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3917827326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8931320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23561204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4263764640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569898655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140214739"/>
                    </a:ext>
                  </a:extLst>
                </a:gridCol>
                <a:gridCol w="332641">
                  <a:extLst>
                    <a:ext uri="{9D8B030D-6E8A-4147-A177-3AD203B41FA5}">
                      <a16:colId xmlns:a16="http://schemas.microsoft.com/office/drawing/2014/main" val="1836713192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28317668"/>
                    </a:ext>
                  </a:extLst>
                </a:gridCol>
                <a:gridCol w="266113">
                  <a:extLst>
                    <a:ext uri="{9D8B030D-6E8A-4147-A177-3AD203B41FA5}">
                      <a16:colId xmlns:a16="http://schemas.microsoft.com/office/drawing/2014/main" val="3330483075"/>
                    </a:ext>
                  </a:extLst>
                </a:gridCol>
              </a:tblGrid>
              <a:tr h="26991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repsuc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pop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parameters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heteroz of source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minor allel freq FOCAL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 replicates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dropK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drp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dur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maxage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broodsize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maturity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years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ratemort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nSNP.mig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nSNP.cons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1214"/>
                  </a:ext>
                </a:extLst>
              </a:tr>
              <a:tr h="9815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run_m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all 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0.45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9625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D0C98B-AFF0-B91A-A8C7-6972FAAD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90" y="1594845"/>
            <a:ext cx="2476500" cy="247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5F114-65F2-E2A4-064A-8122E6E7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3" y="1594845"/>
            <a:ext cx="2476500" cy="2471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0B9BC7-DD49-0EFD-9CE4-2E5A1392E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377" y="0"/>
            <a:ext cx="1793623" cy="1789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C122A-925B-11EF-5E3D-BA032426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313" y="1594845"/>
            <a:ext cx="2476501" cy="2471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032E69-299E-8D23-7132-78C75EBB4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814" y="1594845"/>
            <a:ext cx="2476500" cy="2471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19638-93EA-20EA-1F7A-D8DE03AC5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155" y="4066270"/>
            <a:ext cx="2476501" cy="2471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79376-34CA-4B16-A473-287E2CA30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1012" y="4066270"/>
            <a:ext cx="2476501" cy="24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ECFC1-4013-C0D7-8435-BD2C708F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02971"/>
              </p:ext>
            </p:extLst>
          </p:nvPr>
        </p:nvGraphicFramePr>
        <p:xfrm>
          <a:off x="753979" y="438818"/>
          <a:ext cx="1051559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122">
                  <a:extLst>
                    <a:ext uri="{9D8B030D-6E8A-4147-A177-3AD203B41FA5}">
                      <a16:colId xmlns:a16="http://schemas.microsoft.com/office/drawing/2014/main" val="4292790835"/>
                    </a:ext>
                  </a:extLst>
                </a:gridCol>
                <a:gridCol w="485561">
                  <a:extLst>
                    <a:ext uri="{9D8B030D-6E8A-4147-A177-3AD203B41FA5}">
                      <a16:colId xmlns:a16="http://schemas.microsoft.com/office/drawing/2014/main" val="236194012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69067386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46748950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52255648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4299691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16511384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11719412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95915465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88315423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6691734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885670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4959490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416306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715257803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05567975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2823723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2372052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80423159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294657292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18951724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3208483130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4032701443"/>
                    </a:ext>
                  </a:extLst>
                </a:gridCol>
              </a:tblGrid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ratemort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0504"/>
                  </a:ext>
                </a:extLst>
              </a:tr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mutation rate =0.0001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4901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F58FB76-C11A-111B-5676-60CD7B20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7" y="1326749"/>
            <a:ext cx="2649620" cy="2644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0D64A-5216-9A0D-1F85-9DB95D80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475" y="1248544"/>
            <a:ext cx="2806351" cy="280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ACAA4-C2DA-5C3F-ABFB-595F66421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820" y="1326749"/>
            <a:ext cx="2806352" cy="2800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56D6D-86D9-41CB-A8C3-A4F2A3DD0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995" y="1326748"/>
            <a:ext cx="2806353" cy="2800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62F051-ED45-6F0F-1299-80EBFBC4A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377" y="4001536"/>
            <a:ext cx="2806354" cy="280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5FC23D-4E9A-0E3A-7BD1-424CF4A1F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817" y="3970939"/>
            <a:ext cx="2806354" cy="28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ECFC1-4013-C0D7-8435-BD2C708F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64281"/>
              </p:ext>
            </p:extLst>
          </p:nvPr>
        </p:nvGraphicFramePr>
        <p:xfrm>
          <a:off x="1078831" y="547103"/>
          <a:ext cx="10515596" cy="495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122">
                  <a:extLst>
                    <a:ext uri="{9D8B030D-6E8A-4147-A177-3AD203B41FA5}">
                      <a16:colId xmlns:a16="http://schemas.microsoft.com/office/drawing/2014/main" val="4292790835"/>
                    </a:ext>
                  </a:extLst>
                </a:gridCol>
                <a:gridCol w="485561">
                  <a:extLst>
                    <a:ext uri="{9D8B030D-6E8A-4147-A177-3AD203B41FA5}">
                      <a16:colId xmlns:a16="http://schemas.microsoft.com/office/drawing/2014/main" val="236194012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69067386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46748950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52255648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4299691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16511384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11719412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95915465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88315423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6691734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885670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4959490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416306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715257803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05567975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2823723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2372052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80423159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294657292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18951724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3208483130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4032701443"/>
                    </a:ext>
                  </a:extLst>
                </a:gridCol>
              </a:tblGrid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drp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dur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0504"/>
                  </a:ext>
                </a:extLst>
              </a:tr>
              <a:tr h="129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220852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F8AF3B-9EE6-EC8A-AF34-0075ADB0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16" y="1042619"/>
            <a:ext cx="2544679" cy="2539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596EF-7DD9-7E87-012F-E0D92C4D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95" y="1151472"/>
            <a:ext cx="2544680" cy="2539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AF94B-BAC2-7081-CB4B-6849806C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21" y="1151472"/>
            <a:ext cx="2544680" cy="2539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D33779-8BF3-DD0B-CA9F-BB8FE17FA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747" y="1151472"/>
            <a:ext cx="2544680" cy="2539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7AB23-0B87-495D-ABF7-F4B6ABBE8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341" y="3799790"/>
            <a:ext cx="2544680" cy="25394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FB6E52-2827-B73C-4ADD-742F91796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814" y="3799790"/>
            <a:ext cx="2544680" cy="25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ECFC1-4013-C0D7-8435-BD2C708F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000780"/>
              </p:ext>
            </p:extLst>
          </p:nvPr>
        </p:nvGraphicFramePr>
        <p:xfrm>
          <a:off x="1247274" y="523039"/>
          <a:ext cx="10515596" cy="495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122">
                  <a:extLst>
                    <a:ext uri="{9D8B030D-6E8A-4147-A177-3AD203B41FA5}">
                      <a16:colId xmlns:a16="http://schemas.microsoft.com/office/drawing/2014/main" val="4292790835"/>
                    </a:ext>
                  </a:extLst>
                </a:gridCol>
                <a:gridCol w="485561">
                  <a:extLst>
                    <a:ext uri="{9D8B030D-6E8A-4147-A177-3AD203B41FA5}">
                      <a16:colId xmlns:a16="http://schemas.microsoft.com/office/drawing/2014/main" val="236194012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69067386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46748950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52255648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4299691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16511384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11719412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95915465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88315423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6691734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885670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4959490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416306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715257803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05567975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2823723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2372052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80423159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294657292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18951724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3208483130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4032701443"/>
                    </a:ext>
                  </a:extLst>
                </a:gridCol>
              </a:tblGrid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drp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dur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0504"/>
                  </a:ext>
                </a:extLst>
              </a:tr>
              <a:tr h="129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highlight>
                            <a:srgbClr val="FFFF00"/>
                          </a:highlight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553182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649C9BA-564F-1654-4EC6-D7936551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53" y="1145757"/>
            <a:ext cx="2420551" cy="2415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D2349A-12E6-E25D-9D2B-E43E431C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79" y="1239250"/>
            <a:ext cx="2420552" cy="2415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B4C54-C9ED-C6A9-D681-C48491D28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072" y="1239250"/>
            <a:ext cx="2420552" cy="2415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F2F5AE-FBF0-A83F-EC02-08B24F988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217" y="1359567"/>
            <a:ext cx="2420552" cy="2415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620EA-53E8-92D4-5AEF-0AD465DBC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116" y="3875537"/>
            <a:ext cx="2548689" cy="2543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E9FDD5-4086-9B94-F7B0-D7B1DDD34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072" y="3875537"/>
            <a:ext cx="2548689" cy="25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1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107FF4-080A-56CF-6AAF-A85B4D0B2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12666"/>
              </p:ext>
            </p:extLst>
          </p:nvPr>
        </p:nvGraphicFramePr>
        <p:xfrm>
          <a:off x="674298" y="669686"/>
          <a:ext cx="10491161" cy="507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801">
                  <a:extLst>
                    <a:ext uri="{9D8B030D-6E8A-4147-A177-3AD203B41FA5}">
                      <a16:colId xmlns:a16="http://schemas.microsoft.com/office/drawing/2014/main" val="2496079867"/>
                    </a:ext>
                  </a:extLst>
                </a:gridCol>
                <a:gridCol w="496900">
                  <a:extLst>
                    <a:ext uri="{9D8B030D-6E8A-4147-A177-3AD203B41FA5}">
                      <a16:colId xmlns:a16="http://schemas.microsoft.com/office/drawing/2014/main" val="177096181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44997203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51454110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33353779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792861562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39097648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1418729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84082054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05945704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42273547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48056415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648538740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63240515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047720426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30116151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391251807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777258163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2900810881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190648268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4135746025"/>
                    </a:ext>
                  </a:extLst>
                </a:gridCol>
                <a:gridCol w="450023">
                  <a:extLst>
                    <a:ext uri="{9D8B030D-6E8A-4147-A177-3AD203B41FA5}">
                      <a16:colId xmlns:a16="http://schemas.microsoft.com/office/drawing/2014/main" val="1288900662"/>
                    </a:ext>
                  </a:extLst>
                </a:gridCol>
              </a:tblGrid>
              <a:tr h="37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summary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 replicates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drp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dur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maturity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years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ratemort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nSNP.mig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nSNP.cons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614615"/>
                  </a:ext>
                </a:extLst>
              </a:tr>
              <a:tr h="1354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00232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793760C-42D2-952A-CEEE-3C9957B2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6" y="1281086"/>
            <a:ext cx="2128386" cy="2359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729FA-B8BF-1AC0-76A3-997D4595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49" y="1281086"/>
            <a:ext cx="2306667" cy="2556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7EBF74-EEB2-B19D-1D7F-4664906FA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21" y="1281086"/>
            <a:ext cx="2306667" cy="25568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30D17-7296-CC2C-E913-81191D2D3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193" y="1281086"/>
            <a:ext cx="2306667" cy="2556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B8C961-1F59-6DA6-AD27-663374294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958" y="3800314"/>
            <a:ext cx="2665563" cy="2954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37A534-E802-DE68-0FFC-4007716E0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521" y="3800314"/>
            <a:ext cx="2631106" cy="29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ECFC1-4013-C0D7-8435-BD2C708F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06555"/>
              </p:ext>
            </p:extLst>
          </p:nvPr>
        </p:nvGraphicFramePr>
        <p:xfrm>
          <a:off x="1319464" y="474913"/>
          <a:ext cx="10515596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122">
                  <a:extLst>
                    <a:ext uri="{9D8B030D-6E8A-4147-A177-3AD203B41FA5}">
                      <a16:colId xmlns:a16="http://schemas.microsoft.com/office/drawing/2014/main" val="4292790835"/>
                    </a:ext>
                  </a:extLst>
                </a:gridCol>
                <a:gridCol w="485561">
                  <a:extLst>
                    <a:ext uri="{9D8B030D-6E8A-4147-A177-3AD203B41FA5}">
                      <a16:colId xmlns:a16="http://schemas.microsoft.com/office/drawing/2014/main" val="236194012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69067386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46748950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52255648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4299691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16511384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11719412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95915465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88315423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6691734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885670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4959490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416306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715257803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05567975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2823723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2372052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80423159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294657292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18951724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3208483130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4032701443"/>
                    </a:ext>
                  </a:extLst>
                </a:gridCol>
              </a:tblGrid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0504"/>
                  </a:ext>
                </a:extLst>
              </a:tr>
              <a:tr h="47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FitBreed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- choose based on Ho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50163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8CF501D-F347-2DDF-589C-C44056FB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7" y="1337628"/>
            <a:ext cx="2693068" cy="2687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4B715-1ABF-1D61-7AE0-DFFA595F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612" y="1328353"/>
            <a:ext cx="2693069" cy="2687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92622-5EEB-DFD8-6465-9FF8ECC97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296" y="1348019"/>
            <a:ext cx="2693070" cy="2687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CAFF9-6926-F804-DD4E-CF1522181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366" y="1367684"/>
            <a:ext cx="2693071" cy="2687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6890D-3DCE-A6A0-8CFF-57041674F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995" y="3915026"/>
            <a:ext cx="2693072" cy="2687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E85563-DCE5-072C-90EB-163A99AD1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3062" y="3895360"/>
            <a:ext cx="2693073" cy="26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3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ECFC1-4013-C0D7-8435-BD2C708F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84750"/>
              </p:ext>
            </p:extLst>
          </p:nvPr>
        </p:nvGraphicFramePr>
        <p:xfrm>
          <a:off x="838202" y="643355"/>
          <a:ext cx="105155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122">
                  <a:extLst>
                    <a:ext uri="{9D8B030D-6E8A-4147-A177-3AD203B41FA5}">
                      <a16:colId xmlns:a16="http://schemas.microsoft.com/office/drawing/2014/main" val="4292790835"/>
                    </a:ext>
                  </a:extLst>
                </a:gridCol>
                <a:gridCol w="485561">
                  <a:extLst>
                    <a:ext uri="{9D8B030D-6E8A-4147-A177-3AD203B41FA5}">
                      <a16:colId xmlns:a16="http://schemas.microsoft.com/office/drawing/2014/main" val="236194012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69067386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46748950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52255648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4299691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16511384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11719412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95915465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88315423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6691734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885670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4959490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416306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715257803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05567975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2823723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2372052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80423159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294657292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18951724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3208483130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4032701443"/>
                    </a:ext>
                  </a:extLst>
                </a:gridCol>
              </a:tblGrid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dropK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0504"/>
                  </a:ext>
                </a:extLst>
              </a:tr>
              <a:tr h="7136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FitBreed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- choose based on prop migrant SNPS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86744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DCBF2D8-D9AC-9947-7328-2F0E8912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9" y="1740635"/>
            <a:ext cx="2719137" cy="2713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645B62-B547-A987-4D36-337CF128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726" y="1714874"/>
            <a:ext cx="2719137" cy="2713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4BF40-DCF7-90FE-ED73-F42054C86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36" y="1757968"/>
            <a:ext cx="2719138" cy="2713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3F5E62-DAC4-ED98-89F7-B622E1283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757968"/>
            <a:ext cx="2719138" cy="2713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A311A2-DE99-6B3F-D1BE-2EFF07695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724" y="4143174"/>
            <a:ext cx="2719139" cy="2713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DF1403-3EDC-4912-ECC2-95BF35EBE9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634" y="4160506"/>
            <a:ext cx="2719139" cy="27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ECFC1-4013-C0D7-8435-BD2C708F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77305"/>
              </p:ext>
            </p:extLst>
          </p:nvPr>
        </p:nvGraphicFramePr>
        <p:xfrm>
          <a:off x="838202" y="547102"/>
          <a:ext cx="10515596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122">
                  <a:extLst>
                    <a:ext uri="{9D8B030D-6E8A-4147-A177-3AD203B41FA5}">
                      <a16:colId xmlns:a16="http://schemas.microsoft.com/office/drawing/2014/main" val="4292790835"/>
                    </a:ext>
                  </a:extLst>
                </a:gridCol>
                <a:gridCol w="485561">
                  <a:extLst>
                    <a:ext uri="{9D8B030D-6E8A-4147-A177-3AD203B41FA5}">
                      <a16:colId xmlns:a16="http://schemas.microsoft.com/office/drawing/2014/main" val="236194012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69067386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46748950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52255648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4299691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16511384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11719412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95915465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88315423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6691734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885670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4959490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416306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715257803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05567975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2823723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2372052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80423159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294657292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18951724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3208483130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4032701443"/>
                    </a:ext>
                  </a:extLst>
                </a:gridCol>
              </a:tblGrid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dropK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0504"/>
                  </a:ext>
                </a:extLst>
              </a:tr>
              <a:tr h="47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FitBreed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- choose based on Ho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Ne_counts.csv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614924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9850C8D-52E9-29D6-0049-B18085B1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2" y="1491915"/>
            <a:ext cx="2324100" cy="2319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12F84-6F5C-EB64-ACC6-69978360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35941"/>
            <a:ext cx="2235868" cy="2231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F487B5-EF04-6B0B-571F-8F335523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368" y="1535941"/>
            <a:ext cx="2324100" cy="2319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9AFB45-DEE6-A9B4-EA7D-3C0D8B5FA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747" y="1535941"/>
            <a:ext cx="2324101" cy="2319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6BDCD0-38BC-BA31-9CA4-0FFD4B7B2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17" y="3855279"/>
            <a:ext cx="2324101" cy="2319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8B29FF-90F3-0498-11C6-9B614699B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368" y="3855279"/>
            <a:ext cx="2324101" cy="2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9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ECFC1-4013-C0D7-8435-BD2C708F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39016"/>
              </p:ext>
            </p:extLst>
          </p:nvPr>
        </p:nvGraphicFramePr>
        <p:xfrm>
          <a:off x="741947" y="559135"/>
          <a:ext cx="1051559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122">
                  <a:extLst>
                    <a:ext uri="{9D8B030D-6E8A-4147-A177-3AD203B41FA5}">
                      <a16:colId xmlns:a16="http://schemas.microsoft.com/office/drawing/2014/main" val="4292790835"/>
                    </a:ext>
                  </a:extLst>
                </a:gridCol>
                <a:gridCol w="485561">
                  <a:extLst>
                    <a:ext uri="{9D8B030D-6E8A-4147-A177-3AD203B41FA5}">
                      <a16:colId xmlns:a16="http://schemas.microsoft.com/office/drawing/2014/main" val="236194012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69067386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46748950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52255648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4299691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16511384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11719412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95915465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88315423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6691734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885670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4959490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416306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715257803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05567975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2823723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2372052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80423159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294657292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18951724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3208483130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4032701443"/>
                    </a:ext>
                  </a:extLst>
                </a:gridCol>
              </a:tblGrid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dropK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0504"/>
                  </a:ext>
                </a:extLst>
              </a:tr>
              <a:tr h="7136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FitBreed</a:t>
                      </a:r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- choose based on prop migrant SNPS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Ne_counts.csv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082681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5B0AE72-F54D-EC05-4BA7-9BFC223C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" y="1656416"/>
            <a:ext cx="2406317" cy="240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C09FD-7D87-E1B8-C82A-87CA32F1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26" y="1656415"/>
            <a:ext cx="2406318" cy="2401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B3F29-7A39-6886-DE16-2205D13DE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274" y="1656415"/>
            <a:ext cx="2406319" cy="2401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FE1288-AC44-C986-8684-C1646B85E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593" y="1738464"/>
            <a:ext cx="2324100" cy="2319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0751B-C791-6D01-C81A-6CD3DC06D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840" y="4000891"/>
            <a:ext cx="2406319" cy="2401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6C47E7-17F5-C54F-E5C8-775452210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745" y="4139851"/>
            <a:ext cx="2406319" cy="24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01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ECFC1-4013-C0D7-8435-BD2C708F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23922"/>
              </p:ext>
            </p:extLst>
          </p:nvPr>
        </p:nvGraphicFramePr>
        <p:xfrm>
          <a:off x="838202" y="571166"/>
          <a:ext cx="1051559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122">
                  <a:extLst>
                    <a:ext uri="{9D8B030D-6E8A-4147-A177-3AD203B41FA5}">
                      <a16:colId xmlns:a16="http://schemas.microsoft.com/office/drawing/2014/main" val="4292790835"/>
                    </a:ext>
                  </a:extLst>
                </a:gridCol>
                <a:gridCol w="485561">
                  <a:extLst>
                    <a:ext uri="{9D8B030D-6E8A-4147-A177-3AD203B41FA5}">
                      <a16:colId xmlns:a16="http://schemas.microsoft.com/office/drawing/2014/main" val="236194012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69067386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46748950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52255648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4299691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16511384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11719412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95915465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88315423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6691734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885670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4959490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416306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715257803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05567975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2823723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2372052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80423159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294657292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18951724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3208483130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4032701443"/>
                    </a:ext>
                  </a:extLst>
                </a:gridCol>
              </a:tblGrid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dropK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0504"/>
                  </a:ext>
                </a:extLst>
              </a:tr>
              <a:tr h="2378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Ne_counts.csv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868666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71D68DA-6B6A-FF12-8636-08096BC5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11" y="1180766"/>
            <a:ext cx="2580774" cy="2575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9FF34-9048-347A-97D4-D086E68DD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16" y="1180765"/>
            <a:ext cx="2580775" cy="2575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26245-3CA4-79FD-2989-E31C2C126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522" y="1206963"/>
            <a:ext cx="2580775" cy="2575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41E0CC-F130-E178-A06A-AAE3311BD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297" y="1206963"/>
            <a:ext cx="2632909" cy="2627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AAA7F-2A22-82D8-05EA-CEFF49FCCB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612" y="3834477"/>
            <a:ext cx="2632910" cy="26275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708E86-A4E6-8381-9708-100D18F567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853" y="3860674"/>
            <a:ext cx="2580776" cy="25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2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1ECFC1-4013-C0D7-8435-BD2C708F2A4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93850"/>
          <a:ext cx="10515596" cy="3673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122">
                  <a:extLst>
                    <a:ext uri="{9D8B030D-6E8A-4147-A177-3AD203B41FA5}">
                      <a16:colId xmlns:a16="http://schemas.microsoft.com/office/drawing/2014/main" val="4292790835"/>
                    </a:ext>
                  </a:extLst>
                </a:gridCol>
                <a:gridCol w="485561">
                  <a:extLst>
                    <a:ext uri="{9D8B030D-6E8A-4147-A177-3AD203B41FA5}">
                      <a16:colId xmlns:a16="http://schemas.microsoft.com/office/drawing/2014/main" val="236194012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69067386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46748950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52255648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4299691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165113846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11719412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959154654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88315423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6691734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885670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49594906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4163067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715257803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05567975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3028237231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382372052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080423159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2946572920"/>
                    </a:ext>
                  </a:extLst>
                </a:gridCol>
                <a:gridCol w="439753">
                  <a:extLst>
                    <a:ext uri="{9D8B030D-6E8A-4147-A177-3AD203B41FA5}">
                      <a16:colId xmlns:a16="http://schemas.microsoft.com/office/drawing/2014/main" val="1618951724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3208483130"/>
                    </a:ext>
                  </a:extLst>
                </a:gridCol>
                <a:gridCol w="351803">
                  <a:extLst>
                    <a:ext uri="{9D8B030D-6E8A-4147-A177-3AD203B41FA5}">
                      <a16:colId xmlns:a16="http://schemas.microsoft.com/office/drawing/2014/main" val="4032701443"/>
                    </a:ext>
                  </a:extLst>
                </a:gridCol>
              </a:tblGrid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30504"/>
                  </a:ext>
                </a:extLst>
              </a:tr>
              <a:tr h="35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mutation rate =0.0001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749016"/>
                  </a:ext>
                </a:extLst>
              </a:tr>
              <a:tr h="129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2208523"/>
                  </a:ext>
                </a:extLst>
              </a:tr>
              <a:tr h="1297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5531823"/>
                  </a:ext>
                </a:extLst>
              </a:tr>
              <a:tr h="47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FitBreed - choose based on Ho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65016305"/>
                  </a:ext>
                </a:extLst>
              </a:tr>
              <a:tr h="7136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FitBreed - choose based on prop migrant SNPS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8674420"/>
                  </a:ext>
                </a:extLst>
              </a:tr>
              <a:tr h="47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FitBreed - choose based on Ho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Ne_counts.csv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6149243"/>
                  </a:ext>
                </a:extLst>
              </a:tr>
              <a:tr h="7136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FitBreed - choose based on prop migrant SNPS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Ne_counts.csv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0826814"/>
                  </a:ext>
                </a:extLst>
              </a:tr>
              <a:tr h="2378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Ne_counts.csv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868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5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6C5D9-47B1-1706-21E3-76493DF0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53017"/>
              </p:ext>
            </p:extLst>
          </p:nvPr>
        </p:nvGraphicFramePr>
        <p:xfrm>
          <a:off x="1041400" y="577561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4217544752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590819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04977526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9379367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676388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2181243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790759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26635484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8289478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97671554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8005657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607304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804393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3134689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248064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18931846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4668765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2163056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398003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3904243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5621538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569734072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3427580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run_b</a:t>
                      </a:r>
                      <a:r>
                        <a:rPr lang="en-US" sz="800" u="none" strike="noStrike" dirty="0">
                          <a:effectLst/>
                        </a:rPr>
                        <a:t> – part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39736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DDE4D1D-2239-003B-5D2C-74063138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9" y="1332961"/>
            <a:ext cx="2296098" cy="276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676F8-6B58-A843-9BA8-90F3D1064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85" y="1332960"/>
            <a:ext cx="2257987" cy="2717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1C079-F59B-DCE2-5628-3B4367C5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012" y="1332960"/>
            <a:ext cx="2257987" cy="2717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67A1CF-C1A1-5E97-6D91-D1A43A564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027" y="1246697"/>
            <a:ext cx="2329671" cy="2803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04040C-F344-5C96-EA2E-BA8DAB199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997" y="3989618"/>
            <a:ext cx="2257988" cy="2717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53343A-48F7-2AD1-D071-05F66905A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898" y="3989618"/>
            <a:ext cx="2257989" cy="27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8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6C5D9-47B1-1706-21E3-76493DF0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42443"/>
              </p:ext>
            </p:extLst>
          </p:nvPr>
        </p:nvGraphicFramePr>
        <p:xfrm>
          <a:off x="1041400" y="577561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4217544752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590819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04977526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9379367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676388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2181243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790759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26635484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8289478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97671554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8005657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607304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804393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3134689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248064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18931846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4668765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2163056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398003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39042438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56215388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569734072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Summary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3427580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run_b</a:t>
                      </a:r>
                      <a:r>
                        <a:rPr lang="en-US" sz="800" u="none" strike="noStrike" dirty="0">
                          <a:effectLst/>
                        </a:rPr>
                        <a:t> – part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397369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E86D30A-68E3-CBBD-226C-9C007A9D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78" y="1428889"/>
            <a:ext cx="1941483" cy="2336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82FE4D-E528-5444-9DA2-79C9DFDEA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76" y="1345483"/>
            <a:ext cx="2139890" cy="2575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EC4AB-01A9-28B6-58C8-11CAB2B9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982" y="1281202"/>
            <a:ext cx="2258804" cy="2718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351BA-EEF0-0620-B793-42A5BA84D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402" y="1345483"/>
            <a:ext cx="2258804" cy="2718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497C0-D121-6651-9BE2-DE7926222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476" y="4063705"/>
            <a:ext cx="2287857" cy="2753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044E9-F861-91A6-FCCF-D7C2CEB43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929" y="3999424"/>
            <a:ext cx="2287857" cy="2753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8B939-B79F-54B5-8EC4-9DDB2B6E23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2786" y="4663919"/>
            <a:ext cx="1495668" cy="1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0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D6E97-2BE7-20FD-FE97-A72FAE874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69478"/>
              </p:ext>
            </p:extLst>
          </p:nvPr>
        </p:nvGraphicFramePr>
        <p:xfrm>
          <a:off x="838203" y="586798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970672661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19073352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9154142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9419792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2571984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5181527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723601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8255054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63467091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61734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5112592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86489602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6133731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4693290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956317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1008597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4525701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55461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149617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8924985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21487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14237274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heteroz</a:t>
                      </a:r>
                      <a:r>
                        <a:rPr lang="en-US" sz="800" u="none" strike="noStrike" dirty="0">
                          <a:effectLst/>
                        </a:rPr>
                        <a:t> of source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broodsize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6979355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run_c</a:t>
                      </a:r>
                      <a:r>
                        <a:rPr lang="en-US" sz="800" u="none" strike="noStrike" dirty="0">
                          <a:effectLst/>
                        </a:rPr>
                        <a:t> – part 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48373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569505-EE1E-B586-6B75-9C621A9E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8" y="1302589"/>
            <a:ext cx="2125290" cy="2557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365E1-8A9F-41AA-34C6-7BB323C0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78" y="1302589"/>
            <a:ext cx="2218480" cy="2669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1B2C5-551A-ECE6-F53E-203738A2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081" y="1302590"/>
            <a:ext cx="2218480" cy="2669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3BE91B-7A32-0B09-769B-6649CEF82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542" y="1302589"/>
            <a:ext cx="2218480" cy="2669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963C69-F0BA-1E63-BCA2-80B287C17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841" y="3860141"/>
            <a:ext cx="2341173" cy="2817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DCBB88-6D53-E0FA-601C-7A94435DB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733" y="3860141"/>
            <a:ext cx="2341174" cy="2817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0BE50B-1F25-C176-8C82-4B1F8C11FE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0626" y="4265566"/>
            <a:ext cx="1494482" cy="17984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E9782D-68B0-35B2-5254-DF0900C38632}"/>
              </a:ext>
            </a:extLst>
          </p:cNvPr>
          <p:cNvSpPr txBox="1"/>
          <p:nvPr/>
        </p:nvSpPr>
        <p:spPr>
          <a:xfrm>
            <a:off x="8211211" y="6064011"/>
            <a:ext cx="23358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One </a:t>
            </a:r>
            <a:r>
              <a:rPr lang="en-US" sz="700" dirty="0" err="1"/>
              <a:t>indv</a:t>
            </a:r>
            <a:r>
              <a:rPr lang="en-US" sz="700" dirty="0"/>
              <a:t> had super high LRS so that run had super low RRS</a:t>
            </a:r>
          </a:p>
        </p:txBody>
      </p:sp>
    </p:spTree>
    <p:extLst>
      <p:ext uri="{BB962C8B-B14F-4D97-AF65-F5344CB8AC3E}">
        <p14:creationId xmlns:p14="http://schemas.microsoft.com/office/powerpoint/2010/main" val="223287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D6E97-2BE7-20FD-FE97-A72FAE874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67752"/>
              </p:ext>
            </p:extLst>
          </p:nvPr>
        </p:nvGraphicFramePr>
        <p:xfrm>
          <a:off x="838203" y="586798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970672661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19073352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9154142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9419792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25719841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5181527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723601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8255054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63467091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6173494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55112592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86489602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6133731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4693290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9563172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1008597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94525701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554617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1496174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8924985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21487934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814237274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heteroz</a:t>
                      </a:r>
                      <a:r>
                        <a:rPr lang="en-US" sz="800" u="none" strike="noStrike" dirty="0">
                          <a:effectLst/>
                        </a:rPr>
                        <a:t> of source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Maxage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broodsize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6979355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run_c</a:t>
                      </a:r>
                      <a:r>
                        <a:rPr lang="en-US" sz="800" u="none" strike="noStrike" dirty="0">
                          <a:effectLst/>
                        </a:rPr>
                        <a:t> – part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  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48373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7D8999D-8A74-D5F6-8A1C-907541C0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44" y="1296226"/>
            <a:ext cx="2306807" cy="2775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1953D0-82AC-6EF5-998E-C6EB70E4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514" y="1093244"/>
            <a:ext cx="2475482" cy="2978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D5E73-218E-D0A7-46C9-58407AC7C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95" y="1194737"/>
            <a:ext cx="2475482" cy="2978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8C41D4-ED74-13D1-92BF-75F1D84B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240" y="1296226"/>
            <a:ext cx="2306808" cy="2775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2E0FB5-9AD4-C1B1-24C7-905DDFC06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289" y="3879031"/>
            <a:ext cx="2475482" cy="297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C43255-AA07-5DA0-0005-EA324AD7C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469" y="3980521"/>
            <a:ext cx="2306808" cy="27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75BBEC-67FC-64B0-ED37-66E0D6ACF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03441"/>
              </p:ext>
            </p:extLst>
          </p:nvPr>
        </p:nvGraphicFramePr>
        <p:xfrm>
          <a:off x="736600" y="516515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3553254240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273432216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8936420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64579740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4252855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92997825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33111354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2474609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8505770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28991081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15219868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5687354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71294545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17208859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95462831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3042470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88305349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0990933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0182368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1466197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63020319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52113950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r0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4785734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417216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50EA9B5-7A6E-084A-3CFD-90E0DE92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0" y="1153367"/>
            <a:ext cx="2830914" cy="2970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6DA4B-874F-3112-56F0-8330C68B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38" y="1222319"/>
            <a:ext cx="2830914" cy="2824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1DA00F-106D-AA8B-7A51-B7CA8554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7" y="1076896"/>
            <a:ext cx="2830913" cy="2970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66958-EA6C-4C95-F677-A34EFB4D6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310" y="1153367"/>
            <a:ext cx="2830915" cy="2970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4C82FF-57C5-76EC-463F-8CC02DA0C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236" y="3887937"/>
            <a:ext cx="2830916" cy="2970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1035EF-FD56-B08E-1CE0-AB067E0CC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395" y="3803738"/>
            <a:ext cx="2830917" cy="29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019A4E-6B24-BCFB-7F2D-E19085D75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74611"/>
              </p:ext>
            </p:extLst>
          </p:nvPr>
        </p:nvGraphicFramePr>
        <p:xfrm>
          <a:off x="1022927" y="525751"/>
          <a:ext cx="10515594" cy="507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116">
                  <a:extLst>
                    <a:ext uri="{9D8B030D-6E8A-4147-A177-3AD203B41FA5}">
                      <a16:colId xmlns:a16="http://schemas.microsoft.com/office/drawing/2014/main" val="491599840"/>
                    </a:ext>
                  </a:extLst>
                </a:gridCol>
                <a:gridCol w="498058">
                  <a:extLst>
                    <a:ext uri="{9D8B030D-6E8A-4147-A177-3AD203B41FA5}">
                      <a16:colId xmlns:a16="http://schemas.microsoft.com/office/drawing/2014/main" val="642001235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4816597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4225452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060133753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657802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7967736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45919456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5399137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97371207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99595182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248746028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743129397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66728716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17205395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643296329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247794612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3366885360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45670031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4059887226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156509991"/>
                    </a:ext>
                  </a:extLst>
                </a:gridCol>
                <a:gridCol w="451071">
                  <a:extLst>
                    <a:ext uri="{9D8B030D-6E8A-4147-A177-3AD203B41FA5}">
                      <a16:colId xmlns:a16="http://schemas.microsoft.com/office/drawing/2014/main" val="2744063747"/>
                    </a:ext>
                  </a:extLst>
                </a:gridCol>
              </a:tblGrid>
              <a:tr h="37213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repsuc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Parameters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2488509"/>
                  </a:ext>
                </a:extLst>
              </a:tr>
              <a:tr h="13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All 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265186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BB12C9B-779B-BC7D-A241-9B573BFD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9" y="1227554"/>
            <a:ext cx="2599965" cy="2727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B3906E-D4BA-A963-1317-A180AAEB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90" y="1227554"/>
            <a:ext cx="2599965" cy="2727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CF436A-9CC8-9B84-8716-BCFA4D4A0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7554"/>
            <a:ext cx="2599966" cy="2727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07E793-DC73-2F7E-E7B7-02D10CAB8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196" y="1294215"/>
            <a:ext cx="2599966" cy="2727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FE05DD-EF9B-4802-FB1B-605C628C0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404" y="3864887"/>
            <a:ext cx="2599966" cy="27277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A6475-6AB5-115A-D464-69D41EE89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30" y="3864887"/>
            <a:ext cx="2599966" cy="27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F95CB8-166F-1D2C-0A32-E15093BC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97680"/>
              </p:ext>
            </p:extLst>
          </p:nvPr>
        </p:nvGraphicFramePr>
        <p:xfrm>
          <a:off x="1078345" y="796059"/>
          <a:ext cx="1051559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085">
                  <a:extLst>
                    <a:ext uri="{9D8B030D-6E8A-4147-A177-3AD203B41FA5}">
                      <a16:colId xmlns:a16="http://schemas.microsoft.com/office/drawing/2014/main" val="934230214"/>
                    </a:ext>
                  </a:extLst>
                </a:gridCol>
                <a:gridCol w="937471">
                  <a:extLst>
                    <a:ext uri="{9D8B030D-6E8A-4147-A177-3AD203B41FA5}">
                      <a16:colId xmlns:a16="http://schemas.microsoft.com/office/drawing/2014/main" val="1841004591"/>
                    </a:ext>
                  </a:extLst>
                </a:gridCol>
                <a:gridCol w="468736">
                  <a:extLst>
                    <a:ext uri="{9D8B030D-6E8A-4147-A177-3AD203B41FA5}">
                      <a16:colId xmlns:a16="http://schemas.microsoft.com/office/drawing/2014/main" val="11298069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46482227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3067067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30947452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07618019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1426820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17121506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8342718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4205236254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27915779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96395448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57511561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6226581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174796318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4321719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250242063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29356292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1395076016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404028043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979545995"/>
                    </a:ext>
                  </a:extLst>
                </a:gridCol>
                <a:gridCol w="424515">
                  <a:extLst>
                    <a:ext uri="{9D8B030D-6E8A-4147-A177-3AD203B41FA5}">
                      <a16:colId xmlns:a16="http://schemas.microsoft.com/office/drawing/2014/main" val="3865027965"/>
                    </a:ext>
                  </a:extLst>
                </a:gridCol>
              </a:tblGrid>
              <a:tr h="35022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summary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repsuc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heteroz of source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minor allel freq FOCAL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 replicates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dropK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broodsize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ratemort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nSNP.mig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nSNP.cons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8478142"/>
                  </a:ext>
                </a:extLst>
              </a:tr>
              <a:tr h="2334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478283:478287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run_f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all 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558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2F48A7C-5DB9-D559-12C1-12F2271FC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9" y="1552308"/>
            <a:ext cx="2148301" cy="2381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751FC-F824-299B-D267-7FA643F1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89" y="1552308"/>
            <a:ext cx="2148301" cy="238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5BAF2-C349-B29A-3B3E-9A9425B9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39" y="1962285"/>
            <a:ext cx="704293" cy="78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C46FB-AE4F-BB6D-C852-C26764CDB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519" y="1508250"/>
            <a:ext cx="2227793" cy="2469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26267-5AF1-FF55-05C3-FBEAF6484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841" y="1508249"/>
            <a:ext cx="2227793" cy="2469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40A63-1C4D-F22E-6E1F-24A30967E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983" y="3806803"/>
            <a:ext cx="2433536" cy="2697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7DF7EA-54BA-7660-327C-111C206FF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397" y="3806802"/>
            <a:ext cx="2433537" cy="26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1838</Words>
  <Application>Microsoft Office PowerPoint</Application>
  <PresentationFormat>Widescreen</PresentationFormat>
  <Paragraphs>1329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11</cp:revision>
  <dcterms:created xsi:type="dcterms:W3CDTF">2023-02-01T19:26:11Z</dcterms:created>
  <dcterms:modified xsi:type="dcterms:W3CDTF">2023-02-06T22:42:26Z</dcterms:modified>
</cp:coreProperties>
</file>