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6" r:id="rId4"/>
    <p:sldId id="259" r:id="rId5"/>
    <p:sldId id="260" r:id="rId6"/>
    <p:sldId id="261" r:id="rId7"/>
    <p:sldId id="257" r:id="rId8"/>
    <p:sldId id="262" r:id="rId9"/>
    <p:sldId id="263" r:id="rId10"/>
    <p:sldId id="265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15" autoAdjust="0"/>
  </p:normalViewPr>
  <p:slideViewPr>
    <p:cSldViewPr snapToGrid="0">
      <p:cViewPr>
        <p:scale>
          <a:sx n="110" d="100"/>
          <a:sy n="110" d="100"/>
        </p:scale>
        <p:origin x="594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A324E-A35A-4DB3-97D7-1D4F2911AA6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026E9-A102-48D7-AB10-D3C6F50B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26E9-A102-48D7-AB10-D3C6F50B5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Thinkin</a:t>
            </a:r>
            <a:r>
              <a:rPr lang="en-US" dirty="0"/>
              <a:t> the r0 at the lowest pop size is </a:t>
            </a:r>
            <a:r>
              <a:rPr lang="en-US" dirty="0" err="1"/>
              <a:t>kinda</a:t>
            </a:r>
            <a:r>
              <a:rPr lang="en-US" dirty="0"/>
              <a:t> silly since the pop isn’t allowed to grow anyways. Will probs need to extend the low r0 as the pop is increasing..?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26E9-A102-48D7-AB10-D3C6F50B5D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69C7-7298-649F-6F04-23DE677F8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09050-8800-F4C6-091A-187D2270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B55-B422-E7AE-3726-C0442A7D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9E8D-B9F7-CA99-7291-D26038F5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DFBBB-B7A4-68CC-584F-4D4077F0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DCA9-FEF2-2128-2FCE-EAB0162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22C22-224C-30F5-B950-E320ADAF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E093-6F36-F23E-DEB7-B280ADEC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7D8B-7D1B-A9B1-F2BA-622F9966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205D-FF51-D6E3-C656-93BAB16C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69359-6BF6-DDF0-CEB2-95BC16FE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083BD-0D44-44DF-DB1C-0E82B277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23D8-9E9E-864A-765B-3017C9E0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92DF-A2FB-E4DE-0290-7F505A2C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57A8-3197-15FB-0309-58EFBB28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E0E7-8A2C-018C-313B-1958E54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825-77C3-8DF7-7A6D-DC736F4E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6D7F-F435-BDA6-FEB6-381D94D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B2EE-0339-39C0-B8B8-3758A76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D81D-637A-5D14-BF06-95ECBAD5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4B85-D568-8B89-DAA6-001DEBFE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02C1-CE36-27C2-314A-16046DBC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F7C7-B1D1-C573-2D64-D90764F6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98493-26EF-BD6F-D9E9-2F9468F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FEE0-7FF9-200B-AC84-8A97B0BC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7FC5-50D1-B3E4-0378-97732A93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29BE-755F-EEBB-D13F-5C175192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28F4A-EB31-F30C-73AB-3182A23D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077F-F496-4146-C750-1C4FFC3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CABC7-A732-B231-5915-42A57FBA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97DE-5B0E-471D-520E-C8105EE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B58D-A3A5-894A-C87E-AEF48F25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A6AE-ECDB-D53D-46A0-68435F4C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ABB2-F0EE-0957-059B-73B9CEA5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0B2DA-E72F-6EAE-9702-D70A5FB41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CE41D-0919-54C0-A6CF-E790E4961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4B078-DFE0-3F51-0CFD-5BE0BE62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8BBA3-F85C-7B5A-DE92-C689FF6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76C16-1239-1654-8DD4-618EA254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F39D-6E0B-3408-045F-FC313A57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6CFCD-5843-09CD-4690-596C1A7D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36C3-659F-AC5D-D441-817B3638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4BB79-A991-7725-2784-9ACF2AF0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C9E2E-62E8-0D92-D5BD-82321CC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D4C5D-A614-CF25-FE1C-58344EA6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DC19-93D4-E2E2-9DD6-A552CDB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353B-8546-3D4D-5C51-73DC59CA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8ABB-653C-824C-90AE-87F22089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DF4E-6CFA-69DC-8435-E46534662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56A5-C0E8-40EC-C5B2-F01B0274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85F7-94E1-D540-E81A-3896B971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FE1F3-22D9-5750-B52E-242AB70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0987-3611-89C5-F3BA-C7E92DC5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C79D3-1805-7AA2-FD50-7D5DFAC28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D6E9-B5FD-FCD2-D46B-A8669E169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8C9E-FAC6-3B4F-AAD3-ECD73744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5700E-DB56-6742-995D-F67503D2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F370F-A8F8-997A-8884-A25E006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2FD34-A014-93D3-94E9-5F70CB42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AF1E0-0360-EFF5-BFC1-32F63D83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7932-A5CA-6ED4-2E16-7036C1DF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C0B1-69B9-47DF-92B7-C1786225181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AE82-B2D8-4D80-B1FF-F95A9CFFB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DA5F-1704-B245-954A-FB48CA88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10B6-43CA-459E-A94A-269C51A0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3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7CAB8D-BC54-100C-7955-CAAB2813638E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3086100"/>
          <a:ext cx="97536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17541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7004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09569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73808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9648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82567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3535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921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52159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37154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341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64503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8999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8139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97211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25794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heteroz of source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minor allel freq FOCAL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 replicates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dropK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broodsize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ratemort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nSNP.mig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nSNP.cons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8513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34591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3C3D90-DDC1-A346-458E-A01942E65716}"/>
              </a:ext>
            </a:extLst>
          </p:cNvPr>
          <p:cNvSpPr txBox="1"/>
          <p:nvPr/>
        </p:nvSpPr>
        <p:spPr>
          <a:xfrm>
            <a:off x="2985796" y="1250302"/>
            <a:ext cx="487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all runs, these parameters have stayed constant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63F8-E805-8F11-0306-20E0C05DBAC2}"/>
              </a:ext>
            </a:extLst>
          </p:cNvPr>
          <p:cNvSpPr txBox="1"/>
          <p:nvPr/>
        </p:nvSpPr>
        <p:spPr>
          <a:xfrm>
            <a:off x="2985796" y="4460032"/>
            <a:ext cx="590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 that Ho is over drift SNPs only. (I also calc over all SNPs, </a:t>
            </a:r>
            <a:r>
              <a:rPr lang="en-US" sz="1400" dirty="0" err="1"/>
              <a:t>migrantSNPs</a:t>
            </a:r>
            <a:r>
              <a:rPr lang="en-US" sz="1400" dirty="0"/>
              <a:t> too)</a:t>
            </a:r>
          </a:p>
        </p:txBody>
      </p:sp>
    </p:spTree>
    <p:extLst>
      <p:ext uri="{BB962C8B-B14F-4D97-AF65-F5344CB8AC3E}">
        <p14:creationId xmlns:p14="http://schemas.microsoft.com/office/powerpoint/2010/main" val="72830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4474B2-EFEC-0C2A-AD0D-1B2A3777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795202"/>
            <a:ext cx="280987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74423-4912-C2CC-341F-4A68E2FD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795202"/>
            <a:ext cx="280987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3C970-DBE3-1705-CCC8-B0FF6E936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95202"/>
            <a:ext cx="2809875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9D517-6541-4E64-AE61-6169A095F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5" y="795202"/>
            <a:ext cx="2809876" cy="2381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CB66E-F4A8-AB87-6BCE-97F27D709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1186" y="3176452"/>
            <a:ext cx="2809875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AB6FF1-2FC4-94E6-9647-7EAD706F7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059" y="3176450"/>
            <a:ext cx="2809877" cy="2381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97B409-D422-3274-C73C-A544A0E56B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137" y="3176451"/>
            <a:ext cx="2809875" cy="2381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751A0E-D109-8B2C-B2DE-510832BAC1D5}"/>
              </a:ext>
            </a:extLst>
          </p:cNvPr>
          <p:cNvSpPr txBox="1"/>
          <p:nvPr/>
        </p:nvSpPr>
        <p:spPr>
          <a:xfrm>
            <a:off x="757642" y="192302"/>
            <a:ext cx="10676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Run_9: introduce </a:t>
            </a:r>
            <a:r>
              <a:rPr lang="en-US" sz="1600" dirty="0" err="1"/>
              <a:t>allee</a:t>
            </a:r>
            <a:r>
              <a:rPr lang="en-US" sz="1600" dirty="0"/>
              <a:t> effect at lowest pop size -- instead of r0 = 1, r0 = .5 at low pop sizes and .75r0 when in decline or growth [i.e., unstable] PLUS introduce </a:t>
            </a:r>
            <a:r>
              <a:rPr lang="en-US" sz="1600" dirty="0" err="1"/>
              <a:t>allee</a:t>
            </a:r>
            <a:r>
              <a:rPr lang="en-US" sz="1600" dirty="0"/>
              <a:t> effect when number of alive adults is less than 400, enacted in </a:t>
            </a:r>
            <a:r>
              <a:rPr lang="en-US" sz="1600" dirty="0" err="1"/>
              <a:t>FitnessDeath.R</a:t>
            </a:r>
            <a:r>
              <a:rPr lang="en-US" sz="1600" dirty="0"/>
              <a:t>, where the fitness effect is stronger at low pop sizes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2BC738-72D9-26E5-78CB-E27277C8C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CB5F80-01F9-E7EB-510F-47C4165A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3" y="690698"/>
            <a:ext cx="280987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5B740-7FFB-498B-26F0-EF38A906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31" y="690698"/>
            <a:ext cx="280987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6A80B2-2F6F-0765-1CE0-80307833A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206" y="690698"/>
            <a:ext cx="2809875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83A7D-66B5-675C-DC40-034690E08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864" y="690698"/>
            <a:ext cx="2809875" cy="2381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775E3-85C9-6752-1049-E94B39319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199" y="2963636"/>
            <a:ext cx="2809875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927275-CDBA-CDA4-687A-65F5AC905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074" y="3017792"/>
            <a:ext cx="2809875" cy="2381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57891A-C068-4D1A-6EAB-3DB8BBCD0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949" y="3044870"/>
            <a:ext cx="2809876" cy="2381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51D511-E116-D953-089D-B21BE0A28C0D}"/>
              </a:ext>
            </a:extLst>
          </p:cNvPr>
          <p:cNvSpPr txBox="1"/>
          <p:nvPr/>
        </p:nvSpPr>
        <p:spPr>
          <a:xfrm>
            <a:off x="985652" y="367531"/>
            <a:ext cx="1058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Run_10: </a:t>
            </a:r>
            <a:r>
              <a:rPr lang="en-US" dirty="0" err="1"/>
              <a:t>fitdeath</a:t>
            </a:r>
            <a:r>
              <a:rPr lang="en-US" dirty="0"/>
              <a:t> is at .5 rate and r0 is only at 1 in stable starting point </a:t>
            </a:r>
          </a:p>
          <a:p>
            <a:r>
              <a:rPr lang="en-US" dirty="0"/>
              <a:t>[i.e., y &lt; 100 r0 = 1; 0.5 @ duration of lowest pop size; 0.75 at pop increase, decrease, &amp; </a:t>
            </a:r>
            <a:r>
              <a:rPr lang="en-US" dirty="0" err="1"/>
              <a:t>postbottleneck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537FC-E4F5-98BA-42F5-8BDFCCFA5C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2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1CCA58-0567-DB8F-B64A-CB9C4390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481"/>
            <a:ext cx="12192000" cy="1665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23B4C-28F0-BEAB-43DA-B8271E54E0D4}"/>
              </a:ext>
            </a:extLst>
          </p:cNvPr>
          <p:cNvSpPr txBox="1"/>
          <p:nvPr/>
        </p:nvSpPr>
        <p:spPr>
          <a:xfrm>
            <a:off x="854652" y="3761509"/>
            <a:ext cx="114585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 err="1"/>
              <a:t>miggy</a:t>
            </a:r>
            <a:r>
              <a:rPr lang="en-US" sz="700" dirty="0"/>
              <a:t> b = 150 @ </a:t>
            </a:r>
            <a:r>
              <a:rPr lang="en-US" sz="700" dirty="0" err="1"/>
              <a:t>yr</a:t>
            </a:r>
            <a:r>
              <a:rPr lang="en-US" sz="700" dirty="0"/>
              <a:t> 175, </a:t>
            </a:r>
            <a:r>
              <a:rPr lang="en-US" sz="700" dirty="0" err="1"/>
              <a:t>miggy</a:t>
            </a:r>
            <a:r>
              <a:rPr lang="en-US" sz="700" dirty="0"/>
              <a:t> c = 75 @ 175, 201, 225, </a:t>
            </a:r>
            <a:r>
              <a:rPr lang="en-US" sz="700" dirty="0" err="1"/>
              <a:t>miggy</a:t>
            </a:r>
            <a:r>
              <a:rPr lang="en-US" sz="700" dirty="0"/>
              <a:t> d = on </a:t>
            </a:r>
            <a:r>
              <a:rPr lang="en-US" sz="700" dirty="0" err="1"/>
              <a:t>mig</a:t>
            </a:r>
            <a:r>
              <a:rPr lang="en-US" sz="700" dirty="0"/>
              <a:t> per gen but not during drop or dur, </a:t>
            </a:r>
            <a:r>
              <a:rPr lang="en-US" sz="700" dirty="0" err="1"/>
              <a:t>miggy</a:t>
            </a:r>
            <a:r>
              <a:rPr lang="en-US" sz="700" dirty="0"/>
              <a:t> e = one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300 @ </a:t>
            </a:r>
            <a:r>
              <a:rPr lang="en-US" sz="700" dirty="0" err="1"/>
              <a:t>yr</a:t>
            </a:r>
            <a:r>
              <a:rPr lang="en-US" sz="700" dirty="0"/>
              <a:t> 175, </a:t>
            </a:r>
            <a:r>
              <a:rPr lang="en-US" sz="700" dirty="0" err="1"/>
              <a:t>miggy</a:t>
            </a:r>
            <a:r>
              <a:rPr lang="en-US" sz="700" dirty="0"/>
              <a:t> c = 100 @ 175, 201, 225, </a:t>
            </a:r>
            <a:r>
              <a:rPr lang="en-US" sz="700" dirty="0" err="1"/>
              <a:t>miggy</a:t>
            </a:r>
            <a:r>
              <a:rPr lang="en-US" sz="700" dirty="0"/>
              <a:t> d = on </a:t>
            </a:r>
            <a:r>
              <a:rPr lang="en-US" sz="700" dirty="0" err="1"/>
              <a:t>mig</a:t>
            </a:r>
            <a:r>
              <a:rPr lang="en-US" sz="700" dirty="0"/>
              <a:t> per gen but not during drop or dur, </a:t>
            </a:r>
            <a:r>
              <a:rPr lang="en-US" sz="700" dirty="0" err="1"/>
              <a:t>miggy</a:t>
            </a:r>
            <a:r>
              <a:rPr lang="en-US" sz="700" dirty="0"/>
              <a:t> e = two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150 @ </a:t>
            </a:r>
            <a:r>
              <a:rPr lang="en-US" sz="700" dirty="0" err="1"/>
              <a:t>yr</a:t>
            </a:r>
            <a:r>
              <a:rPr lang="en-US" sz="700" dirty="0"/>
              <a:t> 151, </a:t>
            </a:r>
            <a:r>
              <a:rPr lang="en-US" sz="700" dirty="0" err="1"/>
              <a:t>miggy</a:t>
            </a:r>
            <a:r>
              <a:rPr lang="en-US" sz="700" dirty="0"/>
              <a:t> c = 75 @ 151, 161, 171, 201, </a:t>
            </a:r>
            <a:r>
              <a:rPr lang="en-US" sz="700" dirty="0" err="1"/>
              <a:t>miggy</a:t>
            </a:r>
            <a:r>
              <a:rPr lang="en-US" sz="700" dirty="0"/>
              <a:t> e = five </a:t>
            </a:r>
            <a:r>
              <a:rPr lang="en-US" sz="700" dirty="0" err="1"/>
              <a:t>mig</a:t>
            </a:r>
            <a:r>
              <a:rPr lang="en-US" sz="700" dirty="0"/>
              <a:t> per gen starting after drop</a:t>
            </a:r>
          </a:p>
          <a:p>
            <a:r>
              <a:rPr lang="en-US" sz="700" dirty="0"/>
              <a:t>removing fitness death to see if it will still result in high Ho -- checking why first couple years are weird -- maybe those older than maturity have lower Ho than the rest of the pop is allowed to get? __ after submitting this run, looks like if heterozygosity is ~0, nearly 100% chance of dying.</a:t>
            </a:r>
          </a:p>
          <a:p>
            <a:r>
              <a:rPr lang="en-US" sz="700" dirty="0"/>
              <a:t>looks like if heterozygosity is ~0, nearly 100% chance of dying. Therefore it is now a 50% chance with a probability of  prob = c(.5/het/100,(1-(.5/het/100)))</a:t>
            </a:r>
          </a:p>
          <a:p>
            <a:r>
              <a:rPr lang="en-US" sz="700" dirty="0" err="1"/>
              <a:t>miggy</a:t>
            </a:r>
            <a:r>
              <a:rPr lang="en-US" sz="700" dirty="0"/>
              <a:t> b = 300 @ </a:t>
            </a:r>
            <a:r>
              <a:rPr lang="en-US" sz="700" dirty="0" err="1"/>
              <a:t>yr</a:t>
            </a:r>
            <a:r>
              <a:rPr lang="en-US" sz="700" dirty="0"/>
              <a:t> 151, </a:t>
            </a:r>
            <a:r>
              <a:rPr lang="en-US" sz="700" dirty="0" err="1"/>
              <a:t>miggy</a:t>
            </a:r>
            <a:r>
              <a:rPr lang="en-US" sz="700" dirty="0"/>
              <a:t> c = 100 @ 151, 161, 171, 201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at lowest pop size -- instead of r0 = 1, r0 = .5 at low pop sizes (not during pop decline or </a:t>
            </a:r>
            <a:r>
              <a:rPr lang="en-US" sz="700" dirty="0" err="1"/>
              <a:t>growht</a:t>
            </a:r>
            <a:r>
              <a:rPr lang="en-US" sz="700" dirty="0"/>
              <a:t> periods)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when number of alive adults is less than 400, enacted in </a:t>
            </a:r>
            <a:r>
              <a:rPr lang="en-US" sz="700" dirty="0" err="1"/>
              <a:t>FitnessDeath.R</a:t>
            </a:r>
            <a:r>
              <a:rPr lang="en-US" sz="700" dirty="0"/>
              <a:t>, where the fitness effect is stronger at low pop sizes</a:t>
            </a:r>
          </a:p>
          <a:p>
            <a:r>
              <a:rPr lang="en-US" sz="700" dirty="0"/>
              <a:t>introduce </a:t>
            </a:r>
            <a:r>
              <a:rPr lang="en-US" sz="700" dirty="0" err="1"/>
              <a:t>allee</a:t>
            </a:r>
            <a:r>
              <a:rPr lang="en-US" sz="700" dirty="0"/>
              <a:t> effect at lowest pop size -- instead of r0 = 1, r0 = .5 at low pop sizes and .75r0 when in decline or growth [i.e., unstable] PLUS introduce </a:t>
            </a:r>
            <a:r>
              <a:rPr lang="en-US" sz="700" dirty="0" err="1"/>
              <a:t>allee</a:t>
            </a:r>
            <a:r>
              <a:rPr lang="en-US" sz="700" dirty="0"/>
              <a:t> effect when number of alive adults is less than 400, enacted in </a:t>
            </a:r>
            <a:r>
              <a:rPr lang="en-US" sz="700" dirty="0" err="1"/>
              <a:t>FitnessDeath.R</a:t>
            </a:r>
            <a:r>
              <a:rPr lang="en-US" sz="700" dirty="0"/>
              <a:t>, where the fitness effect is stronger at low pop sizes</a:t>
            </a:r>
          </a:p>
          <a:p>
            <a:r>
              <a:rPr lang="en-US" sz="700" dirty="0" err="1"/>
              <a:t>fitdeath</a:t>
            </a:r>
            <a:r>
              <a:rPr lang="en-US" sz="700" dirty="0"/>
              <a:t> is at .5 rate and r0 is only at 1 in stable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0736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C2194-5357-AC98-2FD1-F529FCCC2D52}"/>
              </a:ext>
            </a:extLst>
          </p:cNvPr>
          <p:cNvSpPr txBox="1"/>
          <p:nvPr/>
        </p:nvSpPr>
        <p:spPr>
          <a:xfrm>
            <a:off x="841169" y="250855"/>
            <a:ext cx="1050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 = 150 @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175,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 = 75 @ 175, 201, 225,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 =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but not during drop or dur,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= one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starting after drop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6B586-02E4-F882-1A44-2C498644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258" y="5012939"/>
            <a:ext cx="3330229" cy="156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302E6-39FD-A70B-9EA1-94CFED7CC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6" y="987959"/>
            <a:ext cx="2601999" cy="2266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6A8662-9451-C7E4-4B00-EAE3AC5AD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82" y="1086817"/>
            <a:ext cx="2618422" cy="2167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6C32E1-A2B1-95FD-6804-2AD999E11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004" y="897186"/>
            <a:ext cx="3064254" cy="266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1DC413-24CB-911C-034B-AC310F028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4186" y="992001"/>
            <a:ext cx="2846584" cy="24799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EE9BC3-81EC-386D-1140-4781115EF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70" y="3254785"/>
            <a:ext cx="2754812" cy="23999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CA188D-7874-4F7B-9B49-5951C9F81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2425" y="3254786"/>
            <a:ext cx="2846585" cy="24799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34D15A-ABAF-5F3A-77F9-CBDCF45FE1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0303" y="3214953"/>
            <a:ext cx="3055571" cy="26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9E2D6-7014-850C-872F-48F6A3B9E266}"/>
              </a:ext>
            </a:extLst>
          </p:cNvPr>
          <p:cNvSpPr txBox="1"/>
          <p:nvPr/>
        </p:nvSpPr>
        <p:spPr>
          <a:xfrm>
            <a:off x="819398" y="286480"/>
            <a:ext cx="10343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 = 300 @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175,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 = 100 @ 175, 201, 225,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 =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but not during drop or dur,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= two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gen starting after drop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37AA9-6CD0-2128-A83F-0F77C190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95" y="4848848"/>
            <a:ext cx="3375953" cy="1615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20D5C-5B1C-632C-B46C-6A43BC744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96" y="932811"/>
            <a:ext cx="2809875" cy="2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8991FF-AE6B-8322-D938-A256C5F71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171" y="932810"/>
            <a:ext cx="2809875" cy="244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5CA181-2BF8-558D-A3D5-3AE74068F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743" y="932810"/>
            <a:ext cx="2980088" cy="2596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EB8143-5831-04DB-312B-04A14F191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195" y="981075"/>
            <a:ext cx="2809875" cy="2447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5B6435-9ABD-F0CC-4C89-8E86C98B1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022" y="3328977"/>
            <a:ext cx="2980088" cy="2596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E9EA99-3CA1-3512-BCD1-4B1CC9521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808" y="3328977"/>
            <a:ext cx="2980088" cy="25962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B08ACC-0341-A9E7-FD80-97573891F2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409" y="3362275"/>
            <a:ext cx="2886466" cy="25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F525D-43A3-F132-4F4A-9E0A3CB8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7" y="642505"/>
            <a:ext cx="2895703" cy="2453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3BF97-0096-B035-C8D4-2D97A49B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00" y="642505"/>
            <a:ext cx="2895703" cy="2453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E3204-F0A6-0710-76BA-21B2719D8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03" y="642505"/>
            <a:ext cx="2895703" cy="2453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972F6-FEB0-F393-9CEF-B4FBA452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206" y="673678"/>
            <a:ext cx="2895703" cy="2453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2E7623-1E68-CF20-853C-E5BD5E2F1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50" y="3127664"/>
            <a:ext cx="2895703" cy="2453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B2877C-32A4-D42B-E2FA-9D62E291B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4376" y="3127664"/>
            <a:ext cx="2895703" cy="2453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725B2-4FFB-2B45-DE47-F63151FC9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5502" y="3096491"/>
            <a:ext cx="2895703" cy="2453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93897F-B570-4847-F4E4-F64733E3ED26}"/>
              </a:ext>
            </a:extLst>
          </p:cNvPr>
          <p:cNvSpPr txBox="1"/>
          <p:nvPr/>
        </p:nvSpPr>
        <p:spPr>
          <a:xfrm>
            <a:off x="848160" y="319339"/>
            <a:ext cx="1076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Run_3: </a:t>
            </a:r>
            <a:r>
              <a:rPr lang="en-US" dirty="0" err="1"/>
              <a:t>miggy</a:t>
            </a:r>
            <a:r>
              <a:rPr lang="en-US" dirty="0"/>
              <a:t> b = 150 @ </a:t>
            </a:r>
            <a:r>
              <a:rPr lang="en-US" dirty="0" err="1"/>
              <a:t>yr</a:t>
            </a:r>
            <a:r>
              <a:rPr lang="en-US" dirty="0"/>
              <a:t> 151, </a:t>
            </a:r>
            <a:r>
              <a:rPr lang="en-US" dirty="0" err="1"/>
              <a:t>miggy</a:t>
            </a:r>
            <a:r>
              <a:rPr lang="en-US" dirty="0"/>
              <a:t> c = 75 @ 151, 161, 171, 201, </a:t>
            </a:r>
            <a:r>
              <a:rPr lang="en-US" dirty="0" err="1"/>
              <a:t>miggy</a:t>
            </a:r>
            <a:r>
              <a:rPr lang="en-US" dirty="0"/>
              <a:t> e = five </a:t>
            </a:r>
            <a:r>
              <a:rPr lang="en-US" dirty="0" err="1"/>
              <a:t>mig</a:t>
            </a:r>
            <a:r>
              <a:rPr lang="en-US" dirty="0"/>
              <a:t> per gen starting after drop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B563E-0029-B294-F2FD-18C3FA8138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306"/>
          <a:stretch/>
        </p:blipFill>
        <p:spPr>
          <a:xfrm>
            <a:off x="7873115" y="5450774"/>
            <a:ext cx="3873251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8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E5CD3-E50D-9FC2-DE27-975EBA42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3" y="465044"/>
            <a:ext cx="2730538" cy="231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4A094-5020-283C-02BD-7DE9675F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51" y="465044"/>
            <a:ext cx="2730539" cy="2314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E4957-C5AD-5848-DDB0-C98D49A9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90" y="465044"/>
            <a:ext cx="2730538" cy="231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8EFFC-737C-E0AA-FCA4-49A5E7187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929" y="465044"/>
            <a:ext cx="2730538" cy="2314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820F89-CC9B-60EC-6FD4-E6F4357FB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43" y="2779059"/>
            <a:ext cx="2730538" cy="2314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0D07C9-7975-E378-B5EF-59E142A0E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066" y="2779059"/>
            <a:ext cx="2730538" cy="2314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38B70B-65B3-54DD-1C31-AB3349DC9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889" y="2779058"/>
            <a:ext cx="2730538" cy="23140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B8DC6B-EE9E-9255-7687-94EAE48724BF}"/>
              </a:ext>
            </a:extLst>
          </p:cNvPr>
          <p:cNvSpPr txBox="1"/>
          <p:nvPr/>
        </p:nvSpPr>
        <p:spPr>
          <a:xfrm>
            <a:off x="1075935" y="25773"/>
            <a:ext cx="9658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Run_4: removing fitness death to see if it will still result in high Ho -- checking why first couple years are weird -- maybe those older than maturity have lower Ho than the rest of the pop is allowed to get? __ after submitting this run, looks like if heterozygosity is ~0, nearly 100% chance of dying.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D80D9-FA6F-3E9C-8DCF-41AB265CF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2683" y="5355771"/>
            <a:ext cx="4443629" cy="10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7F4AC-5F6B-B72F-2827-73F6BF35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3" y="849337"/>
            <a:ext cx="2499410" cy="2118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488D0-0798-6EFE-45E0-A8FCEFAA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43" y="849337"/>
            <a:ext cx="2499410" cy="2118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68A00-7A93-226D-1372-9870E2570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153" y="849337"/>
            <a:ext cx="2499410" cy="2118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D3524-F868-1FF7-960F-CB422C842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63" y="849337"/>
            <a:ext cx="2499410" cy="2118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8B58C5-C739-B061-C7FD-CAA9F483E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680" y="3212980"/>
            <a:ext cx="2499410" cy="21181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E7891-4049-FCE7-BCC2-07E62A22B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770" y="3212980"/>
            <a:ext cx="2499410" cy="2118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9222E9-E0C0-244D-8420-1A1C35A40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1860" y="3212980"/>
            <a:ext cx="2499410" cy="21181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5B1D0F-33DF-4110-305A-1F5FE197E519}"/>
              </a:ext>
            </a:extLst>
          </p:cNvPr>
          <p:cNvSpPr txBox="1"/>
          <p:nvPr/>
        </p:nvSpPr>
        <p:spPr>
          <a:xfrm>
            <a:off x="983411" y="280672"/>
            <a:ext cx="985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Run_5: looks like if heterozygosity is ~0, nearly 100% chance of dying. Therefore it is now a 50% chance with a probability of  prob = c(.5/het/100,(1-(.5/het/100)))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4D83D-3B1E-01D8-B745-8B5BFD161C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2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7D9F7-D942-9391-60E6-BF24574A2E9B}"/>
              </a:ext>
            </a:extLst>
          </p:cNvPr>
          <p:cNvSpPr txBox="1"/>
          <p:nvPr/>
        </p:nvSpPr>
        <p:spPr>
          <a:xfrm>
            <a:off x="2112264" y="301752"/>
            <a:ext cx="660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Run_6: 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miggy b = 300 @ yr 151, miggy c = 100 @ 151, 161, 171, 201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0B50-1C51-4645-C97B-A265612B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3" y="671084"/>
            <a:ext cx="2909402" cy="2401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AE6C1-4066-D29C-2E34-CC6F1BFE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05" y="671084"/>
            <a:ext cx="3107094" cy="2564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E1B20A-6B8D-A492-41E0-EF7950518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507" y="671083"/>
            <a:ext cx="3107095" cy="2564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DEF9B2-8990-EB90-924D-766C6717E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893" y="671083"/>
            <a:ext cx="3107095" cy="2564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29CDA-BC89-3A00-2098-017ACA3BC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29" y="3072573"/>
            <a:ext cx="2909402" cy="24014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5D98FB-B5E3-A591-05EB-92CBCB1D1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6931" y="3072572"/>
            <a:ext cx="3107096" cy="25646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683BC-0B37-1BF2-B422-54CE7978A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224" y="3072569"/>
            <a:ext cx="3107097" cy="2564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E86CCE-E6CA-E909-DABC-61C4DA6C0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1772" y="6022802"/>
            <a:ext cx="3261643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6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9BD1D-2CBD-79BE-A668-C79FC87B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1" y="849340"/>
            <a:ext cx="2683354" cy="227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E5016-44B1-54A9-EC68-001619E8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245" y="849340"/>
            <a:ext cx="2683354" cy="2274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752C4-5A56-E0C2-22DE-39C2905AA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599" y="849340"/>
            <a:ext cx="2683354" cy="2274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AD914-6FEF-DC41-9118-8FBA2AD6D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953" y="849340"/>
            <a:ext cx="2683354" cy="2274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3F2BE-C74E-9DB0-3386-C5AF4086B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755" y="3278647"/>
            <a:ext cx="2683354" cy="227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2EFCA4-D4F0-BE22-9BFD-3C960DE827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109" y="3278647"/>
            <a:ext cx="2683354" cy="2274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B74A63-1817-D582-6785-79BF454297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0463" y="3278647"/>
            <a:ext cx="2683355" cy="22740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E3A5CB-BFB9-13EA-F019-E38E8C69FF02}"/>
              </a:ext>
            </a:extLst>
          </p:cNvPr>
          <p:cNvSpPr txBox="1"/>
          <p:nvPr/>
        </p:nvSpPr>
        <p:spPr>
          <a:xfrm>
            <a:off x="586597" y="310036"/>
            <a:ext cx="1063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Run_7: introduce </a:t>
            </a:r>
            <a:r>
              <a:rPr lang="en-US" dirty="0" err="1"/>
              <a:t>allee</a:t>
            </a:r>
            <a:r>
              <a:rPr lang="en-US" dirty="0"/>
              <a:t> effect at lowest pop size -- instead of r0 = 1, r0 = .5 at low pop sizes (not during pop decline or </a:t>
            </a:r>
            <a:r>
              <a:rPr lang="en-US" dirty="0" err="1"/>
              <a:t>growht</a:t>
            </a:r>
            <a:r>
              <a:rPr lang="en-US" dirty="0"/>
              <a:t> periods– only for the duration of the lowest pop size)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94DAF-62A6-1C1C-F11B-E6CC98385D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AF313-D573-D7E7-64FA-C3852A77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9" y="668547"/>
            <a:ext cx="2720198" cy="2305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8983B-BCF1-B255-F480-7EC505AF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7" y="668547"/>
            <a:ext cx="2720198" cy="2305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EE5D2-0BA2-C0F1-ABA4-A6B28CF9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05" y="668547"/>
            <a:ext cx="2720198" cy="2305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5E3EA-51E9-8549-7391-9463F0A5F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03" y="668546"/>
            <a:ext cx="2720200" cy="23052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ED5551-880B-7889-8933-9328C277C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808" y="2973800"/>
            <a:ext cx="2720199" cy="2305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7B41B2-5518-2B1C-DAED-035E6440F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5899" y="2973798"/>
            <a:ext cx="2720201" cy="23052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86C0DF-5452-43E2-D9E3-65D59AB926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6992" y="2973797"/>
            <a:ext cx="2720202" cy="23052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D2A36C-C987-70A7-1377-C1AAFD8956B9}"/>
              </a:ext>
            </a:extLst>
          </p:cNvPr>
          <p:cNvSpPr txBox="1"/>
          <p:nvPr/>
        </p:nvSpPr>
        <p:spPr>
          <a:xfrm>
            <a:off x="1485426" y="206879"/>
            <a:ext cx="950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Run_8: introduce </a:t>
            </a:r>
            <a:r>
              <a:rPr lang="en-US" dirty="0" err="1"/>
              <a:t>allee</a:t>
            </a:r>
            <a:r>
              <a:rPr lang="en-US" dirty="0"/>
              <a:t> effect when number of alive adults is less than 400, enacted in </a:t>
            </a:r>
            <a:r>
              <a:rPr lang="en-US" dirty="0" err="1"/>
              <a:t>FitnessDeath.R</a:t>
            </a:r>
            <a:r>
              <a:rPr lang="en-US" dirty="0"/>
              <a:t>, where the fitness effect is stronger at low pop sizes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5CD39-CA59-A84A-6346-46256C7BE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9563" y="5737676"/>
            <a:ext cx="333022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952</Words>
  <Application>Microsoft Office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14</cp:revision>
  <dcterms:created xsi:type="dcterms:W3CDTF">2023-02-09T18:22:46Z</dcterms:created>
  <dcterms:modified xsi:type="dcterms:W3CDTF">2023-02-14T18:09:27Z</dcterms:modified>
</cp:coreProperties>
</file>