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2" r:id="rId6"/>
    <p:sldId id="263" r:id="rId7"/>
    <p:sldId id="260" r:id="rId8"/>
    <p:sldId id="259" r:id="rId9"/>
    <p:sldId id="267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8136" autoAdjust="0"/>
  </p:normalViewPr>
  <p:slideViewPr>
    <p:cSldViewPr snapToGrid="0">
      <p:cViewPr>
        <p:scale>
          <a:sx n="80" d="100"/>
          <a:sy n="80" d="100"/>
        </p:scale>
        <p:origin x="1075" y="-173"/>
      </p:cViewPr>
      <p:guideLst/>
    </p:cSldViewPr>
  </p:slideViewPr>
  <p:notesTextViewPr>
    <p:cViewPr>
      <p:scale>
        <a:sx n="1" d="1"/>
        <a:sy n="1" d="1"/>
      </p:scale>
      <p:origin x="0" y="-8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7D82-6326-4D6A-BA42-1BBEE30B795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9DBD-0371-44E1-A69E-9301CDDE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drift alleles – not any conserved alleles</a:t>
            </a:r>
          </a:p>
          <a:p>
            <a:r>
              <a:rPr lang="en-US" dirty="0"/>
              <a:t>K = 500, </a:t>
            </a:r>
            <a:r>
              <a:rPr lang="en-US" dirty="0" err="1"/>
              <a:t>nSNP</a:t>
            </a:r>
            <a:r>
              <a:rPr lang="en-US" dirty="0"/>
              <a:t>=1000, </a:t>
            </a:r>
            <a:r>
              <a:rPr lang="en-US" dirty="0" err="1"/>
              <a:t>maxage</a:t>
            </a:r>
            <a:r>
              <a:rPr lang="en-US" dirty="0"/>
              <a:t>=9, </a:t>
            </a:r>
            <a:r>
              <a:rPr lang="en-US" dirty="0" err="1"/>
              <a:t>broodsize</a:t>
            </a:r>
            <a:r>
              <a:rPr lang="en-US" dirty="0"/>
              <a:t>=2, maturity=1, growth rate=1, 250years, crash size=250, dropfor50yrs, durationfor50yrs</a:t>
            </a:r>
          </a:p>
          <a:p>
            <a:endParaRPr lang="en-US" dirty="0"/>
          </a:p>
          <a:p>
            <a:r>
              <a:rPr lang="en-US" dirty="0"/>
              <a:t>Should I add reproductive success values? &gt;&gt;YES (may not really work </a:t>
            </a:r>
            <a:r>
              <a:rPr lang="en-US" dirty="0" err="1"/>
              <a:t>tho</a:t>
            </a:r>
            <a:r>
              <a:rPr lang="en-US" dirty="0"/>
              <a:t> since </a:t>
            </a:r>
            <a:r>
              <a:rPr lang="en-US" dirty="0" err="1"/>
              <a:t>numboff</a:t>
            </a:r>
            <a:r>
              <a:rPr lang="en-US" dirty="0"/>
              <a:t> is so constrained)</a:t>
            </a:r>
          </a:p>
          <a:p>
            <a:r>
              <a:rPr lang="en-US" dirty="0"/>
              <a:t>relative fitness - defined as repro </a:t>
            </a:r>
            <a:r>
              <a:rPr lang="en-US" dirty="0" err="1"/>
              <a:t>succ</a:t>
            </a:r>
            <a:r>
              <a:rPr lang="en-US" dirty="0"/>
              <a:t> of the </a:t>
            </a:r>
            <a:r>
              <a:rPr lang="en-US" dirty="0" err="1"/>
              <a:t>indv</a:t>
            </a:r>
            <a:r>
              <a:rPr lang="en-US" dirty="0"/>
              <a:t>/max repro </a:t>
            </a:r>
            <a:r>
              <a:rPr lang="en-US" dirty="0" err="1"/>
              <a:t>succ</a:t>
            </a:r>
            <a:endParaRPr lang="en-US" dirty="0"/>
          </a:p>
          <a:p>
            <a:r>
              <a:rPr lang="en-US" dirty="0"/>
              <a:t>Lifetime reproductive success &amp; repro success for males and females separately</a:t>
            </a:r>
          </a:p>
          <a:p>
            <a:endParaRPr lang="en-US" dirty="0"/>
          </a:p>
          <a:p>
            <a:r>
              <a:rPr lang="en-US" dirty="0"/>
              <a:t>How do I get replicate number figured out in Easley?? &gt;&gt; seq(1:250)rep IN R</a:t>
            </a:r>
          </a:p>
          <a:p>
            <a:r>
              <a:rPr lang="en-US" dirty="0"/>
              <a:t>Also should all these be in cover for additional parameter sets?? &gt;&gt;YES that will make it easier to run later&gt;&gt;WILL need to figure out memory issues in Easley for this</a:t>
            </a:r>
          </a:p>
          <a:p>
            <a:endParaRPr lang="en-US" dirty="0"/>
          </a:p>
          <a:p>
            <a:r>
              <a:rPr lang="en-US" dirty="0"/>
              <a:t>Add the other types of </a:t>
            </a:r>
            <a:r>
              <a:rPr lang="en-US" dirty="0" err="1"/>
              <a:t>snps</a:t>
            </a:r>
            <a:r>
              <a:rPr lang="en-US" dirty="0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of 3 pops &gt; starting source, starting pop, evolved pop (would need same original, but vary the migrants)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try doing a polygon to look at every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need to have a zero </a:t>
            </a:r>
            <a:r>
              <a:rPr lang="en-US" dirty="0" err="1"/>
              <a:t>mig</a:t>
            </a:r>
            <a:r>
              <a:rPr lang="en-US" dirty="0"/>
              <a:t> per generation for each of the different starting </a:t>
            </a:r>
            <a:r>
              <a:rPr lang="en-US" dirty="0" err="1"/>
              <a:t>heterozygosities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Next steps:: add life history (consider not specific species- reintroduction programs) – OR 1 </a:t>
            </a:r>
            <a:r>
              <a:rPr lang="en-US" dirty="0" err="1"/>
              <a:t>sp</a:t>
            </a:r>
            <a:r>
              <a:rPr lang="en-US" dirty="0"/>
              <a:t> with somewhat different changes in values</a:t>
            </a:r>
          </a:p>
          <a:p>
            <a:r>
              <a:rPr lang="en-US" dirty="0"/>
              <a:t>Add pulses with different </a:t>
            </a:r>
            <a:r>
              <a:rPr lang="en-US" dirty="0" err="1"/>
              <a:t>heterozy</a:t>
            </a:r>
            <a:r>
              <a:rPr lang="en-US" dirty="0"/>
              <a:t> levels</a:t>
            </a:r>
          </a:p>
          <a:p>
            <a:r>
              <a:rPr lang="en-US" dirty="0"/>
              <a:t>Pick Q^ or Q</a:t>
            </a:r>
            <a:r>
              <a:rPr lang="en-US" sz="1100" dirty="0"/>
              <a:t>v (only do life history changes or do crash intensities)</a:t>
            </a:r>
          </a:p>
          <a:p>
            <a:r>
              <a:rPr lang="en-US" dirty="0"/>
              <a:t>Q: how much should you </a:t>
            </a:r>
            <a:r>
              <a:rPr lang="en-US" b="1" dirty="0"/>
              <a:t>supplement before you create something new</a:t>
            </a:r>
            <a:r>
              <a:rPr lang="en-US" dirty="0"/>
              <a:t>?? –</a:t>
            </a:r>
            <a:r>
              <a:rPr lang="en-US" b="1" dirty="0"/>
              <a:t>when does something that is supposed to help with management actually CHANGE THE POP TRAJECTORY</a:t>
            </a:r>
          </a:p>
          <a:p>
            <a:r>
              <a:rPr lang="en-US" dirty="0"/>
              <a:t>(crash pop to 50, add 250 </a:t>
            </a:r>
            <a:r>
              <a:rPr lang="en-US" dirty="0" err="1"/>
              <a:t>indv</a:t>
            </a:r>
            <a:r>
              <a:rPr lang="en-US" dirty="0"/>
              <a:t> in a pulse)– find point where extinction is likely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400C-BCCB-E88A-919B-1F93866B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4609-2423-28C9-F678-FAF9D04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965F-7BE5-9A6F-CB7A-D4FB07F6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FF45-7B72-AB20-0FA4-A61639A3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F69D-4C42-0FB4-5612-D7ACA03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3C3C-D362-7365-FE28-B9F9F80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B185E-7548-A568-1ECE-32BCD0BC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14EF-8531-342B-A438-541C4F3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DC98-195A-EF1E-4B05-EBD762F0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5C82-CC60-1B5E-6DAA-24F0C4A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C6C79-4089-F22C-9F62-2E0F9ED46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5113-6B25-CA40-3AEA-D17C07D2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DC07-74C6-841E-C4E6-406D8BC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D9BE-7D58-8B63-5065-447219CE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4AB2-7F14-24EF-AF14-F3BE7AC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5601-F316-D31F-1873-8C756BF1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9DF8-A358-756B-DD51-DF008026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8E92-B60D-45C7-D5DC-5EA7B9F0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97CE-30FE-092F-2078-C17909A5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9127-1306-6219-B71D-0C531C59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99A2-A989-8F50-6DB2-E8B92EDD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40B0-F6FD-6B21-78F3-5A17EA0D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40D4-B2EC-E73A-D530-8B632BEC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9541-E857-69BB-EC13-FD2E9B98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7E54-D479-B97F-260F-FBA9FE16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A98-CC64-724B-AAD0-5B92B57E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68B2-89CE-2FE8-D8A6-EA04AD0A7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BCF8-C443-049D-37E8-83597B4D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91F9-C649-6A2A-D839-F065BE12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E26A-E4C4-3928-EFC0-EEF4D142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B70B-02DC-8CED-CD7A-8A2B9491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957B-992A-AE58-0D83-BEDFAE18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2E9-154F-5900-33CD-5FDE55F9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98EC-8358-79EE-F41D-704CDF97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8CAB1-3E81-0FD3-F6D8-1DEB96CF6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0B44D-4F89-C5A5-E733-52C3789D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17B73-8A25-86EA-F5D5-9ED3DF89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B5C61-CC4D-EAE3-2462-552FC0AF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D1BA-A8A6-0C3F-8AD4-6C3CAE29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CACD-B9D0-E9AA-F400-EE42F8E2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5F40-562B-D458-ECDB-04D27368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1DE2F-B3AF-A329-DD4B-D0DF1617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E358E-79DB-A9C3-92C4-B873CCC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53FD9-5189-B032-E340-1F9C6061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F2851-A23A-A5B9-0363-87AC16A3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6E42-9FAC-3CC2-9249-968785A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477-F2A0-A278-0FE1-6EB7F07E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5F8F-5719-6414-A11E-3EEDE3DF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D10E1-991F-E5F5-F4C1-07979F05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BC78-CCFE-18EF-6AAA-981310ED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274E-C1A6-889B-8ABB-6DAB03A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0103-098C-F145-05BE-5BA8C71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9EB5-B2F1-94B9-3A7C-164B6C2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E4EE1-8F5F-B0BB-7972-2457458AF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35AD-B70C-1051-EA95-84704894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9A33-F79D-D44F-BE17-C091DFD6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DC70-1A61-E6CE-DC1F-FB8129A9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7E48D-4F73-6116-2DD1-3FA50AA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0B733-4733-01EF-B4DE-4935E9DB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2997-0716-602C-8401-939D7436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DB80-1C85-040E-A6E4-625DADF0A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CAA8-C1EC-4958-8FA6-3F6D603CDF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3D0-399D-34ED-2FBA-C9BAFE53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8BB7-E889-26F2-9350-D0B5AA6D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766804-B47C-B35A-D371-3A9AF30AC5C9}"/>
              </a:ext>
            </a:extLst>
          </p:cNvPr>
          <p:cNvSpPr txBox="1"/>
          <p:nvPr/>
        </p:nvSpPr>
        <p:spPr>
          <a:xfrm>
            <a:off x="733244" y="1443841"/>
            <a:ext cx="113954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#Data{</a:t>
            </a:r>
          </a:p>
          <a:p>
            <a:r>
              <a:rPr lang="en-US" sz="1400" dirty="0"/>
              <a:t>Tab2 === #summary_ABM_run.10.12.22_d_all.csv &gt;&gt; zero migration</a:t>
            </a:r>
          </a:p>
          <a:p>
            <a:r>
              <a:rPr lang="en-US" sz="1400" dirty="0"/>
              <a:t>Tab1 === #ABM_run.11.8.22_1a_all_summary.csv &gt;&gt; 1 </a:t>
            </a:r>
            <a:r>
              <a:rPr lang="en-US" sz="1400" dirty="0" err="1"/>
              <a:t>mig</a:t>
            </a:r>
            <a:r>
              <a:rPr lang="en-US" sz="1400" dirty="0"/>
              <a:t> per generation,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.4-.6</a:t>
            </a:r>
          </a:p>
          <a:p>
            <a:r>
              <a:rPr lang="en-US" sz="1400" dirty="0"/>
              <a:t>Tab4 === #ABM_run.11.7.22_2a_all_summary.csv &gt;&gt; one migration of 50 </a:t>
            </a:r>
            <a:r>
              <a:rPr lang="en-US" sz="1400" dirty="0" err="1"/>
              <a:t>indv</a:t>
            </a:r>
            <a:r>
              <a:rPr lang="en-US" sz="1400" dirty="0"/>
              <a:t> at year 175,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.4-.6</a:t>
            </a:r>
          </a:p>
          <a:p>
            <a:r>
              <a:rPr lang="en-US" sz="1400" dirty="0"/>
              <a:t>Tab3 === #ABM_run.11.7.22_3a_all_summary.csv &gt;&gt; three migrations of 25 </a:t>
            </a:r>
            <a:r>
              <a:rPr lang="en-US" sz="1400" dirty="0" err="1"/>
              <a:t>indv</a:t>
            </a:r>
            <a:r>
              <a:rPr lang="en-US" sz="1400" dirty="0"/>
              <a:t> at years 175, 201, 225,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.4-.6</a:t>
            </a:r>
          </a:p>
          <a:p>
            <a:r>
              <a:rPr lang="en-US" sz="1400" dirty="0"/>
              <a:t>Tab5 === #ABM_run.11.8.22_4a_all_summary.csv &gt;&gt; 1 </a:t>
            </a:r>
            <a:r>
              <a:rPr lang="en-US" sz="1400" dirty="0" err="1"/>
              <a:t>mig</a:t>
            </a:r>
            <a:r>
              <a:rPr lang="en-US" sz="1400" dirty="0"/>
              <a:t> per generation,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.8-.9</a:t>
            </a:r>
          </a:p>
          <a:p>
            <a:r>
              <a:rPr lang="en-US" sz="1400" dirty="0"/>
              <a:t>Tab6 === #ABM_run.11.8.22_5a_all_summary.csv &gt;&gt; 1 </a:t>
            </a:r>
            <a:r>
              <a:rPr lang="en-US" sz="1400" dirty="0" err="1"/>
              <a:t>mig</a:t>
            </a:r>
            <a:r>
              <a:rPr lang="en-US" sz="1400" dirty="0"/>
              <a:t> per generation,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.1-.2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6D747-A0E7-322B-E8B0-E726E602F8FC}"/>
              </a:ext>
            </a:extLst>
          </p:cNvPr>
          <p:cNvSpPr txBox="1"/>
          <p:nvPr/>
        </p:nvSpPr>
        <p:spPr>
          <a:xfrm>
            <a:off x="733243" y="3758996"/>
            <a:ext cx="113954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Q1. For how long can migrant ancestry be detected in populations with varying migration intensities?</a:t>
            </a:r>
          </a:p>
          <a:p>
            <a:endParaRPr lang="en-US" sz="1400" dirty="0"/>
          </a:p>
          <a:p>
            <a:r>
              <a:rPr lang="en-US" sz="1400" dirty="0"/>
              <a:t>Q2. How do migrants with high or low fitness affect the receiving population’s long-term stability?</a:t>
            </a:r>
          </a:p>
          <a:p>
            <a:endParaRPr lang="en-US" sz="1400" dirty="0"/>
          </a:p>
          <a:p>
            <a:r>
              <a:rPr lang="en-US" sz="1400" dirty="0"/>
              <a:t>Q3. What are the differences in population viability following translocations for species with different life history traits?</a:t>
            </a:r>
          </a:p>
        </p:txBody>
      </p:sp>
    </p:spTree>
    <p:extLst>
      <p:ext uri="{BB962C8B-B14F-4D97-AF65-F5344CB8AC3E}">
        <p14:creationId xmlns:p14="http://schemas.microsoft.com/office/powerpoint/2010/main" val="243909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73C6-EE49-2B2C-1A31-2089931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560A-98BB-7BF9-870B-96B13F23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7B52D-042D-BC63-A35A-B776CB27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21916-0745-A03C-B1CB-683FF9ECAE33}"/>
              </a:ext>
            </a:extLst>
          </p:cNvPr>
          <p:cNvSpPr txBox="1"/>
          <p:nvPr/>
        </p:nvSpPr>
        <p:spPr>
          <a:xfrm>
            <a:off x="4231630" y="337105"/>
            <a:ext cx="48492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Fis</a:t>
            </a:r>
            <a:r>
              <a:rPr lang="en-US" dirty="0"/>
              <a:t> v source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8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125-D93E-D60A-925F-9849870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6FFE-47B1-7AB9-106C-EA0D8D85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A2AA1-01C7-69F2-14CC-E6432A19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592D5-C8D9-7A53-187F-CA47C6A399A1}"/>
              </a:ext>
            </a:extLst>
          </p:cNvPr>
          <p:cNvSpPr txBox="1"/>
          <p:nvPr/>
        </p:nvSpPr>
        <p:spPr>
          <a:xfrm>
            <a:off x="4079230" y="289480"/>
            <a:ext cx="403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r>
              <a:rPr lang="en-US" dirty="0"/>
              <a:t>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4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BB7-C9D7-5D96-0D61-9E9C44AF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3477-5DDC-351E-6A43-78B43769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68FF5-F5AA-AE42-F4A0-C0300F74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99DDF-0D57-6347-36E7-BE82E65E022F}"/>
              </a:ext>
            </a:extLst>
          </p:cNvPr>
          <p:cNvSpPr txBox="1"/>
          <p:nvPr/>
        </p:nvSpPr>
        <p:spPr>
          <a:xfrm>
            <a:off x="4307830" y="356155"/>
            <a:ext cx="4955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r>
              <a:rPr lang="en-US" dirty="0"/>
              <a:t> vs source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2842C-E251-C718-E167-1E845E3E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3" y="76856"/>
            <a:ext cx="4076281" cy="3631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C3DF5-6974-97CA-8F3C-6FA73D9C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04" y="76856"/>
            <a:ext cx="4076281" cy="3631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19741-DF3B-ED2E-E12C-C771F203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72" y="185076"/>
            <a:ext cx="3954813" cy="352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8F48B-4C5B-97E1-BE3F-BB9972956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385" y="3814076"/>
            <a:ext cx="3165229" cy="2820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E163FBF-AF7E-134D-4640-301F8BE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" y="54801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en-US" sz="3000" dirty="0" err="1"/>
              <a:t>Dif</a:t>
            </a:r>
            <a:r>
              <a:rPr lang="en-US" sz="3000" dirty="0"/>
              <a:t> migration intensities</a:t>
            </a:r>
          </a:p>
        </p:txBody>
      </p:sp>
    </p:spTree>
    <p:extLst>
      <p:ext uri="{BB962C8B-B14F-4D97-AF65-F5344CB8AC3E}">
        <p14:creationId xmlns:p14="http://schemas.microsoft.com/office/powerpoint/2010/main" val="8974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6D8-AEF4-0247-EB59-253ED7E6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" y="54801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en-US" sz="3000" dirty="0" err="1"/>
              <a:t>Dif</a:t>
            </a:r>
            <a:r>
              <a:rPr lang="en-US" sz="3000" dirty="0"/>
              <a:t> migration intensities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3363E0-99C3-D356-8001-537F94E7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02" y="3611425"/>
            <a:ext cx="5372820" cy="3191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A86ABC-7995-CAB6-654F-4FD037F5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3" y="303559"/>
            <a:ext cx="6273280" cy="3726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A5312-640C-049A-E7B7-3AB2A1FCB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" y="3194459"/>
            <a:ext cx="6354075" cy="37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1B856-0D3A-18F9-A8D2-165327FD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A1AFA1-C6F9-8DF9-A74C-6A6CADAB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51"/>
            <a:ext cx="12192000" cy="629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46DFB-67C1-C3FF-78FA-8B4FC593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63" y="5873479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94DFD3-FA0C-D463-601C-CD1FDD58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4CCD4-0320-B498-1507-1FAF30D9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21" y="4446888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73E11E-7A4B-08A4-D1B1-4D0C3FAB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00" y="168085"/>
            <a:ext cx="3824978" cy="340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10F30-94AD-A2F6-16E3-1E947C9F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01" y="168085"/>
            <a:ext cx="3824979" cy="340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E20224-9D62-C313-B50D-6497C280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5" y="193949"/>
            <a:ext cx="3631055" cy="3235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5C6604-66DD-FE20-D323-298E7226F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413" y="3471872"/>
            <a:ext cx="3611965" cy="321804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1699CA0-7358-D916-CE33-94821273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24" y="100202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Diff source </a:t>
            </a:r>
            <a:r>
              <a:rPr lang="en-US" sz="3000" dirty="0" err="1"/>
              <a:t>heterozy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081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0D62-B40A-6FFF-B051-6CB043C0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-34596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Diff source </a:t>
            </a:r>
            <a:r>
              <a:rPr lang="en-US" sz="3000" dirty="0" err="1"/>
              <a:t>heterozy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569DA-EF04-492B-9FED-95E4AE14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2" y="350777"/>
            <a:ext cx="5421342" cy="322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19912-4830-136E-9EF5-18EB144F4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9" y="3525431"/>
            <a:ext cx="5343705" cy="3174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97EE2-8BBF-0D35-922E-C6FDC867D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788" y="3658070"/>
            <a:ext cx="5636390" cy="290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88DA1-B351-C075-857F-8DC93763F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083" y="616232"/>
            <a:ext cx="5636390" cy="29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F7E5-27C7-D0AE-E77D-7B90E0E7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604B-D86B-1488-34F9-F29D8B08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8768C-811B-D6C4-172B-ACA5B3E1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D299D-E28B-379B-D0D4-622F662B7342}"/>
              </a:ext>
            </a:extLst>
          </p:cNvPr>
          <p:cNvSpPr txBox="1"/>
          <p:nvPr/>
        </p:nvSpPr>
        <p:spPr>
          <a:xfrm>
            <a:off x="4079230" y="289480"/>
            <a:ext cx="4033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7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573</Words>
  <Application>Microsoft Office PowerPoint</Application>
  <PresentationFormat>Widescreen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Dif migration intensities</vt:lpstr>
      <vt:lpstr>Dif migration intensities</vt:lpstr>
      <vt:lpstr>PowerPoint Presentation</vt:lpstr>
      <vt:lpstr>PowerPoint Presentation</vt:lpstr>
      <vt:lpstr>PowerPoint Presentation</vt:lpstr>
      <vt:lpstr>Diff source heterozy</vt:lpstr>
      <vt:lpstr>Diff source heterozy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17</cp:revision>
  <dcterms:created xsi:type="dcterms:W3CDTF">2022-11-14T17:16:13Z</dcterms:created>
  <dcterms:modified xsi:type="dcterms:W3CDTF">2022-11-14T20:34:07Z</dcterms:modified>
</cp:coreProperties>
</file>