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13_45161D54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58" r:id="rId10"/>
    <p:sldId id="257" r:id="rId11"/>
    <p:sldId id="261" r:id="rId12"/>
    <p:sldId id="262" r:id="rId13"/>
    <p:sldId id="263" r:id="rId14"/>
    <p:sldId id="260" r:id="rId15"/>
    <p:sldId id="259" r:id="rId16"/>
    <p:sldId id="267" r:id="rId17"/>
    <p:sldId id="266" r:id="rId18"/>
    <p:sldId id="265" r:id="rId19"/>
    <p:sldId id="26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07F2619-DB8B-9395-83D2-05BB721BD830}" name="Gina Lamka" initials="GL" userId="Gina Lamka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 autoAdjust="0"/>
    <p:restoredTop sz="88136" autoAdjust="0"/>
  </p:normalViewPr>
  <p:slideViewPr>
    <p:cSldViewPr snapToGrid="0">
      <p:cViewPr>
        <p:scale>
          <a:sx n="100" d="100"/>
          <a:sy n="100" d="100"/>
        </p:scale>
        <p:origin x="135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comments/modernComment_113_45161D5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E46151C-57CD-4590-A687-FB914037B393}" authorId="{607F2619-DB8B-9395-83D2-05BB721BD830}" created="2022-12-01T17:26:43.50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159077204" sldId="275"/>
      <ac:picMk id="11" creationId="{A48D802E-3994-4136-59D1-A6D57036151F}"/>
    </ac:deMkLst>
    <p188:txBody>
      <a:bodyPr/>
      <a:lstStyle/>
      <a:p>
        <a:r>
          <a:rPr lang="en-US"/>
          <a:t>Same in: Fis, sex ratio, number offspring produced
Difference in: Ho, Fst, Fis vs source
Fst vs source different in high source het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37D82-6326-4D6A-BA42-1BBEE30B795C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79DBD-0371-44E1-A69E-9301CDDE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0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drift alleles – not any conserved alleles</a:t>
            </a:r>
          </a:p>
          <a:p>
            <a:r>
              <a:rPr lang="en-US" dirty="0"/>
              <a:t>K = 500, </a:t>
            </a:r>
            <a:r>
              <a:rPr lang="en-US" dirty="0" err="1"/>
              <a:t>nSNP</a:t>
            </a:r>
            <a:r>
              <a:rPr lang="en-US" dirty="0"/>
              <a:t>=1000, </a:t>
            </a:r>
            <a:r>
              <a:rPr lang="en-US" dirty="0" err="1"/>
              <a:t>maxage</a:t>
            </a:r>
            <a:r>
              <a:rPr lang="en-US" dirty="0"/>
              <a:t>=9, </a:t>
            </a:r>
            <a:r>
              <a:rPr lang="en-US" dirty="0" err="1"/>
              <a:t>broodsize</a:t>
            </a:r>
            <a:r>
              <a:rPr lang="en-US" dirty="0"/>
              <a:t>=2, maturity=1, growth rate=1, 250years, crash size=250, dropfor50yrs, durationfor50yrs</a:t>
            </a:r>
          </a:p>
          <a:p>
            <a:endParaRPr lang="en-US" dirty="0"/>
          </a:p>
          <a:p>
            <a:r>
              <a:rPr lang="en-US" dirty="0"/>
              <a:t>Should I add reproductive success values? &gt;&gt;YES (may not really work </a:t>
            </a:r>
            <a:r>
              <a:rPr lang="en-US" dirty="0" err="1"/>
              <a:t>tho</a:t>
            </a:r>
            <a:r>
              <a:rPr lang="en-US" dirty="0"/>
              <a:t> since </a:t>
            </a:r>
            <a:r>
              <a:rPr lang="en-US" dirty="0" err="1"/>
              <a:t>numboff</a:t>
            </a:r>
            <a:r>
              <a:rPr lang="en-US" dirty="0"/>
              <a:t> is so constrained)</a:t>
            </a:r>
          </a:p>
          <a:p>
            <a:r>
              <a:rPr lang="en-US" dirty="0"/>
              <a:t>relative fitness - defined as repro </a:t>
            </a:r>
            <a:r>
              <a:rPr lang="en-US" dirty="0" err="1"/>
              <a:t>succ</a:t>
            </a:r>
            <a:r>
              <a:rPr lang="en-US" dirty="0"/>
              <a:t> of the </a:t>
            </a:r>
            <a:r>
              <a:rPr lang="en-US" dirty="0" err="1"/>
              <a:t>indv</a:t>
            </a:r>
            <a:r>
              <a:rPr lang="en-US" dirty="0"/>
              <a:t>/max repro </a:t>
            </a:r>
            <a:r>
              <a:rPr lang="en-US" dirty="0" err="1"/>
              <a:t>succ</a:t>
            </a:r>
            <a:endParaRPr lang="en-US" dirty="0"/>
          </a:p>
          <a:p>
            <a:r>
              <a:rPr lang="en-US" dirty="0"/>
              <a:t>Lifetime reproductive success &amp; repro success for males and females separately</a:t>
            </a:r>
          </a:p>
          <a:p>
            <a:endParaRPr lang="en-US" dirty="0"/>
          </a:p>
          <a:p>
            <a:r>
              <a:rPr lang="en-US" dirty="0"/>
              <a:t>How do I get replicate number figured out in Easley?? &gt;&gt; seq(1:250)rep IN R</a:t>
            </a:r>
          </a:p>
          <a:p>
            <a:r>
              <a:rPr lang="en-US" dirty="0"/>
              <a:t>Also should all these be in cover for additional parameter sets?? &gt;&gt;YES that will make it easier to run later&gt;&gt;WILL need to figure out memory issues in Easley for this</a:t>
            </a:r>
          </a:p>
          <a:p>
            <a:endParaRPr lang="en-US" dirty="0"/>
          </a:p>
          <a:p>
            <a:r>
              <a:rPr lang="en-US" dirty="0"/>
              <a:t>Add the other types of </a:t>
            </a:r>
            <a:r>
              <a:rPr lang="en-US" dirty="0" err="1"/>
              <a:t>snps</a:t>
            </a:r>
            <a:r>
              <a:rPr lang="en-US" dirty="0"/>
              <a:t>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79DBD-0371-44E1-A69E-9301CDDED5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41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PCA of 3 pops &gt; starting source, starting pop, evolved pop (would need same original, but vary the migrants)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79DBD-0371-44E1-A69E-9301CDDED5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03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try doing a polygon to look at every year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79DBD-0371-44E1-A69E-9301CDDED5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9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 need to have a zero </a:t>
            </a:r>
            <a:r>
              <a:rPr lang="en-US" dirty="0" err="1"/>
              <a:t>mig</a:t>
            </a:r>
            <a:r>
              <a:rPr lang="en-US" dirty="0"/>
              <a:t> per generation for each of the different starting </a:t>
            </a:r>
            <a:r>
              <a:rPr lang="en-US" dirty="0" err="1"/>
              <a:t>heterozygosities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Next steps:: add life history (consider not specific species- reintroduction programs) – OR 1 </a:t>
            </a:r>
            <a:r>
              <a:rPr lang="en-US" dirty="0" err="1"/>
              <a:t>sp</a:t>
            </a:r>
            <a:r>
              <a:rPr lang="en-US" dirty="0"/>
              <a:t> with somewhat different changes in values</a:t>
            </a:r>
          </a:p>
          <a:p>
            <a:r>
              <a:rPr lang="en-US" dirty="0"/>
              <a:t>Add pulses with different </a:t>
            </a:r>
            <a:r>
              <a:rPr lang="en-US" dirty="0" err="1"/>
              <a:t>heterozy</a:t>
            </a:r>
            <a:r>
              <a:rPr lang="en-US" dirty="0"/>
              <a:t> levels</a:t>
            </a:r>
          </a:p>
          <a:p>
            <a:r>
              <a:rPr lang="en-US" dirty="0"/>
              <a:t>Pick Q^ or Q</a:t>
            </a:r>
            <a:r>
              <a:rPr lang="en-US" sz="1100" dirty="0"/>
              <a:t>v (only do life history changes or do crash intensities)</a:t>
            </a:r>
          </a:p>
          <a:p>
            <a:r>
              <a:rPr lang="en-US" dirty="0"/>
              <a:t>Q: how much should you </a:t>
            </a:r>
            <a:r>
              <a:rPr lang="en-US" b="1" dirty="0"/>
              <a:t>supplement before you create something new</a:t>
            </a:r>
            <a:r>
              <a:rPr lang="en-US" dirty="0"/>
              <a:t>?? –</a:t>
            </a:r>
            <a:r>
              <a:rPr lang="en-US" b="1" dirty="0"/>
              <a:t>when does something that is supposed to help with management actually CHANGE THE POP TRAJECTORY</a:t>
            </a:r>
          </a:p>
          <a:p>
            <a:r>
              <a:rPr lang="en-US" dirty="0"/>
              <a:t>(crash pop to 50, add 250 </a:t>
            </a:r>
            <a:r>
              <a:rPr lang="en-US" dirty="0" err="1"/>
              <a:t>indv</a:t>
            </a:r>
            <a:r>
              <a:rPr lang="en-US" dirty="0"/>
              <a:t> in a pulse)– find point where extinction is likely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79DBD-0371-44E1-A69E-9301CDDED5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1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79DBD-0371-44E1-A69E-9301CDDED57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79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400C-BCCB-E88A-919B-1F93866B0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B4609-2423-28C9-F678-FAF9D044B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3965F-7BE5-9A6F-CB7A-D4FB07F6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AA8-C1EC-4958-8FA6-3F6D603CDF2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0FF45-7B72-AB20-0FA4-A61639A32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6F69D-4C42-0FB4-5612-D7ACA03D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DEB-2701-4084-B6A0-C2D1ED54F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7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3C3C-D362-7365-FE28-B9F9F809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B185E-7548-A568-1ECE-32BCD0BC1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F14EF-8531-342B-A438-541C4F33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AA8-C1EC-4958-8FA6-3F6D603CDF2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4DC98-195A-EF1E-4B05-EBD762F0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A5C82-CC60-1B5E-6DAA-24F0C4AE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DEB-2701-4084-B6A0-C2D1ED54F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0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0C6C79-4089-F22C-9F62-2E0F9ED46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B5113-6B25-CA40-3AEA-D17C07D26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2DC07-74C6-841E-C4E6-406D8BC4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AA8-C1EC-4958-8FA6-3F6D603CDF2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8D9BE-7D58-8B63-5065-447219CE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74AB2-7F14-24EF-AF14-F3BE7AC5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DEB-2701-4084-B6A0-C2D1ED54F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3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5601-F316-D31F-1873-8C756BF1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99DF8-A358-756B-DD51-DF0080265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88E92-B60D-45C7-D5DC-5EA7B9F0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AA8-C1EC-4958-8FA6-3F6D603CDF2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D97CE-30FE-092F-2078-C17909A5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F9127-1306-6219-B71D-0C531C59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DEB-2701-4084-B6A0-C2D1ED54F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3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99A2-A989-8F50-6DB2-E8B92EDDC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440B0-F6FD-6B21-78F3-5A17EA0DD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840D4-B2EC-E73A-D530-8B632BEC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AA8-C1EC-4958-8FA6-3F6D603CDF2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9541-E857-69BB-EC13-FD2E9B98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A7E54-D479-B97F-260F-FBA9FE16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DEB-2701-4084-B6A0-C2D1ED54F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1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DA98-CC64-724B-AAD0-5B92B57E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D68B2-89CE-2FE8-D8A6-EA04AD0A7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ABCF8-C443-049D-37E8-83597B4D3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391F9-C649-6A2A-D839-F065BE122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AA8-C1EC-4958-8FA6-3F6D603CDF2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BE26A-E4C4-3928-EFC0-EEF4D142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5B70B-02DC-8CED-CD7A-8A2B9491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DEB-2701-4084-B6A0-C2D1ED54F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3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957B-992A-AE58-0D83-BEDFAE18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B92E9-154F-5900-33CD-5FDE55F92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E98EC-8358-79EE-F41D-704CDF97C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8CAB1-3E81-0FD3-F6D8-1DEB96CF6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C0B44D-4F89-C5A5-E733-52C3789D4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E17B73-8A25-86EA-F5D5-9ED3DF89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AA8-C1EC-4958-8FA6-3F6D603CDF2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FB5C61-CC4D-EAE3-2462-552FC0AF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CD1BA-A8A6-0C3F-8AD4-6C3CAE29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DEB-2701-4084-B6A0-C2D1ED54F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9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CACD-B9D0-E9AA-F400-EE42F8E2C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05F40-562B-D458-ECDB-04D27368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AA8-C1EC-4958-8FA6-3F6D603CDF2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1DE2F-B3AF-A329-DD4B-D0DF1617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E358E-79DB-A9C3-92C4-B873CCC6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DEB-2701-4084-B6A0-C2D1ED54F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7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453FD9-5189-B032-E340-1F9C60612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AA8-C1EC-4958-8FA6-3F6D603CDF2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F2851-A23A-A5B9-0363-87AC16A3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C6E42-9FAC-3CC2-9249-968785A7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DEB-2701-4084-B6A0-C2D1ED54F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6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2477-F2A0-A278-0FE1-6EB7F07E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5F8F-5719-6414-A11E-3EEDE3DFB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D10E1-991F-E5F5-F4C1-07979F051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7BC78-CCFE-18EF-6AAA-981310ED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AA8-C1EC-4958-8FA6-3F6D603CDF2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F274E-C1A6-889B-8ABB-6DAB03A7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50103-098C-F145-05BE-5BA8C71E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DEB-2701-4084-B6A0-C2D1ED54F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1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9EB5-B2F1-94B9-3A7C-164B6C29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BE4EE1-8F5F-B0BB-7972-2457458AF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F35AD-B70C-1051-EA95-84704894A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99A33-F79D-D44F-BE17-C091DFD6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AA8-C1EC-4958-8FA6-3F6D603CDF2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4DC70-1A61-E6CE-DC1F-FB8129A9A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7E48D-4F73-6116-2DD1-3FA50AA3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DEB-2701-4084-B6A0-C2D1ED54F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8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0B733-4733-01EF-B4DE-4935E9DB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72997-0716-602C-8401-939D74367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2DB80-1C85-040E-A6E4-625DADF0A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BCAA8-C1EC-4958-8FA6-3F6D603CDF2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B03D0-399D-34ED-2FBA-C9BAFE539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C8BB7-E889-26F2-9350-D0B5AA6DE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C4DEB-2701-4084-B6A0-C2D1ED54F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9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microsoft.com/office/2018/10/relationships/comments" Target="../comments/modernComment_113_45161D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766804-B47C-B35A-D371-3A9AF30AC5C9}"/>
              </a:ext>
            </a:extLst>
          </p:cNvPr>
          <p:cNvSpPr txBox="1"/>
          <p:nvPr/>
        </p:nvSpPr>
        <p:spPr>
          <a:xfrm>
            <a:off x="536599" y="751344"/>
            <a:ext cx="1139549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#Data{</a:t>
            </a:r>
          </a:p>
          <a:p>
            <a:r>
              <a:rPr lang="en-US" sz="1400" dirty="0"/>
              <a:t>#summary_ABM_run.10.12.22_d_all.csv  &gt;&gt; zero migration</a:t>
            </a:r>
          </a:p>
          <a:p>
            <a:r>
              <a:rPr lang="en-US" sz="1400" dirty="0"/>
              <a:t>#ABM_run.11.8.22_1a_all_summary.csv  &gt;&gt; 1 </a:t>
            </a:r>
            <a:r>
              <a:rPr lang="en-US" sz="1400" dirty="0" err="1"/>
              <a:t>mig</a:t>
            </a:r>
            <a:r>
              <a:rPr lang="en-US" sz="1400" dirty="0"/>
              <a:t> per generation, starting </a:t>
            </a:r>
            <a:r>
              <a:rPr lang="en-US" sz="1400" dirty="0" err="1"/>
              <a:t>heterozy</a:t>
            </a:r>
            <a:r>
              <a:rPr lang="en-US" sz="1400" dirty="0"/>
              <a:t> in source pop = .4-.6</a:t>
            </a:r>
          </a:p>
          <a:p>
            <a:r>
              <a:rPr lang="en-US" sz="1400" dirty="0"/>
              <a:t>#ABM_run.11.7.22_2a_all_summary.csv  &gt;&gt; one migration of 50 </a:t>
            </a:r>
            <a:r>
              <a:rPr lang="en-US" sz="1400" dirty="0" err="1"/>
              <a:t>indv</a:t>
            </a:r>
            <a:r>
              <a:rPr lang="en-US" sz="1400" dirty="0"/>
              <a:t> at year 175, starting </a:t>
            </a:r>
            <a:r>
              <a:rPr lang="en-US" sz="1400" dirty="0" err="1"/>
              <a:t>heterozy</a:t>
            </a:r>
            <a:r>
              <a:rPr lang="en-US" sz="1400" dirty="0"/>
              <a:t> in source pop = .4-.6</a:t>
            </a:r>
          </a:p>
          <a:p>
            <a:r>
              <a:rPr lang="en-US" sz="1400" dirty="0"/>
              <a:t>#ABM_run.11.7.22_3a_all_summary.csv  &gt;&gt; three migrations of 25 </a:t>
            </a:r>
            <a:r>
              <a:rPr lang="en-US" sz="1400" dirty="0" err="1"/>
              <a:t>indv</a:t>
            </a:r>
            <a:r>
              <a:rPr lang="en-US" sz="1400" dirty="0"/>
              <a:t> at years 175, 201, 225, starting </a:t>
            </a:r>
            <a:r>
              <a:rPr lang="en-US" sz="1400" dirty="0" err="1"/>
              <a:t>heterozy</a:t>
            </a:r>
            <a:r>
              <a:rPr lang="en-US" sz="1400" dirty="0"/>
              <a:t> in source pop = .4-.6</a:t>
            </a:r>
          </a:p>
          <a:p>
            <a:r>
              <a:rPr lang="en-US" sz="1400" dirty="0"/>
              <a:t>#ABM_run.11.8.22_4a_all_summary.csv  &gt;&gt; 1 </a:t>
            </a:r>
            <a:r>
              <a:rPr lang="en-US" sz="1400" dirty="0" err="1"/>
              <a:t>mig</a:t>
            </a:r>
            <a:r>
              <a:rPr lang="en-US" sz="1400" dirty="0"/>
              <a:t> per generation, starting </a:t>
            </a:r>
            <a:r>
              <a:rPr lang="en-US" sz="1400" dirty="0" err="1"/>
              <a:t>heterozy</a:t>
            </a:r>
            <a:r>
              <a:rPr lang="en-US" sz="1400" dirty="0"/>
              <a:t> in source pop = .8-.9</a:t>
            </a:r>
          </a:p>
          <a:p>
            <a:r>
              <a:rPr lang="en-US" sz="1400" dirty="0"/>
              <a:t>#ABM_run.11.8.22_5a_all_summary.csv  &gt;&gt; 1 </a:t>
            </a:r>
            <a:r>
              <a:rPr lang="en-US" sz="1400" dirty="0" err="1"/>
              <a:t>mig</a:t>
            </a:r>
            <a:r>
              <a:rPr lang="en-US" sz="1400" dirty="0"/>
              <a:t> per generation, starting </a:t>
            </a:r>
            <a:r>
              <a:rPr lang="en-US" sz="1400" dirty="0" err="1"/>
              <a:t>heterozy</a:t>
            </a:r>
            <a:r>
              <a:rPr lang="en-US" sz="1400" dirty="0"/>
              <a:t> in source pop = .1-.2</a:t>
            </a:r>
          </a:p>
          <a:p>
            <a:r>
              <a:rPr lang="en-US" sz="1400" dirty="0"/>
              <a:t>#ABM_run.11.14.22_6a_all_summary.csv &gt;&gt; one migration of 50 </a:t>
            </a:r>
            <a:r>
              <a:rPr lang="en-US" sz="1400" dirty="0" err="1"/>
              <a:t>indv</a:t>
            </a:r>
            <a:r>
              <a:rPr lang="en-US" sz="1400" dirty="0"/>
              <a:t> at year 175, starting </a:t>
            </a:r>
            <a:r>
              <a:rPr lang="en-US" sz="1400" dirty="0" err="1"/>
              <a:t>heterozy</a:t>
            </a:r>
            <a:r>
              <a:rPr lang="en-US" sz="1400" dirty="0"/>
              <a:t> in source pop = .1-.2</a:t>
            </a:r>
          </a:p>
          <a:p>
            <a:r>
              <a:rPr lang="en-US" sz="1400" dirty="0"/>
              <a:t>#ABM_run.11.14.22_7a_all_summary.csv &gt;&gt; one migration of 50 </a:t>
            </a:r>
            <a:r>
              <a:rPr lang="en-US" sz="1400" dirty="0" err="1"/>
              <a:t>indv</a:t>
            </a:r>
            <a:r>
              <a:rPr lang="en-US" sz="1400" dirty="0"/>
              <a:t> at year 175, starting </a:t>
            </a:r>
            <a:r>
              <a:rPr lang="en-US" sz="1400" dirty="0" err="1"/>
              <a:t>heterozy</a:t>
            </a:r>
            <a:r>
              <a:rPr lang="en-US" sz="1400" dirty="0"/>
              <a:t> in source pop = .8-.9</a:t>
            </a:r>
          </a:p>
          <a:p>
            <a:r>
              <a:rPr lang="en-US" sz="1400" dirty="0"/>
              <a:t>#ABM_run.11.14.22_8a_all_summary.csv &gt;&gt; three migrations of 25 </a:t>
            </a:r>
            <a:r>
              <a:rPr lang="en-US" sz="1400" dirty="0" err="1"/>
              <a:t>indv</a:t>
            </a:r>
            <a:r>
              <a:rPr lang="en-US" sz="1400" dirty="0"/>
              <a:t> at years 175, 201, 225, starting </a:t>
            </a:r>
            <a:r>
              <a:rPr lang="en-US" sz="1400" dirty="0" err="1"/>
              <a:t>heterozy</a:t>
            </a:r>
            <a:r>
              <a:rPr lang="en-US" sz="1400" dirty="0"/>
              <a:t> in source pop = .8-.9</a:t>
            </a:r>
          </a:p>
          <a:p>
            <a:r>
              <a:rPr lang="en-US" sz="1400" dirty="0"/>
              <a:t>#ABM_run.11.14.22_9a_all_summary.csv &gt;&gt; three migrations of 25 </a:t>
            </a:r>
            <a:r>
              <a:rPr lang="en-US" sz="1400" dirty="0" err="1"/>
              <a:t>indv</a:t>
            </a:r>
            <a:r>
              <a:rPr lang="en-US" sz="1400" dirty="0"/>
              <a:t> at years 175, 201, 225, starting </a:t>
            </a:r>
            <a:r>
              <a:rPr lang="en-US" sz="1400" dirty="0" err="1"/>
              <a:t>heterozy</a:t>
            </a:r>
            <a:r>
              <a:rPr lang="en-US" sz="1400" dirty="0"/>
              <a:t> in source pop = .1-.2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D6D747-A0E7-322B-E8B0-E726E602F8FC}"/>
              </a:ext>
            </a:extLst>
          </p:cNvPr>
          <p:cNvSpPr txBox="1"/>
          <p:nvPr/>
        </p:nvSpPr>
        <p:spPr>
          <a:xfrm>
            <a:off x="733243" y="3758996"/>
            <a:ext cx="1139549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Q1. For how long can migrant ancestry be detected in populations with varying migration intensities?</a:t>
            </a:r>
          </a:p>
          <a:p>
            <a:endParaRPr lang="en-US" sz="1400" dirty="0"/>
          </a:p>
          <a:p>
            <a:r>
              <a:rPr lang="en-US" sz="1400" dirty="0"/>
              <a:t>Q2. How do migrants with high or low fitness affect the receiving population’s long-term stability?</a:t>
            </a:r>
          </a:p>
          <a:p>
            <a:endParaRPr lang="en-US" sz="1400" dirty="0"/>
          </a:p>
          <a:p>
            <a:r>
              <a:rPr lang="en-US" sz="1400" dirty="0"/>
              <a:t>Q3. What are the differences in population viability following translocations for species with different life history traits?</a:t>
            </a:r>
          </a:p>
        </p:txBody>
      </p:sp>
    </p:spTree>
    <p:extLst>
      <p:ext uri="{BB962C8B-B14F-4D97-AF65-F5344CB8AC3E}">
        <p14:creationId xmlns:p14="http://schemas.microsoft.com/office/powerpoint/2010/main" val="2439093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6D8-AEF4-0247-EB59-253ED7E6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7" y="54801"/>
            <a:ext cx="10515600" cy="497517"/>
          </a:xfrm>
        </p:spPr>
        <p:txBody>
          <a:bodyPr>
            <a:normAutofit fontScale="90000"/>
          </a:bodyPr>
          <a:lstStyle/>
          <a:p>
            <a:r>
              <a:rPr lang="en-US" sz="3000" dirty="0" err="1"/>
              <a:t>Dif</a:t>
            </a:r>
            <a:r>
              <a:rPr lang="en-US" sz="3000" dirty="0"/>
              <a:t> migration intensities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A3363E0-99C3-D356-8001-537F94E7C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402" y="3611425"/>
            <a:ext cx="5372820" cy="31917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A86ABC-7995-CAB6-654F-4FD037F5E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33" y="303559"/>
            <a:ext cx="6273280" cy="37267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33A5312-640C-049A-E7B7-3AB2A1FCB6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4" y="3194459"/>
            <a:ext cx="6354075" cy="37746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18A22F-0B4C-58F9-D257-7D5AF186E209}"/>
              </a:ext>
            </a:extLst>
          </p:cNvPr>
          <p:cNvSpPr/>
          <p:nvPr/>
        </p:nvSpPr>
        <p:spPr>
          <a:xfrm>
            <a:off x="-78547" y="5934670"/>
            <a:ext cx="112309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2060"/>
                </a:solidFill>
                <a:effectLst/>
              </a:rPr>
              <a:t>Comp1 (</a:t>
            </a:r>
            <a:r>
              <a:rPr lang="en-US" sz="5400" dirty="0">
                <a:ln w="0"/>
                <a:solidFill>
                  <a:srgbClr val="002060"/>
                </a:solidFill>
              </a:rPr>
              <a:t>m=0,m=1,m=1x,m=3x) @ .4-.6</a:t>
            </a:r>
            <a:endParaRPr lang="en-US" sz="5400" b="0" cap="none" spc="0" dirty="0">
              <a:ln w="0"/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38027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421B856-0D3A-18F9-A8D2-165327FD2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575"/>
            <a:ext cx="12192000" cy="62928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3D48B2A-49F6-D9AC-45A0-B5094E28A7CA}"/>
              </a:ext>
            </a:extLst>
          </p:cNvPr>
          <p:cNvSpPr/>
          <p:nvPr/>
        </p:nvSpPr>
        <p:spPr>
          <a:xfrm>
            <a:off x="-78547" y="5934670"/>
            <a:ext cx="112309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2060"/>
                </a:solidFill>
                <a:effectLst/>
              </a:rPr>
              <a:t>Comp1 (</a:t>
            </a:r>
            <a:r>
              <a:rPr lang="en-US" sz="5400" dirty="0">
                <a:ln w="0"/>
                <a:solidFill>
                  <a:srgbClr val="002060"/>
                </a:solidFill>
              </a:rPr>
              <a:t>m=0,m=1,m=1x,m=3x) @ .4-.6</a:t>
            </a:r>
            <a:endParaRPr lang="en-US" sz="5400" b="0" cap="none" spc="0" dirty="0">
              <a:ln w="0"/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3002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4A1AFA1-C6F9-8DF9-A74C-6A6CADABF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551"/>
            <a:ext cx="12192000" cy="6292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446DFB-67C1-C3FF-78FA-8B4FC593A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863" y="5873479"/>
            <a:ext cx="12192000" cy="62928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4ACC532-7BA3-6B7D-E471-B911A1C560C3}"/>
              </a:ext>
            </a:extLst>
          </p:cNvPr>
          <p:cNvSpPr/>
          <p:nvPr/>
        </p:nvSpPr>
        <p:spPr>
          <a:xfrm>
            <a:off x="-78547" y="5934670"/>
            <a:ext cx="112309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2060"/>
                </a:solidFill>
                <a:effectLst/>
              </a:rPr>
              <a:t>Comp1 (</a:t>
            </a:r>
            <a:r>
              <a:rPr lang="en-US" sz="5400" dirty="0">
                <a:ln w="0"/>
                <a:solidFill>
                  <a:srgbClr val="002060"/>
                </a:solidFill>
              </a:rPr>
              <a:t>m=0,m=1,m=1x,m=3x) @ .4-.6</a:t>
            </a:r>
            <a:endParaRPr lang="en-US" sz="5400" b="0" cap="none" spc="0" dirty="0">
              <a:ln w="0"/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1279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F94DFD3-FA0C-D463-601C-CD1FDD588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575"/>
            <a:ext cx="12192000" cy="6292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24CCD4-0320-B498-1507-1FAF30D9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921" y="4446888"/>
            <a:ext cx="12192000" cy="62928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CB1749E-980B-733B-89BA-99B7D460B79C}"/>
              </a:ext>
            </a:extLst>
          </p:cNvPr>
          <p:cNvSpPr/>
          <p:nvPr/>
        </p:nvSpPr>
        <p:spPr>
          <a:xfrm>
            <a:off x="-78547" y="5934670"/>
            <a:ext cx="112309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2060"/>
                </a:solidFill>
                <a:effectLst/>
              </a:rPr>
              <a:t>Comp1 (</a:t>
            </a:r>
            <a:r>
              <a:rPr lang="en-US" sz="5400" dirty="0">
                <a:ln w="0"/>
                <a:solidFill>
                  <a:srgbClr val="002060"/>
                </a:solidFill>
              </a:rPr>
              <a:t>m=0,m=1,m=1x,m=3x) @ .4-.6</a:t>
            </a:r>
            <a:endParaRPr lang="en-US" sz="5400" b="0" cap="none" spc="0" dirty="0">
              <a:ln w="0"/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10592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73E11E-7A4B-08A4-D1B1-4D0C3FABC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400" y="168085"/>
            <a:ext cx="3824978" cy="3407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F10F30-94AD-A2F6-16E3-1E947C9F9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601" y="168085"/>
            <a:ext cx="3824979" cy="3407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E20224-9D62-C313-B50D-6497C2806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45" y="193949"/>
            <a:ext cx="3631055" cy="32350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05C6604-66DD-FE20-D323-298E7226F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413" y="3471872"/>
            <a:ext cx="3611965" cy="3218043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F1699CA0-7358-D916-CE33-948212732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24" y="100202"/>
            <a:ext cx="10515600" cy="385373"/>
          </a:xfrm>
        </p:spPr>
        <p:txBody>
          <a:bodyPr>
            <a:normAutofit fontScale="90000"/>
          </a:bodyPr>
          <a:lstStyle/>
          <a:p>
            <a:r>
              <a:rPr lang="en-US" sz="3000" dirty="0"/>
              <a:t>Diff source </a:t>
            </a:r>
            <a:r>
              <a:rPr lang="en-US" sz="3000" dirty="0" err="1"/>
              <a:t>heterozy</a:t>
            </a:r>
            <a:endParaRPr lang="en-US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6B2BE0-D23E-1CF2-E6AD-E269CFE42B8F}"/>
              </a:ext>
            </a:extLst>
          </p:cNvPr>
          <p:cNvSpPr/>
          <p:nvPr/>
        </p:nvSpPr>
        <p:spPr>
          <a:xfrm>
            <a:off x="-16387" y="5934670"/>
            <a:ext cx="119080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2060"/>
                </a:solidFill>
                <a:effectLst/>
              </a:rPr>
              <a:t>Comp2 (h=.4</a:t>
            </a:r>
            <a:r>
              <a:rPr lang="en-US" sz="5400" dirty="0">
                <a:ln w="0"/>
                <a:solidFill>
                  <a:srgbClr val="002060"/>
                </a:solidFill>
              </a:rPr>
              <a:t>-6,.8-.9,.1-.2) @ m=1 per gen</a:t>
            </a:r>
            <a:endParaRPr lang="en-US" sz="5400" b="0" cap="none" spc="0" dirty="0">
              <a:ln w="0"/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5081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0D62-B40A-6FFF-B051-6CB043C0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57" y="-34596"/>
            <a:ext cx="10515600" cy="385373"/>
          </a:xfrm>
        </p:spPr>
        <p:txBody>
          <a:bodyPr>
            <a:normAutofit fontScale="90000"/>
          </a:bodyPr>
          <a:lstStyle/>
          <a:p>
            <a:r>
              <a:rPr lang="en-US" sz="3000" dirty="0"/>
              <a:t>Diff source </a:t>
            </a:r>
            <a:r>
              <a:rPr lang="en-US" sz="3000" dirty="0" err="1"/>
              <a:t>heterozy</a:t>
            </a: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569DA-EF04-492B-9FED-95E4AE144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72" y="350777"/>
            <a:ext cx="5421342" cy="3220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919912-4830-136E-9EF5-18EB144F4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09" y="3525431"/>
            <a:ext cx="5343705" cy="3174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297EE2-8BBF-0D35-922E-C6FDC867D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788" y="3658070"/>
            <a:ext cx="5636390" cy="29091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288DA1-B351-C075-857F-8DC93763FC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4083" y="616232"/>
            <a:ext cx="5636390" cy="29091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4A3A024-E3B4-9FF0-C6B1-FE3CB8483737}"/>
              </a:ext>
            </a:extLst>
          </p:cNvPr>
          <p:cNvSpPr/>
          <p:nvPr/>
        </p:nvSpPr>
        <p:spPr>
          <a:xfrm>
            <a:off x="-16387" y="5934670"/>
            <a:ext cx="119080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2060"/>
                </a:solidFill>
                <a:effectLst/>
              </a:rPr>
              <a:t>Comp2 (h=.4</a:t>
            </a:r>
            <a:r>
              <a:rPr lang="en-US" sz="5400" dirty="0">
                <a:ln w="0"/>
                <a:solidFill>
                  <a:srgbClr val="002060"/>
                </a:solidFill>
              </a:rPr>
              <a:t>-6,.8-.9,.1-.2) @ m=1 per gen</a:t>
            </a:r>
            <a:endParaRPr lang="en-US" sz="5400" b="0" cap="none" spc="0" dirty="0">
              <a:ln w="0"/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3690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F7E5-27C7-D0AE-E77D-7B90E0E7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9604B-D86B-1488-34F9-F29D8B084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28768C-811B-D6C4-172B-ACA5B3E12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575"/>
            <a:ext cx="12192000" cy="6292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AD299D-E28B-379B-D0D4-622F662B7342}"/>
              </a:ext>
            </a:extLst>
          </p:cNvPr>
          <p:cNvSpPr txBox="1"/>
          <p:nvPr/>
        </p:nvSpPr>
        <p:spPr>
          <a:xfrm>
            <a:off x="4079230" y="289480"/>
            <a:ext cx="40335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Ho with different source </a:t>
            </a:r>
            <a:r>
              <a:rPr lang="en-US" dirty="0" err="1"/>
              <a:t>heterozygosities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8D638C-DE61-5D5F-59C6-0B9DDD734188}"/>
              </a:ext>
            </a:extLst>
          </p:cNvPr>
          <p:cNvSpPr/>
          <p:nvPr/>
        </p:nvSpPr>
        <p:spPr>
          <a:xfrm>
            <a:off x="-16387" y="5934670"/>
            <a:ext cx="119080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2060"/>
                </a:solidFill>
                <a:effectLst/>
              </a:rPr>
              <a:t>Comp2 (h=.4</a:t>
            </a:r>
            <a:r>
              <a:rPr lang="en-US" sz="5400" dirty="0">
                <a:ln w="0"/>
                <a:solidFill>
                  <a:srgbClr val="002060"/>
                </a:solidFill>
              </a:rPr>
              <a:t>-6,.8-.9,.1-.2) @ m=1 per gen</a:t>
            </a:r>
            <a:endParaRPr lang="en-US" sz="5400" b="0" cap="none" spc="0" dirty="0">
              <a:ln w="0"/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28371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73C6-EE49-2B2C-1A31-20899319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8560A-98BB-7BF9-870B-96B13F23D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7B52D-042D-BC63-A35A-B776CB272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575"/>
            <a:ext cx="12192000" cy="6292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221916-0745-A03C-B1CB-683FF9ECAE33}"/>
              </a:ext>
            </a:extLst>
          </p:cNvPr>
          <p:cNvSpPr txBox="1"/>
          <p:nvPr/>
        </p:nvSpPr>
        <p:spPr>
          <a:xfrm>
            <a:off x="4231630" y="337105"/>
            <a:ext cx="48492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Fis</a:t>
            </a:r>
            <a:r>
              <a:rPr lang="en-US" dirty="0"/>
              <a:t> v source with different source </a:t>
            </a:r>
            <a:r>
              <a:rPr lang="en-US" dirty="0" err="1"/>
              <a:t>heterozygosities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02C4A6-22E5-C82F-33BE-1AE636E5CE24}"/>
              </a:ext>
            </a:extLst>
          </p:cNvPr>
          <p:cNvSpPr/>
          <p:nvPr/>
        </p:nvSpPr>
        <p:spPr>
          <a:xfrm>
            <a:off x="-16387" y="5934670"/>
            <a:ext cx="119080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2060"/>
                </a:solidFill>
                <a:effectLst/>
              </a:rPr>
              <a:t>Comp2 (h=.4</a:t>
            </a:r>
            <a:r>
              <a:rPr lang="en-US" sz="5400" dirty="0">
                <a:ln w="0"/>
                <a:solidFill>
                  <a:srgbClr val="002060"/>
                </a:solidFill>
              </a:rPr>
              <a:t>-6,.8-.9,.1-.2) @ m=1 per gen</a:t>
            </a:r>
            <a:endParaRPr lang="en-US" sz="5400" b="0" cap="none" spc="0" dirty="0">
              <a:ln w="0"/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4989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5125-D93E-D60A-925F-98498700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6FFE-47B1-7AB9-106C-EA0D8D853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A2AA1-01C7-69F2-14CC-E6432A19D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575"/>
            <a:ext cx="12192000" cy="6292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4592D5-C8D9-7A53-187F-CA47C6A399A1}"/>
              </a:ext>
            </a:extLst>
          </p:cNvPr>
          <p:cNvSpPr txBox="1"/>
          <p:nvPr/>
        </p:nvSpPr>
        <p:spPr>
          <a:xfrm>
            <a:off x="4079230" y="289480"/>
            <a:ext cx="4033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Fst</a:t>
            </a:r>
            <a:r>
              <a:rPr lang="en-US" dirty="0"/>
              <a:t> with different source </a:t>
            </a:r>
            <a:r>
              <a:rPr lang="en-US" dirty="0" err="1"/>
              <a:t>heterozygosities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704F66-0779-1469-9CDC-0C82D884D74F}"/>
              </a:ext>
            </a:extLst>
          </p:cNvPr>
          <p:cNvSpPr/>
          <p:nvPr/>
        </p:nvSpPr>
        <p:spPr>
          <a:xfrm>
            <a:off x="-16387" y="5934670"/>
            <a:ext cx="119080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2060"/>
                </a:solidFill>
                <a:effectLst/>
              </a:rPr>
              <a:t>Comp2 (h=.4</a:t>
            </a:r>
            <a:r>
              <a:rPr lang="en-US" sz="5400" dirty="0">
                <a:ln w="0"/>
                <a:solidFill>
                  <a:srgbClr val="002060"/>
                </a:solidFill>
              </a:rPr>
              <a:t>-6,.8-.9,.1-.2) @ m=1 per gen</a:t>
            </a:r>
            <a:endParaRPr lang="en-US" sz="5400" b="0" cap="none" spc="0" dirty="0">
              <a:ln w="0"/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8146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0BB7-C9D7-5D96-0D61-9E9C44AF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13477-5DDC-351E-6A43-78B43769B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468FF5-F5AA-AE42-F4A0-C0300F74B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575"/>
            <a:ext cx="12192000" cy="6292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099DDF-0D57-6347-36E7-BE82E65E022F}"/>
              </a:ext>
            </a:extLst>
          </p:cNvPr>
          <p:cNvSpPr txBox="1"/>
          <p:nvPr/>
        </p:nvSpPr>
        <p:spPr>
          <a:xfrm>
            <a:off x="4307830" y="356155"/>
            <a:ext cx="49555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Fst</a:t>
            </a:r>
            <a:r>
              <a:rPr lang="en-US" dirty="0"/>
              <a:t> vs source with different source </a:t>
            </a:r>
            <a:r>
              <a:rPr lang="en-US" dirty="0" err="1"/>
              <a:t>heterozygosities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3EF827-6DE0-0B76-DBE6-4D8D82FF379B}"/>
              </a:ext>
            </a:extLst>
          </p:cNvPr>
          <p:cNvSpPr/>
          <p:nvPr/>
        </p:nvSpPr>
        <p:spPr>
          <a:xfrm>
            <a:off x="-16387" y="5934670"/>
            <a:ext cx="119080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2060"/>
                </a:solidFill>
                <a:effectLst/>
              </a:rPr>
              <a:t>Comp2 (h=.4</a:t>
            </a:r>
            <a:r>
              <a:rPr lang="en-US" sz="5400" dirty="0">
                <a:ln w="0"/>
                <a:solidFill>
                  <a:srgbClr val="002060"/>
                </a:solidFill>
              </a:rPr>
              <a:t>-6,.8-.9,.1-.2) @ m=1 per gen</a:t>
            </a:r>
            <a:endParaRPr lang="en-US" sz="5400" b="0" cap="none" spc="0" dirty="0">
              <a:ln w="0"/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7030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38496D-1B36-8BAC-1419-4FE9030AC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911852"/>
              </p:ext>
            </p:extLst>
          </p:nvPr>
        </p:nvGraphicFramePr>
        <p:xfrm>
          <a:off x="2032000" y="719666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039">
                  <a:extLst>
                    <a:ext uri="{9D8B030D-6E8A-4147-A177-3AD203B41FA5}">
                      <a16:colId xmlns:a16="http://schemas.microsoft.com/office/drawing/2014/main" val="2684071405"/>
                    </a:ext>
                  </a:extLst>
                </a:gridCol>
                <a:gridCol w="3116826">
                  <a:extLst>
                    <a:ext uri="{9D8B030D-6E8A-4147-A177-3AD203B41FA5}">
                      <a16:colId xmlns:a16="http://schemas.microsoft.com/office/drawing/2014/main" val="3443691491"/>
                    </a:ext>
                  </a:extLst>
                </a:gridCol>
                <a:gridCol w="2317135">
                  <a:extLst>
                    <a:ext uri="{9D8B030D-6E8A-4147-A177-3AD203B41FA5}">
                      <a16:colId xmlns:a16="http://schemas.microsoft.com/office/drawing/2014/main" val="29004956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87571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het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90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summary_ABM_run.10.12.22_d_all.csv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.4-.6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14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ABM_run.11.8.22_1a_all_summary.csv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 per 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.4-.6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27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ABM_run.11.7.22_2a_all_summary.csv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1x, 50 </a:t>
                      </a:r>
                      <a:r>
                        <a:rPr lang="en-US" sz="1200" dirty="0" err="1"/>
                        <a:t>indv</a:t>
                      </a:r>
                      <a:r>
                        <a:rPr lang="en-US" sz="1200" dirty="0"/>
                        <a:t> @ y=175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.4-.6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80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ABM_run.11.7.22_3a_all_summary.csv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3x, 25 </a:t>
                      </a:r>
                      <a:r>
                        <a:rPr lang="en-US" sz="1200" dirty="0" err="1"/>
                        <a:t>indv</a:t>
                      </a:r>
                      <a:r>
                        <a:rPr lang="en-US" sz="1200" dirty="0"/>
                        <a:t> @ y=175, 201, 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.4-.6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17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ABM_run.11.8.22_4a_all_summary.csv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 per 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.8-.9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876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ABM_run.11.8.22_5a_all_summary.csv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 per 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.1-.2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871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ABM_run.11.14.22_6a_all_summary.csv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1x, 50 </a:t>
                      </a:r>
                      <a:r>
                        <a:rPr lang="en-US" sz="1200" dirty="0" err="1"/>
                        <a:t>indv</a:t>
                      </a:r>
                      <a:r>
                        <a:rPr lang="en-US" sz="1200" dirty="0"/>
                        <a:t> @ y=175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.1-.2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1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ABM_run.11.14.22_7a_all_summary.csv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1x, 50 </a:t>
                      </a:r>
                      <a:r>
                        <a:rPr lang="en-US" sz="1200" dirty="0" err="1"/>
                        <a:t>indv</a:t>
                      </a:r>
                      <a:r>
                        <a:rPr lang="en-US" sz="1200" dirty="0"/>
                        <a:t> @ y=175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.8-.9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240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ABM_run.11.14.22_8a_all_summary.csv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3x, 25 </a:t>
                      </a:r>
                      <a:r>
                        <a:rPr lang="en-US" sz="1200" dirty="0" err="1"/>
                        <a:t>indv</a:t>
                      </a:r>
                      <a:r>
                        <a:rPr lang="en-US" sz="1200" dirty="0"/>
                        <a:t> @ y=175, 201, 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.8-.9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4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ABM_run.11.14.22_9a_all_summary.csv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3x, 25 </a:t>
                      </a:r>
                      <a:r>
                        <a:rPr lang="en-US" sz="1200" dirty="0" err="1"/>
                        <a:t>indv</a:t>
                      </a:r>
                      <a:r>
                        <a:rPr lang="en-US" sz="1200" dirty="0"/>
                        <a:t> @ y=175, 201, 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.1-.2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2484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39E1DFE-9C3A-61A0-5E5E-BB19ACC14F3C}"/>
              </a:ext>
            </a:extLst>
          </p:cNvPr>
          <p:cNvSpPr txBox="1"/>
          <p:nvPr/>
        </p:nvSpPr>
        <p:spPr>
          <a:xfrm>
            <a:off x="3588774" y="589935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 </a:t>
            </a:r>
          </a:p>
        </p:txBody>
      </p:sp>
    </p:spTree>
    <p:extLst>
      <p:ext uri="{BB962C8B-B14F-4D97-AF65-F5344CB8AC3E}">
        <p14:creationId xmlns:p14="http://schemas.microsoft.com/office/powerpoint/2010/main" val="2755790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4195D5D-D01F-6988-86D5-F04E29E16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67" y="-108155"/>
            <a:ext cx="4861265" cy="41197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8C65B2-AC79-4BA1-CE20-F5DE28110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67" y="3618270"/>
            <a:ext cx="3927298" cy="33282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7C7C08D-AB10-0EF1-34D3-9405354D2E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0232" y="-242349"/>
            <a:ext cx="5019614" cy="42539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2204032-56C6-57E2-AF4D-867204188D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5729" y="3529781"/>
            <a:ext cx="4046220" cy="3429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B813615-C531-74C2-6AC5-2DA7D37790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9846" y="726857"/>
            <a:ext cx="2732286" cy="231549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896DE20-995B-D0EE-9FDB-2B365F54EB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11009" y="3909552"/>
            <a:ext cx="3149960" cy="266945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9324FBF-BEF7-C5B4-ED82-773681A84084}"/>
              </a:ext>
            </a:extLst>
          </p:cNvPr>
          <p:cNvSpPr/>
          <p:nvPr/>
        </p:nvSpPr>
        <p:spPr>
          <a:xfrm>
            <a:off x="464033" y="5934670"/>
            <a:ext cx="109472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2060"/>
                </a:solidFill>
                <a:effectLst/>
              </a:rPr>
              <a:t>Comp3 (h=.4</a:t>
            </a:r>
            <a:r>
              <a:rPr lang="en-US" sz="5400" dirty="0">
                <a:ln w="0"/>
                <a:solidFill>
                  <a:srgbClr val="002060"/>
                </a:solidFill>
              </a:rPr>
              <a:t>-6,.8-.9,.1-.2) @ m=1x,50</a:t>
            </a:r>
            <a:endParaRPr lang="en-US" sz="5400" b="0" cap="none" spc="0" dirty="0">
              <a:ln w="0"/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5907720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86808B-47C6-A413-9AFC-FE87D04D0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83" y="-425828"/>
            <a:ext cx="4203536" cy="35623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F22E4C-6B29-BF12-BD93-F01E8EC53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00" y="3142343"/>
            <a:ext cx="4071219" cy="34501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025E7E-55DA-3296-8C18-81426AD79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243" y="-523736"/>
            <a:ext cx="4754143" cy="40289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B02112-3174-EEEF-18D1-31AF87E66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9728" y="3329156"/>
            <a:ext cx="4071219" cy="34501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BDE5A4-F900-7B1F-B917-B7CB66DEC8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3871" y="658761"/>
            <a:ext cx="3033939" cy="25711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3AE88D-32E1-354B-A11D-B051FA6E44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6056" y="3403117"/>
            <a:ext cx="3896672" cy="330226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CA5EE62-6FC8-D665-BAA3-A094387452F0}"/>
              </a:ext>
            </a:extLst>
          </p:cNvPr>
          <p:cNvSpPr/>
          <p:nvPr/>
        </p:nvSpPr>
        <p:spPr>
          <a:xfrm>
            <a:off x="542581" y="5934670"/>
            <a:ext cx="107901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2060"/>
                </a:solidFill>
                <a:effectLst/>
              </a:rPr>
              <a:t>Comp4 (h=.4</a:t>
            </a:r>
            <a:r>
              <a:rPr lang="en-US" sz="5400" dirty="0">
                <a:ln w="0"/>
                <a:solidFill>
                  <a:srgbClr val="002060"/>
                </a:solidFill>
              </a:rPr>
              <a:t>-6,.8-.9,.1-.2) @ m=3x,25</a:t>
            </a:r>
            <a:endParaRPr lang="en-US" sz="5400" b="0" cap="none" spc="0" dirty="0">
              <a:ln w="0"/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8994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975968-DE93-5D6B-2756-6660DA9B1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44" y="0"/>
            <a:ext cx="4745245" cy="40213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3657B9-9AE2-4192-EC20-01292C8D5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444" y="0"/>
            <a:ext cx="4577162" cy="38789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7DF746-A268-AA3D-4C51-5C5369185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39" y="3746090"/>
            <a:ext cx="3672054" cy="31119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8F22B0-8E61-E843-0CA9-9624629E3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1741" y="3262352"/>
            <a:ext cx="4242865" cy="359564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4469E1F-64C0-4A38-500F-59E3FAA34FED}"/>
              </a:ext>
            </a:extLst>
          </p:cNvPr>
          <p:cNvSpPr/>
          <p:nvPr/>
        </p:nvSpPr>
        <p:spPr>
          <a:xfrm>
            <a:off x="46453" y="5934670"/>
            <a:ext cx="117823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2060"/>
                </a:solidFill>
                <a:effectLst/>
              </a:rPr>
              <a:t>Comp5 (</a:t>
            </a:r>
            <a:r>
              <a:rPr lang="en-US" sz="5400" dirty="0">
                <a:ln w="0"/>
                <a:solidFill>
                  <a:srgbClr val="002060"/>
                </a:solidFill>
              </a:rPr>
              <a:t>m=0,m=1,m=1x,m=3x) @ h=.8-.9</a:t>
            </a:r>
            <a:endParaRPr lang="en-US" sz="5400" b="0" cap="none" spc="0" dirty="0">
              <a:ln w="0"/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9385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D78930-4AC1-EC80-0028-D0945B7E0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09" y="-78658"/>
            <a:ext cx="4710438" cy="3991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51B97D-6D43-1DFC-666C-52FD83A54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782" y="-78659"/>
            <a:ext cx="4710440" cy="39918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77165E-31C4-E698-EB98-9F07C7CA8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619" y="3803208"/>
            <a:ext cx="3407418" cy="28876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3112F2-F441-2B59-6916-F6B028699B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048" y="3970358"/>
            <a:ext cx="3013833" cy="25540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754C1B-A453-5CF8-EA76-EA232DFE7880}"/>
              </a:ext>
            </a:extLst>
          </p:cNvPr>
          <p:cNvSpPr/>
          <p:nvPr/>
        </p:nvSpPr>
        <p:spPr>
          <a:xfrm>
            <a:off x="46453" y="5934670"/>
            <a:ext cx="117823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2060"/>
                </a:solidFill>
                <a:effectLst/>
              </a:rPr>
              <a:t>Comp6 (</a:t>
            </a:r>
            <a:r>
              <a:rPr lang="en-US" sz="5400" dirty="0">
                <a:ln w="0"/>
                <a:solidFill>
                  <a:srgbClr val="002060"/>
                </a:solidFill>
              </a:rPr>
              <a:t>m=0,m=1,m=1x,m=3x) @ h=.1-.2</a:t>
            </a:r>
            <a:endParaRPr lang="en-US" sz="5400" b="0" cap="none" spc="0" dirty="0">
              <a:ln w="0"/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690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38496D-1B36-8BAC-1419-4FE9030AC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648771"/>
              </p:ext>
            </p:extLst>
          </p:nvPr>
        </p:nvGraphicFramePr>
        <p:xfrm>
          <a:off x="2032000" y="719666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039">
                  <a:extLst>
                    <a:ext uri="{9D8B030D-6E8A-4147-A177-3AD203B41FA5}">
                      <a16:colId xmlns:a16="http://schemas.microsoft.com/office/drawing/2014/main" val="2684071405"/>
                    </a:ext>
                  </a:extLst>
                </a:gridCol>
                <a:gridCol w="3116826">
                  <a:extLst>
                    <a:ext uri="{9D8B030D-6E8A-4147-A177-3AD203B41FA5}">
                      <a16:colId xmlns:a16="http://schemas.microsoft.com/office/drawing/2014/main" val="3443691491"/>
                    </a:ext>
                  </a:extLst>
                </a:gridCol>
                <a:gridCol w="2317135">
                  <a:extLst>
                    <a:ext uri="{9D8B030D-6E8A-4147-A177-3AD203B41FA5}">
                      <a16:colId xmlns:a16="http://schemas.microsoft.com/office/drawing/2014/main" val="29004956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87571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het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90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summary_ABM_run.10.12.22_d_all.csv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.4-.6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14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ABM_run.11.8.22_1a_all_summary.csv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 per gen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.4-.6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27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ABM_run.11.7.22_2a_all_summary.csv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1x, 50 </a:t>
                      </a:r>
                      <a:r>
                        <a:rPr lang="en-US" sz="1200" dirty="0" err="1"/>
                        <a:t>indv</a:t>
                      </a:r>
                      <a:r>
                        <a:rPr lang="en-US" sz="1200" dirty="0"/>
                        <a:t> @ y=175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.4-.6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80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ABM_run.11.7.22_3a_all_summary.csv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3x, 25 </a:t>
                      </a:r>
                      <a:r>
                        <a:rPr lang="en-US" sz="1200" dirty="0" err="1"/>
                        <a:t>indv</a:t>
                      </a:r>
                      <a:r>
                        <a:rPr lang="en-US" sz="1200" dirty="0"/>
                        <a:t> @ y=175, 201, 225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.4-.6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17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ABM_run.11.8.22_4a_all_summary.csv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 per 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.8-.9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876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ABM_run.11.8.22_5a_all_summary.csv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 per 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.1-.2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871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ABM_run.11.14.22_6a_all_summary.csv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1x, 50 </a:t>
                      </a:r>
                      <a:r>
                        <a:rPr lang="en-US" sz="1200" dirty="0" err="1"/>
                        <a:t>indv</a:t>
                      </a:r>
                      <a:r>
                        <a:rPr lang="en-US" sz="1200" dirty="0"/>
                        <a:t> @ y=175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.1-.2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1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ABM_run.11.14.22_7a_all_summary.csv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1x, 50 </a:t>
                      </a:r>
                      <a:r>
                        <a:rPr lang="en-US" sz="1200" dirty="0" err="1"/>
                        <a:t>indv</a:t>
                      </a:r>
                      <a:r>
                        <a:rPr lang="en-US" sz="1200" dirty="0"/>
                        <a:t> @ y=175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.8-.9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240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ABM_run.11.14.22_8a_all_summary.csv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3x, 25 </a:t>
                      </a:r>
                      <a:r>
                        <a:rPr lang="en-US" sz="1200" dirty="0" err="1"/>
                        <a:t>indv</a:t>
                      </a:r>
                      <a:r>
                        <a:rPr lang="en-US" sz="1200" dirty="0"/>
                        <a:t> @ y=175, 201, 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.8-.9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4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ABM_run.11.14.22_9a_all_summary.csv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3x, 25 </a:t>
                      </a:r>
                      <a:r>
                        <a:rPr lang="en-US" sz="1200" dirty="0" err="1"/>
                        <a:t>indv</a:t>
                      </a:r>
                      <a:r>
                        <a:rPr lang="en-US" sz="1200" dirty="0"/>
                        <a:t> @ y=175, 201, 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.1-.2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24848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9E59915-A147-845D-B0F6-7DD5432BBBF1}"/>
              </a:ext>
            </a:extLst>
          </p:cNvPr>
          <p:cNvSpPr txBox="1"/>
          <p:nvPr/>
        </p:nvSpPr>
        <p:spPr>
          <a:xfrm>
            <a:off x="3588774" y="589935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D23E06-44FC-2C34-2620-99E4B91AB419}"/>
              </a:ext>
            </a:extLst>
          </p:cNvPr>
          <p:cNvSpPr/>
          <p:nvPr/>
        </p:nvSpPr>
        <p:spPr>
          <a:xfrm>
            <a:off x="-78547" y="5934670"/>
            <a:ext cx="112309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2060"/>
                </a:solidFill>
                <a:effectLst/>
              </a:rPr>
              <a:t>Comp1 (</a:t>
            </a:r>
            <a:r>
              <a:rPr lang="en-US" sz="5400" dirty="0">
                <a:ln w="0"/>
                <a:solidFill>
                  <a:srgbClr val="002060"/>
                </a:solidFill>
              </a:rPr>
              <a:t>m=0,m=1,m=1x,m=3x) @ .4-.6</a:t>
            </a:r>
            <a:endParaRPr lang="en-US" sz="5400" b="0" cap="none" spc="0" dirty="0">
              <a:ln w="0"/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3457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38496D-1B36-8BAC-1419-4FE9030AC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81937"/>
              </p:ext>
            </p:extLst>
          </p:nvPr>
        </p:nvGraphicFramePr>
        <p:xfrm>
          <a:off x="2032000" y="719666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039">
                  <a:extLst>
                    <a:ext uri="{9D8B030D-6E8A-4147-A177-3AD203B41FA5}">
                      <a16:colId xmlns:a16="http://schemas.microsoft.com/office/drawing/2014/main" val="2684071405"/>
                    </a:ext>
                  </a:extLst>
                </a:gridCol>
                <a:gridCol w="3116826">
                  <a:extLst>
                    <a:ext uri="{9D8B030D-6E8A-4147-A177-3AD203B41FA5}">
                      <a16:colId xmlns:a16="http://schemas.microsoft.com/office/drawing/2014/main" val="3443691491"/>
                    </a:ext>
                  </a:extLst>
                </a:gridCol>
                <a:gridCol w="2317135">
                  <a:extLst>
                    <a:ext uri="{9D8B030D-6E8A-4147-A177-3AD203B41FA5}">
                      <a16:colId xmlns:a16="http://schemas.microsoft.com/office/drawing/2014/main" val="29004956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87571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het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90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summary_ABM_run.10.12.22_d_all.csv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.4-.6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14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ABM_run.11.8.22_1a_all_summary.csv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 per gen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.4-.6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27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ABM_run.11.7.22_2a_all_summary.csv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1x, 50 </a:t>
                      </a:r>
                      <a:r>
                        <a:rPr lang="en-US" sz="1200" dirty="0" err="1"/>
                        <a:t>indv</a:t>
                      </a:r>
                      <a:r>
                        <a:rPr lang="en-US" sz="1200" dirty="0"/>
                        <a:t> @ y=175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.4-.6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80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ABM_run.11.7.22_3a_all_summary.csv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3x, 25 </a:t>
                      </a:r>
                      <a:r>
                        <a:rPr lang="en-US" sz="1200" dirty="0" err="1"/>
                        <a:t>indv</a:t>
                      </a:r>
                      <a:r>
                        <a:rPr lang="en-US" sz="1200" dirty="0"/>
                        <a:t> @ y=175, 201, 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.4-.6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17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ABM_run.11.8.22_4a_all_summary.csv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 per gen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.8-.9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876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ABM_run.11.8.22_5a_all_summary.csv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 per gen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.1-.2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871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ABM_run.11.14.22_6a_all_summary.csv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1x, 50 </a:t>
                      </a:r>
                      <a:r>
                        <a:rPr lang="en-US" sz="1200" dirty="0" err="1"/>
                        <a:t>indv</a:t>
                      </a:r>
                      <a:r>
                        <a:rPr lang="en-US" sz="1200" dirty="0"/>
                        <a:t> @ y=175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.1-.2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1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ABM_run.11.14.22_7a_all_summary.csv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1x, 50 </a:t>
                      </a:r>
                      <a:r>
                        <a:rPr lang="en-US" sz="1200" dirty="0" err="1"/>
                        <a:t>indv</a:t>
                      </a:r>
                      <a:r>
                        <a:rPr lang="en-US" sz="1200" dirty="0"/>
                        <a:t> @ y=175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.8-.9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240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ABM_run.11.14.22_8a_all_summary.csv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3x, 25 </a:t>
                      </a:r>
                      <a:r>
                        <a:rPr lang="en-US" sz="1200" dirty="0" err="1"/>
                        <a:t>indv</a:t>
                      </a:r>
                      <a:r>
                        <a:rPr lang="en-US" sz="1200" dirty="0"/>
                        <a:t> @ y=175, 201, 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.8-.9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4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ABM_run.11.14.22_9a_all_summary.csv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3x, 25 </a:t>
                      </a:r>
                      <a:r>
                        <a:rPr lang="en-US" sz="1200" dirty="0" err="1"/>
                        <a:t>indv</a:t>
                      </a:r>
                      <a:r>
                        <a:rPr lang="en-US" sz="1200" dirty="0"/>
                        <a:t> @ y=175, 201, 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.1-.2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24848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4694E32-002B-3624-FC82-4C4457D49B41}"/>
              </a:ext>
            </a:extLst>
          </p:cNvPr>
          <p:cNvSpPr txBox="1"/>
          <p:nvPr/>
        </p:nvSpPr>
        <p:spPr>
          <a:xfrm>
            <a:off x="3588774" y="589935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FD2777-A723-5D77-91C1-04FAC3B0A1D5}"/>
              </a:ext>
            </a:extLst>
          </p:cNvPr>
          <p:cNvSpPr/>
          <p:nvPr/>
        </p:nvSpPr>
        <p:spPr>
          <a:xfrm>
            <a:off x="-16387" y="5934670"/>
            <a:ext cx="119080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2060"/>
                </a:solidFill>
                <a:effectLst/>
              </a:rPr>
              <a:t>Comp2 (h=.4</a:t>
            </a:r>
            <a:r>
              <a:rPr lang="en-US" sz="5400" dirty="0">
                <a:ln w="0"/>
                <a:solidFill>
                  <a:srgbClr val="002060"/>
                </a:solidFill>
              </a:rPr>
              <a:t>-6,.8-.9,.1-.2) @ m=1 per gen</a:t>
            </a:r>
            <a:endParaRPr lang="en-US" sz="5400" b="0" cap="none" spc="0" dirty="0">
              <a:ln w="0"/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753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38496D-1B36-8BAC-1419-4FE9030AC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991924"/>
              </p:ext>
            </p:extLst>
          </p:nvPr>
        </p:nvGraphicFramePr>
        <p:xfrm>
          <a:off x="2032000" y="719666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039">
                  <a:extLst>
                    <a:ext uri="{9D8B030D-6E8A-4147-A177-3AD203B41FA5}">
                      <a16:colId xmlns:a16="http://schemas.microsoft.com/office/drawing/2014/main" val="2684071405"/>
                    </a:ext>
                  </a:extLst>
                </a:gridCol>
                <a:gridCol w="3116826">
                  <a:extLst>
                    <a:ext uri="{9D8B030D-6E8A-4147-A177-3AD203B41FA5}">
                      <a16:colId xmlns:a16="http://schemas.microsoft.com/office/drawing/2014/main" val="3443691491"/>
                    </a:ext>
                  </a:extLst>
                </a:gridCol>
                <a:gridCol w="2317135">
                  <a:extLst>
                    <a:ext uri="{9D8B030D-6E8A-4147-A177-3AD203B41FA5}">
                      <a16:colId xmlns:a16="http://schemas.microsoft.com/office/drawing/2014/main" val="29004956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87571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het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90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summary_ABM_run.10.12.22_d_all.csv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.4-.6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14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ABM_run.11.8.22_1a_all_summary.csv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 per 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.4-.6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27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ABM_run.11.7.22_2a_all_summary.csv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1x, 50 </a:t>
                      </a:r>
                      <a:r>
                        <a:rPr lang="en-US" sz="1200" dirty="0" err="1"/>
                        <a:t>indv</a:t>
                      </a:r>
                      <a:r>
                        <a:rPr lang="en-US" sz="1200" dirty="0"/>
                        <a:t> @ y=175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.4-.6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80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ABM_run.11.7.22_3a_all_summary.csv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3x, 25 </a:t>
                      </a:r>
                      <a:r>
                        <a:rPr lang="en-US" sz="1200" dirty="0" err="1"/>
                        <a:t>indv</a:t>
                      </a:r>
                      <a:r>
                        <a:rPr lang="en-US" sz="1200" dirty="0"/>
                        <a:t> @ y=175, 201, 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.4-.6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17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ABM_run.11.8.22_4a_all_summary.csv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 per 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.8-.9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876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ABM_run.11.8.22_5a_all_summary.csv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 per 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.1-.2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871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ABM_run.11.14.22_6a_all_summary.csv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1x, 50 </a:t>
                      </a:r>
                      <a:r>
                        <a:rPr lang="en-US" sz="1200" dirty="0" err="1"/>
                        <a:t>indv</a:t>
                      </a:r>
                      <a:r>
                        <a:rPr lang="en-US" sz="1200" dirty="0"/>
                        <a:t> @ y=175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.1-.2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1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ABM_run.11.14.22_7a_all_summary.csv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1x, 50 </a:t>
                      </a:r>
                      <a:r>
                        <a:rPr lang="en-US" sz="1200" dirty="0" err="1"/>
                        <a:t>indv</a:t>
                      </a:r>
                      <a:r>
                        <a:rPr lang="en-US" sz="1200" dirty="0"/>
                        <a:t> @ y=175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.8-.9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240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ABM_run.11.14.22_8a_all_summary.csv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3x, 25 </a:t>
                      </a:r>
                      <a:r>
                        <a:rPr lang="en-US" sz="1200" dirty="0" err="1"/>
                        <a:t>indv</a:t>
                      </a:r>
                      <a:r>
                        <a:rPr lang="en-US" sz="1200" dirty="0"/>
                        <a:t> @ y=175, 201, 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.8-.9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4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ABM_run.11.14.22_9a_all_summary.csv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3x, 25 </a:t>
                      </a:r>
                      <a:r>
                        <a:rPr lang="en-US" sz="1200" dirty="0" err="1"/>
                        <a:t>indv</a:t>
                      </a:r>
                      <a:r>
                        <a:rPr lang="en-US" sz="1200" dirty="0"/>
                        <a:t> @ y=175, 201, 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.1-.2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24848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9B7BC3E-1597-7596-0AF8-899FB87D4AD6}"/>
              </a:ext>
            </a:extLst>
          </p:cNvPr>
          <p:cNvSpPr txBox="1"/>
          <p:nvPr/>
        </p:nvSpPr>
        <p:spPr>
          <a:xfrm>
            <a:off x="3588774" y="589935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851ED7-8F50-5325-2051-F7D70E09E156}"/>
              </a:ext>
            </a:extLst>
          </p:cNvPr>
          <p:cNvSpPr/>
          <p:nvPr/>
        </p:nvSpPr>
        <p:spPr>
          <a:xfrm>
            <a:off x="464033" y="5934670"/>
            <a:ext cx="109472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2060"/>
                </a:solidFill>
                <a:effectLst/>
              </a:rPr>
              <a:t>Comp3 (h=.4</a:t>
            </a:r>
            <a:r>
              <a:rPr lang="en-US" sz="5400" dirty="0">
                <a:ln w="0"/>
                <a:solidFill>
                  <a:srgbClr val="002060"/>
                </a:solidFill>
              </a:rPr>
              <a:t>-6,.8-.9,.1-.2) @ m=1x,50</a:t>
            </a:r>
            <a:endParaRPr lang="en-US" sz="5400" b="0" cap="none" spc="0" dirty="0">
              <a:ln w="0"/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4921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38496D-1B36-8BAC-1419-4FE9030AC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051047"/>
              </p:ext>
            </p:extLst>
          </p:nvPr>
        </p:nvGraphicFramePr>
        <p:xfrm>
          <a:off x="2032000" y="719666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039">
                  <a:extLst>
                    <a:ext uri="{9D8B030D-6E8A-4147-A177-3AD203B41FA5}">
                      <a16:colId xmlns:a16="http://schemas.microsoft.com/office/drawing/2014/main" val="2684071405"/>
                    </a:ext>
                  </a:extLst>
                </a:gridCol>
                <a:gridCol w="3116826">
                  <a:extLst>
                    <a:ext uri="{9D8B030D-6E8A-4147-A177-3AD203B41FA5}">
                      <a16:colId xmlns:a16="http://schemas.microsoft.com/office/drawing/2014/main" val="3443691491"/>
                    </a:ext>
                  </a:extLst>
                </a:gridCol>
                <a:gridCol w="2317135">
                  <a:extLst>
                    <a:ext uri="{9D8B030D-6E8A-4147-A177-3AD203B41FA5}">
                      <a16:colId xmlns:a16="http://schemas.microsoft.com/office/drawing/2014/main" val="29004956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87571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het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90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summary_ABM_run.10.12.22_d_all.csv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.4-.6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14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ABM_run.11.8.22_1a_all_summary.csv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 per 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.4-.6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27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ABM_run.11.7.22_2a_all_summary.csv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1x, 50 </a:t>
                      </a:r>
                      <a:r>
                        <a:rPr lang="en-US" sz="1200" dirty="0" err="1"/>
                        <a:t>indv</a:t>
                      </a:r>
                      <a:r>
                        <a:rPr lang="en-US" sz="1200" dirty="0"/>
                        <a:t> @ y=175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.4-.6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80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ABM_run.11.7.22_3a_all_summary.csv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3x, 25 </a:t>
                      </a:r>
                      <a:r>
                        <a:rPr lang="en-US" sz="1200" dirty="0" err="1"/>
                        <a:t>indv</a:t>
                      </a:r>
                      <a:r>
                        <a:rPr lang="en-US" sz="1200" dirty="0"/>
                        <a:t> @ y=175, 201, 225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.4-.6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17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ABM_run.11.8.22_4a_all_summary.csv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 per 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.8-.9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876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ABM_run.11.8.22_5a_all_summary.csv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 per 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.1-.2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871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ABM_run.11.14.22_6a_all_summary.csv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1x, 50 </a:t>
                      </a:r>
                      <a:r>
                        <a:rPr lang="en-US" sz="1200" dirty="0" err="1"/>
                        <a:t>indv</a:t>
                      </a:r>
                      <a:r>
                        <a:rPr lang="en-US" sz="1200" dirty="0"/>
                        <a:t> @ y=175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.1-.2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1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ABM_run.11.14.22_7a_all_summary.csv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1x, 50 </a:t>
                      </a:r>
                      <a:r>
                        <a:rPr lang="en-US" sz="1200" dirty="0" err="1"/>
                        <a:t>indv</a:t>
                      </a:r>
                      <a:r>
                        <a:rPr lang="en-US" sz="1200" dirty="0"/>
                        <a:t> @ y=175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.8-.9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240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ABM_run.11.14.22_8a_all_summary.csv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3x, 25 </a:t>
                      </a:r>
                      <a:r>
                        <a:rPr lang="en-US" sz="1200" dirty="0" err="1"/>
                        <a:t>indv</a:t>
                      </a:r>
                      <a:r>
                        <a:rPr lang="en-US" sz="1200" dirty="0"/>
                        <a:t> @ y=175, 201, 225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.8-.9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4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ABM_run.11.14.22_9a_all_summary.csv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3x, 25 </a:t>
                      </a:r>
                      <a:r>
                        <a:rPr lang="en-US" sz="1200" dirty="0" err="1"/>
                        <a:t>indv</a:t>
                      </a:r>
                      <a:r>
                        <a:rPr lang="en-US" sz="1200" dirty="0"/>
                        <a:t> @ y=175, 201, 225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.1-.2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2484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39E1DFE-9C3A-61A0-5E5E-BB19ACC14F3C}"/>
              </a:ext>
            </a:extLst>
          </p:cNvPr>
          <p:cNvSpPr txBox="1"/>
          <p:nvPr/>
        </p:nvSpPr>
        <p:spPr>
          <a:xfrm>
            <a:off x="3588774" y="589935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911701-0727-FFA4-6D94-1A9D84279E2A}"/>
              </a:ext>
            </a:extLst>
          </p:cNvPr>
          <p:cNvSpPr/>
          <p:nvPr/>
        </p:nvSpPr>
        <p:spPr>
          <a:xfrm>
            <a:off x="542581" y="5934670"/>
            <a:ext cx="107901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2060"/>
                </a:solidFill>
                <a:effectLst/>
              </a:rPr>
              <a:t>Comp4 (h=.4</a:t>
            </a:r>
            <a:r>
              <a:rPr lang="en-US" sz="5400" dirty="0">
                <a:ln w="0"/>
                <a:solidFill>
                  <a:srgbClr val="002060"/>
                </a:solidFill>
              </a:rPr>
              <a:t>-6,.8-.9,.1-.2) @ m=3x,25</a:t>
            </a:r>
            <a:endParaRPr lang="en-US" sz="5400" b="0" cap="none" spc="0" dirty="0">
              <a:ln w="0"/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769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38496D-1B36-8BAC-1419-4FE9030AC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431133"/>
              </p:ext>
            </p:extLst>
          </p:nvPr>
        </p:nvGraphicFramePr>
        <p:xfrm>
          <a:off x="2032000" y="719666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039">
                  <a:extLst>
                    <a:ext uri="{9D8B030D-6E8A-4147-A177-3AD203B41FA5}">
                      <a16:colId xmlns:a16="http://schemas.microsoft.com/office/drawing/2014/main" val="2684071405"/>
                    </a:ext>
                  </a:extLst>
                </a:gridCol>
                <a:gridCol w="3116826">
                  <a:extLst>
                    <a:ext uri="{9D8B030D-6E8A-4147-A177-3AD203B41FA5}">
                      <a16:colId xmlns:a16="http://schemas.microsoft.com/office/drawing/2014/main" val="3443691491"/>
                    </a:ext>
                  </a:extLst>
                </a:gridCol>
                <a:gridCol w="2317135">
                  <a:extLst>
                    <a:ext uri="{9D8B030D-6E8A-4147-A177-3AD203B41FA5}">
                      <a16:colId xmlns:a16="http://schemas.microsoft.com/office/drawing/2014/main" val="29004956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87571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het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90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summary_ABM_run.10.12.22_d_all.csv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.4-.6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14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ABM_run.11.8.22_1a_all_summary.csv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 per 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.4-.6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27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ABM_run.11.7.22_2a_all_summary.csv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1x, 50 </a:t>
                      </a:r>
                      <a:r>
                        <a:rPr lang="en-US" sz="1200" dirty="0" err="1"/>
                        <a:t>indv</a:t>
                      </a:r>
                      <a:r>
                        <a:rPr lang="en-US" sz="1200" dirty="0"/>
                        <a:t> @ y=175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.4-.6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80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ABM_run.11.7.22_3a_all_summary.csv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3x, 25 </a:t>
                      </a:r>
                      <a:r>
                        <a:rPr lang="en-US" sz="1200" dirty="0" err="1"/>
                        <a:t>indv</a:t>
                      </a:r>
                      <a:r>
                        <a:rPr lang="en-US" sz="1200" dirty="0"/>
                        <a:t> @ y=175, 201, 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.4-.6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17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ABM_run.11.8.22_4a_all_summary.csv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 per gen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.8-.9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876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ABM_run.11.8.22_5a_all_summary.csv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 per 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.1-.2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871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ABM_run.11.14.22_6a_all_summary.csv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1x, 50 </a:t>
                      </a:r>
                      <a:r>
                        <a:rPr lang="en-US" sz="1200" dirty="0" err="1"/>
                        <a:t>indv</a:t>
                      </a:r>
                      <a:r>
                        <a:rPr lang="en-US" sz="1200" dirty="0"/>
                        <a:t> @ y=175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.1-.2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1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ABM_run.11.14.22_7a_all_summary.csv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1x, 50 </a:t>
                      </a:r>
                      <a:r>
                        <a:rPr lang="en-US" sz="1200" dirty="0" err="1"/>
                        <a:t>indv</a:t>
                      </a:r>
                      <a:r>
                        <a:rPr lang="en-US" sz="1200" dirty="0"/>
                        <a:t> @ y=175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.8-.9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240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ABM_run.11.14.22_8a_all_summary.csv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3x, 25 </a:t>
                      </a:r>
                      <a:r>
                        <a:rPr lang="en-US" sz="1200" dirty="0" err="1"/>
                        <a:t>indv</a:t>
                      </a:r>
                      <a:r>
                        <a:rPr lang="en-US" sz="1200" dirty="0"/>
                        <a:t> @ y=175, 201, 225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.8-.9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4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ABM_run.11.14.22_9a_all_summary.csv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3x, 25 </a:t>
                      </a:r>
                      <a:r>
                        <a:rPr lang="en-US" sz="1200" dirty="0" err="1"/>
                        <a:t>indv</a:t>
                      </a:r>
                      <a:r>
                        <a:rPr lang="en-US" sz="1200" dirty="0"/>
                        <a:t> @ y=175, 201, 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.1-.2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2484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39E1DFE-9C3A-61A0-5E5E-BB19ACC14F3C}"/>
              </a:ext>
            </a:extLst>
          </p:cNvPr>
          <p:cNvSpPr txBox="1"/>
          <p:nvPr/>
        </p:nvSpPr>
        <p:spPr>
          <a:xfrm>
            <a:off x="3588774" y="589935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 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4130B0-C1CA-9ECF-1EBB-3E21BB2BC654}"/>
              </a:ext>
            </a:extLst>
          </p:cNvPr>
          <p:cNvSpPr/>
          <p:nvPr/>
        </p:nvSpPr>
        <p:spPr>
          <a:xfrm>
            <a:off x="46453" y="5934670"/>
            <a:ext cx="117823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2060"/>
                </a:solidFill>
                <a:effectLst/>
              </a:rPr>
              <a:t>Comp5 (</a:t>
            </a:r>
            <a:r>
              <a:rPr lang="en-US" sz="5400" dirty="0">
                <a:ln w="0"/>
                <a:solidFill>
                  <a:srgbClr val="002060"/>
                </a:solidFill>
              </a:rPr>
              <a:t>m=0,m=1,m=1x,m=3x) @ h=.8-.9</a:t>
            </a:r>
            <a:endParaRPr lang="en-US" sz="5400" b="0" cap="none" spc="0" dirty="0">
              <a:ln w="0"/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6691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38496D-1B36-8BAC-1419-4FE9030AC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040062"/>
              </p:ext>
            </p:extLst>
          </p:nvPr>
        </p:nvGraphicFramePr>
        <p:xfrm>
          <a:off x="2032000" y="719666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039">
                  <a:extLst>
                    <a:ext uri="{9D8B030D-6E8A-4147-A177-3AD203B41FA5}">
                      <a16:colId xmlns:a16="http://schemas.microsoft.com/office/drawing/2014/main" val="2684071405"/>
                    </a:ext>
                  </a:extLst>
                </a:gridCol>
                <a:gridCol w="3116826">
                  <a:extLst>
                    <a:ext uri="{9D8B030D-6E8A-4147-A177-3AD203B41FA5}">
                      <a16:colId xmlns:a16="http://schemas.microsoft.com/office/drawing/2014/main" val="3443691491"/>
                    </a:ext>
                  </a:extLst>
                </a:gridCol>
                <a:gridCol w="2317135">
                  <a:extLst>
                    <a:ext uri="{9D8B030D-6E8A-4147-A177-3AD203B41FA5}">
                      <a16:colId xmlns:a16="http://schemas.microsoft.com/office/drawing/2014/main" val="29004956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87571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het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90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summary_ABM_run.10.12.22_d_all.csv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.4-.6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14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ABM_run.11.8.22_1a_all_summary.csv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 per 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.4-.6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27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ABM_run.11.7.22_2a_all_summary.csv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1x, 50 </a:t>
                      </a:r>
                      <a:r>
                        <a:rPr lang="en-US" sz="1200" dirty="0" err="1"/>
                        <a:t>indv</a:t>
                      </a:r>
                      <a:r>
                        <a:rPr lang="en-US" sz="1200" dirty="0"/>
                        <a:t> @ y=175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.4-.6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80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ABM_run.11.7.22_3a_all_summary.csv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3x, 25 </a:t>
                      </a:r>
                      <a:r>
                        <a:rPr lang="en-US" sz="1200" dirty="0" err="1"/>
                        <a:t>indv</a:t>
                      </a:r>
                      <a:r>
                        <a:rPr lang="en-US" sz="1200" dirty="0"/>
                        <a:t> @ y=175, 201, 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.4-.6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17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ABM_run.11.8.22_4a_all_summary.csv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 per 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.8-.9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876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ABM_run.11.8.22_5a_all_summary.csv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 per gen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.1-.2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871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ABM_run.11.14.22_6a_all_summary.csv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1x, 50 </a:t>
                      </a:r>
                      <a:r>
                        <a:rPr lang="en-US" sz="1200" dirty="0" err="1"/>
                        <a:t>indv</a:t>
                      </a:r>
                      <a:r>
                        <a:rPr lang="en-US" sz="1200" dirty="0"/>
                        <a:t> @ y=175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.1-.2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1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ABM_run.11.14.22_7a_all_summary.csv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1x, 50 </a:t>
                      </a:r>
                      <a:r>
                        <a:rPr lang="en-US" sz="1200" dirty="0" err="1"/>
                        <a:t>indv</a:t>
                      </a:r>
                      <a:r>
                        <a:rPr lang="en-US" sz="1200" dirty="0"/>
                        <a:t> @ y=175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.8-.9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240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ABM_run.11.14.22_8a_all_summary.csv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3x, 25 </a:t>
                      </a:r>
                      <a:r>
                        <a:rPr lang="en-US" sz="1200" dirty="0" err="1"/>
                        <a:t>indv</a:t>
                      </a:r>
                      <a:r>
                        <a:rPr lang="en-US" sz="1200" dirty="0"/>
                        <a:t> @ y=175, 201, 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.8-.9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4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ABM_run.11.14.22_9a_all_summary.csv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3x, 25 </a:t>
                      </a:r>
                      <a:r>
                        <a:rPr lang="en-US" sz="1200" dirty="0" err="1"/>
                        <a:t>indv</a:t>
                      </a:r>
                      <a:r>
                        <a:rPr lang="en-US" sz="1200" dirty="0"/>
                        <a:t> @ y=175, 201, 225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.1-.2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2484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39E1DFE-9C3A-61A0-5E5E-BB19ACC14F3C}"/>
              </a:ext>
            </a:extLst>
          </p:cNvPr>
          <p:cNvSpPr txBox="1"/>
          <p:nvPr/>
        </p:nvSpPr>
        <p:spPr>
          <a:xfrm>
            <a:off x="3588774" y="589935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 6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7D027D-D3AE-4FD3-6CB5-64464E48B703}"/>
              </a:ext>
            </a:extLst>
          </p:cNvPr>
          <p:cNvSpPr/>
          <p:nvPr/>
        </p:nvSpPr>
        <p:spPr>
          <a:xfrm>
            <a:off x="46453" y="5934670"/>
            <a:ext cx="117823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2060"/>
                </a:solidFill>
                <a:effectLst/>
              </a:rPr>
              <a:t>Comp6 (</a:t>
            </a:r>
            <a:r>
              <a:rPr lang="en-US" sz="5400" dirty="0">
                <a:ln w="0"/>
                <a:solidFill>
                  <a:srgbClr val="002060"/>
                </a:solidFill>
              </a:rPr>
              <a:t>m=0,m=1,m=1x,m=3x) @ h=.1-.2</a:t>
            </a:r>
            <a:endParaRPr lang="en-US" sz="5400" b="0" cap="none" spc="0" dirty="0">
              <a:ln w="0"/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0959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32842C-E251-C718-E167-1E845E3E8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23" y="76856"/>
            <a:ext cx="4076281" cy="36317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EC3DF5-6974-97CA-8F3C-6FA73D9C6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604" y="76856"/>
            <a:ext cx="4076281" cy="3631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D19741-DF3B-ED2E-E12C-C771F2031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572" y="185076"/>
            <a:ext cx="3954813" cy="3523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98F48B-4C5B-97E1-BE3F-BB9972956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385" y="3814076"/>
            <a:ext cx="3165229" cy="282002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E163FBF-AF7E-134D-4640-301F8BE19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7" y="54801"/>
            <a:ext cx="10515600" cy="497517"/>
          </a:xfrm>
        </p:spPr>
        <p:txBody>
          <a:bodyPr>
            <a:normAutofit fontScale="90000"/>
          </a:bodyPr>
          <a:lstStyle/>
          <a:p>
            <a:r>
              <a:rPr lang="en-US" sz="3000" dirty="0" err="1"/>
              <a:t>Dif</a:t>
            </a:r>
            <a:r>
              <a:rPr lang="en-US" sz="3000" dirty="0"/>
              <a:t> migration intensities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4DFAF1-7AB7-AFD5-A460-6452A4B0EDF2}"/>
              </a:ext>
            </a:extLst>
          </p:cNvPr>
          <p:cNvSpPr/>
          <p:nvPr/>
        </p:nvSpPr>
        <p:spPr>
          <a:xfrm>
            <a:off x="-78547" y="5934670"/>
            <a:ext cx="112309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2060"/>
                </a:solidFill>
                <a:effectLst/>
              </a:rPr>
              <a:t>Comp1 (</a:t>
            </a:r>
            <a:r>
              <a:rPr lang="en-US" sz="5400" dirty="0">
                <a:ln w="0"/>
                <a:solidFill>
                  <a:srgbClr val="002060"/>
                </a:solidFill>
              </a:rPr>
              <a:t>m=0,m=1,m=1x,m=3x) @ .4-.6</a:t>
            </a:r>
            <a:endParaRPr lang="en-US" sz="5400" b="0" cap="none" spc="0" dirty="0">
              <a:ln w="0"/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7411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2823</Words>
  <Application>Microsoft Office PowerPoint</Application>
  <PresentationFormat>Widescreen</PresentationFormat>
  <Paragraphs>386</Paragraphs>
  <Slides>23</Slides>
  <Notes>5</Notes>
  <HiddenSlides>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 migration intensities</vt:lpstr>
      <vt:lpstr>Dif migration intensities</vt:lpstr>
      <vt:lpstr>PowerPoint Presentation</vt:lpstr>
      <vt:lpstr>PowerPoint Presentation</vt:lpstr>
      <vt:lpstr>PowerPoint Presentation</vt:lpstr>
      <vt:lpstr>Diff source heterozy</vt:lpstr>
      <vt:lpstr>Diff source heterozy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Gina Lamka</dc:creator>
  <cp:lastModifiedBy>Gina Lamka</cp:lastModifiedBy>
  <cp:revision>20</cp:revision>
  <dcterms:created xsi:type="dcterms:W3CDTF">2022-11-14T17:16:13Z</dcterms:created>
  <dcterms:modified xsi:type="dcterms:W3CDTF">2022-12-01T20:36:04Z</dcterms:modified>
</cp:coreProperties>
</file>