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2_ADDA7F43.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7" r:id="rId3"/>
    <p:sldId id="256" r:id="rId4"/>
    <p:sldId id="257" r:id="rId5"/>
    <p:sldId id="258" r:id="rId6"/>
    <p:sldId id="259" r:id="rId7"/>
    <p:sldId id="260" r:id="rId8"/>
    <p:sldId id="263" r:id="rId9"/>
    <p:sldId id="270" r:id="rId10"/>
    <p:sldId id="261" r:id="rId11"/>
    <p:sldId id="262" r:id="rId12"/>
    <p:sldId id="269" r:id="rId13"/>
    <p:sldId id="264" r:id="rId14"/>
    <p:sldId id="265" r:id="rId15"/>
    <p:sldId id="266" r:id="rId16"/>
    <p:sldId id="271" r:id="rId17"/>
    <p:sldId id="272" r:id="rId18"/>
    <p:sldId id="273"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7F2619-DB8B-9395-83D2-05BB721BD830}" name="Gina Lamka" initials="GL" userId="Gina Lamk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autoAdjust="0"/>
  </p:normalViewPr>
  <p:slideViewPr>
    <p:cSldViewPr snapToGrid="0">
      <p:cViewPr>
        <p:scale>
          <a:sx n="90" d="100"/>
          <a:sy n="90" d="100"/>
        </p:scale>
        <p:origin x="546"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12_ADDA7F43.xml><?xml version="1.0" encoding="utf-8"?>
<p188:cmLst xmlns:a="http://schemas.openxmlformats.org/drawingml/2006/main" xmlns:r="http://schemas.openxmlformats.org/officeDocument/2006/relationships" xmlns:p188="http://schemas.microsoft.com/office/powerpoint/2018/8/main">
  <p188:cm id="{530536E0-2C8C-4959-A70E-FF6A43998D4D}" authorId="{607F2619-DB8B-9395-83D2-05BB721BD830}" created="2023-01-17T20:34:31.151">
    <ac:txMkLst xmlns:ac="http://schemas.microsoft.com/office/drawing/2013/main/command">
      <pc:docMk xmlns:pc="http://schemas.microsoft.com/office/powerpoint/2013/main/command"/>
      <pc:sldMk xmlns:pc="http://schemas.microsoft.com/office/powerpoint/2013/main/command" cId="2916777795" sldId="274"/>
      <ac:spMk id="3" creationId="{9C901562-E012-7B11-0EC3-1DB25125E018}"/>
      <ac:txMk cp="1705" len="1">
        <ac:context len="2376" hash="269027806"/>
      </ac:txMk>
    </ac:txMkLst>
    <p188:pos x="7074417" y="3920608"/>
    <p188:replyLst>
      <p188:reply id="{82BD0115-C924-4F01-ADD1-32CCB8255434}" authorId="{607F2619-DB8B-9395-83D2-05BB721BD830}" created="2023-01-17T20:41:10.900">
        <p188:txBody>
          <a:bodyPr/>
          <a:lstStyle/>
          <a:p>
            <a:r>
              <a:rPr lang="en-US"/>
              <a:t>Note: the pop crashes when N is less than 10 (probs want to increase it)</a:t>
            </a:r>
          </a:p>
        </p188:txBody>
      </p188:reply>
    </p188:replyLst>
    <p188:txBody>
      <a:bodyPr/>
      <a:lstStyle/>
      <a:p>
        <a:r>
          <a:rPr lang="en-US"/>
          <a:t>This is something I am newly looking into -- populations only crash when r0 is small</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656A-3672-2466-84B2-38E9D496B0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7F892A-39FB-6608-B021-DEF7E58AA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9FCFF-9310-36D4-7321-16F8008E9DED}"/>
              </a:ext>
            </a:extLst>
          </p:cNvPr>
          <p:cNvSpPr>
            <a:spLocks noGrp="1"/>
          </p:cNvSpPr>
          <p:nvPr>
            <p:ph type="dt" sz="half" idx="10"/>
          </p:nvPr>
        </p:nvSpPr>
        <p:spPr/>
        <p:txBody>
          <a:bodyPr/>
          <a:lstStyle/>
          <a:p>
            <a:fld id="{7A4046AA-27C9-44E6-A581-156BA02D08E8}" type="datetimeFigureOut">
              <a:rPr lang="en-US" smtClean="0"/>
              <a:t>1/17/2023</a:t>
            </a:fld>
            <a:endParaRPr lang="en-US"/>
          </a:p>
        </p:txBody>
      </p:sp>
      <p:sp>
        <p:nvSpPr>
          <p:cNvPr id="5" name="Footer Placeholder 4">
            <a:extLst>
              <a:ext uri="{FF2B5EF4-FFF2-40B4-BE49-F238E27FC236}">
                <a16:creationId xmlns:a16="http://schemas.microsoft.com/office/drawing/2014/main" id="{6DA9A844-1C58-3410-92D5-58C112AC2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8CC23-C3D0-EF40-1B60-8F94F0181590}"/>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65263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8769-C185-5462-5504-BED0CB1675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8986B4-0A2E-7BED-8F74-65638453EA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72929-C58A-C825-0954-F68505892FB5}"/>
              </a:ext>
            </a:extLst>
          </p:cNvPr>
          <p:cNvSpPr>
            <a:spLocks noGrp="1"/>
          </p:cNvSpPr>
          <p:nvPr>
            <p:ph type="dt" sz="half" idx="10"/>
          </p:nvPr>
        </p:nvSpPr>
        <p:spPr/>
        <p:txBody>
          <a:bodyPr/>
          <a:lstStyle/>
          <a:p>
            <a:fld id="{7A4046AA-27C9-44E6-A581-156BA02D08E8}" type="datetimeFigureOut">
              <a:rPr lang="en-US" smtClean="0"/>
              <a:t>1/17/2023</a:t>
            </a:fld>
            <a:endParaRPr lang="en-US"/>
          </a:p>
        </p:txBody>
      </p:sp>
      <p:sp>
        <p:nvSpPr>
          <p:cNvPr id="5" name="Footer Placeholder 4">
            <a:extLst>
              <a:ext uri="{FF2B5EF4-FFF2-40B4-BE49-F238E27FC236}">
                <a16:creationId xmlns:a16="http://schemas.microsoft.com/office/drawing/2014/main" id="{3BACCD76-47F9-5DDB-F616-E3793DF24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37C12-7611-1D6C-6796-C3F9040B5195}"/>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333368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9C3FD-F6A4-DA0C-F57B-79C1957B82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1545F9-20B4-7F9C-F872-6CAE3A6332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7AC6B-2E89-304C-9017-2AA55D060C06}"/>
              </a:ext>
            </a:extLst>
          </p:cNvPr>
          <p:cNvSpPr>
            <a:spLocks noGrp="1"/>
          </p:cNvSpPr>
          <p:nvPr>
            <p:ph type="dt" sz="half" idx="10"/>
          </p:nvPr>
        </p:nvSpPr>
        <p:spPr/>
        <p:txBody>
          <a:bodyPr/>
          <a:lstStyle/>
          <a:p>
            <a:fld id="{7A4046AA-27C9-44E6-A581-156BA02D08E8}" type="datetimeFigureOut">
              <a:rPr lang="en-US" smtClean="0"/>
              <a:t>1/17/2023</a:t>
            </a:fld>
            <a:endParaRPr lang="en-US"/>
          </a:p>
        </p:txBody>
      </p:sp>
      <p:sp>
        <p:nvSpPr>
          <p:cNvPr id="5" name="Footer Placeholder 4">
            <a:extLst>
              <a:ext uri="{FF2B5EF4-FFF2-40B4-BE49-F238E27FC236}">
                <a16:creationId xmlns:a16="http://schemas.microsoft.com/office/drawing/2014/main" id="{1D5995AC-AB57-F26F-098F-246F4D36C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05B87-B583-05CD-84B8-90E7B13B063F}"/>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408378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7DEF-B150-BADE-C3E5-686922964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6302A-9B2F-2176-E571-5A3A8D91A1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4C571-F7EC-7A1F-9756-3862F7DD9AA8}"/>
              </a:ext>
            </a:extLst>
          </p:cNvPr>
          <p:cNvSpPr>
            <a:spLocks noGrp="1"/>
          </p:cNvSpPr>
          <p:nvPr>
            <p:ph type="dt" sz="half" idx="10"/>
          </p:nvPr>
        </p:nvSpPr>
        <p:spPr/>
        <p:txBody>
          <a:bodyPr/>
          <a:lstStyle/>
          <a:p>
            <a:fld id="{7A4046AA-27C9-44E6-A581-156BA02D08E8}" type="datetimeFigureOut">
              <a:rPr lang="en-US" smtClean="0"/>
              <a:t>1/17/2023</a:t>
            </a:fld>
            <a:endParaRPr lang="en-US"/>
          </a:p>
        </p:txBody>
      </p:sp>
      <p:sp>
        <p:nvSpPr>
          <p:cNvPr id="5" name="Footer Placeholder 4">
            <a:extLst>
              <a:ext uri="{FF2B5EF4-FFF2-40B4-BE49-F238E27FC236}">
                <a16:creationId xmlns:a16="http://schemas.microsoft.com/office/drawing/2014/main" id="{E9B77F10-CA1E-1F57-933A-0EEF444FC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FDC4E-A3E5-5F3B-D293-D1BA66BC0917}"/>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22058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3CC3-7A27-5249-14B1-CC066F18EA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80B251-A093-CBEB-A499-207D7A5FA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75C23-83F9-D614-1B13-C91787F02DCF}"/>
              </a:ext>
            </a:extLst>
          </p:cNvPr>
          <p:cNvSpPr>
            <a:spLocks noGrp="1"/>
          </p:cNvSpPr>
          <p:nvPr>
            <p:ph type="dt" sz="half" idx="10"/>
          </p:nvPr>
        </p:nvSpPr>
        <p:spPr/>
        <p:txBody>
          <a:bodyPr/>
          <a:lstStyle/>
          <a:p>
            <a:fld id="{7A4046AA-27C9-44E6-A581-156BA02D08E8}" type="datetimeFigureOut">
              <a:rPr lang="en-US" smtClean="0"/>
              <a:t>1/17/2023</a:t>
            </a:fld>
            <a:endParaRPr lang="en-US"/>
          </a:p>
        </p:txBody>
      </p:sp>
      <p:sp>
        <p:nvSpPr>
          <p:cNvPr id="5" name="Footer Placeholder 4">
            <a:extLst>
              <a:ext uri="{FF2B5EF4-FFF2-40B4-BE49-F238E27FC236}">
                <a16:creationId xmlns:a16="http://schemas.microsoft.com/office/drawing/2014/main" id="{9775126C-1D2D-F630-CA1C-2F068FCAF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0835A-2E40-598D-3962-D2716DE47874}"/>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231603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F5D5-AE12-C83C-28AB-362ECDEF40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25578-53A4-FA79-63B9-5925370D8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35D747-78FB-B9BB-3A48-BC78E50821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040370-817D-CBC3-19E6-0B8DEAD67B35}"/>
              </a:ext>
            </a:extLst>
          </p:cNvPr>
          <p:cNvSpPr>
            <a:spLocks noGrp="1"/>
          </p:cNvSpPr>
          <p:nvPr>
            <p:ph type="dt" sz="half" idx="10"/>
          </p:nvPr>
        </p:nvSpPr>
        <p:spPr/>
        <p:txBody>
          <a:bodyPr/>
          <a:lstStyle/>
          <a:p>
            <a:fld id="{7A4046AA-27C9-44E6-A581-156BA02D08E8}" type="datetimeFigureOut">
              <a:rPr lang="en-US" smtClean="0"/>
              <a:t>1/17/2023</a:t>
            </a:fld>
            <a:endParaRPr lang="en-US"/>
          </a:p>
        </p:txBody>
      </p:sp>
      <p:sp>
        <p:nvSpPr>
          <p:cNvPr id="6" name="Footer Placeholder 5">
            <a:extLst>
              <a:ext uri="{FF2B5EF4-FFF2-40B4-BE49-F238E27FC236}">
                <a16:creationId xmlns:a16="http://schemas.microsoft.com/office/drawing/2014/main" id="{2CC669CF-340F-AAAF-7C37-5BBF7F2E2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7E921-511B-C754-8163-71843135B638}"/>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331031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7AC2-945F-AC7B-B6EB-4F0D164ED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3E3AE-ACF5-8EE0-BA42-0A5F30293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D9860-26E6-FA49-0948-BEC11528FD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0E6D60-923F-4D40-7E5D-C88563077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E6D2A7-9D47-3E00-8A28-0B87D61E5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DCC86D-94FC-DC8B-2DAC-91A6C317D5E1}"/>
              </a:ext>
            </a:extLst>
          </p:cNvPr>
          <p:cNvSpPr>
            <a:spLocks noGrp="1"/>
          </p:cNvSpPr>
          <p:nvPr>
            <p:ph type="dt" sz="half" idx="10"/>
          </p:nvPr>
        </p:nvSpPr>
        <p:spPr/>
        <p:txBody>
          <a:bodyPr/>
          <a:lstStyle/>
          <a:p>
            <a:fld id="{7A4046AA-27C9-44E6-A581-156BA02D08E8}" type="datetimeFigureOut">
              <a:rPr lang="en-US" smtClean="0"/>
              <a:t>1/17/2023</a:t>
            </a:fld>
            <a:endParaRPr lang="en-US"/>
          </a:p>
        </p:txBody>
      </p:sp>
      <p:sp>
        <p:nvSpPr>
          <p:cNvPr id="8" name="Footer Placeholder 7">
            <a:extLst>
              <a:ext uri="{FF2B5EF4-FFF2-40B4-BE49-F238E27FC236}">
                <a16:creationId xmlns:a16="http://schemas.microsoft.com/office/drawing/2014/main" id="{B952AFA6-AD02-8779-3039-E6AEEB1366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5B34D8-4DD3-A1A7-43C0-6DEAF57E68D5}"/>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397316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8167-1906-21BB-1C00-EE14BD5C1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2A624E-330F-C698-9C2F-E93DF817D954}"/>
              </a:ext>
            </a:extLst>
          </p:cNvPr>
          <p:cNvSpPr>
            <a:spLocks noGrp="1"/>
          </p:cNvSpPr>
          <p:nvPr>
            <p:ph type="dt" sz="half" idx="10"/>
          </p:nvPr>
        </p:nvSpPr>
        <p:spPr/>
        <p:txBody>
          <a:bodyPr/>
          <a:lstStyle/>
          <a:p>
            <a:fld id="{7A4046AA-27C9-44E6-A581-156BA02D08E8}" type="datetimeFigureOut">
              <a:rPr lang="en-US" smtClean="0"/>
              <a:t>1/17/2023</a:t>
            </a:fld>
            <a:endParaRPr lang="en-US"/>
          </a:p>
        </p:txBody>
      </p:sp>
      <p:sp>
        <p:nvSpPr>
          <p:cNvPr id="4" name="Footer Placeholder 3">
            <a:extLst>
              <a:ext uri="{FF2B5EF4-FFF2-40B4-BE49-F238E27FC236}">
                <a16:creationId xmlns:a16="http://schemas.microsoft.com/office/drawing/2014/main" id="{A596E689-8514-6A63-0E84-00F6022990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F8BE15-6BA6-CB3F-C899-D533A9F2CC16}"/>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67666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46C37B-C3B5-68C9-EA53-084313023890}"/>
              </a:ext>
            </a:extLst>
          </p:cNvPr>
          <p:cNvSpPr>
            <a:spLocks noGrp="1"/>
          </p:cNvSpPr>
          <p:nvPr>
            <p:ph type="dt" sz="half" idx="10"/>
          </p:nvPr>
        </p:nvSpPr>
        <p:spPr/>
        <p:txBody>
          <a:bodyPr/>
          <a:lstStyle/>
          <a:p>
            <a:fld id="{7A4046AA-27C9-44E6-A581-156BA02D08E8}" type="datetimeFigureOut">
              <a:rPr lang="en-US" smtClean="0"/>
              <a:t>1/17/2023</a:t>
            </a:fld>
            <a:endParaRPr lang="en-US"/>
          </a:p>
        </p:txBody>
      </p:sp>
      <p:sp>
        <p:nvSpPr>
          <p:cNvPr id="3" name="Footer Placeholder 2">
            <a:extLst>
              <a:ext uri="{FF2B5EF4-FFF2-40B4-BE49-F238E27FC236}">
                <a16:creationId xmlns:a16="http://schemas.microsoft.com/office/drawing/2014/main" id="{49C26EA9-8CE5-799E-29CE-00C89516DE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DBF438-EE6C-58B4-684E-A64906AA7C2C}"/>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88611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2EFE-213B-84B4-FD44-2C0EA69F6D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9B266C-6F44-A6FE-ABB3-7BC95C46B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3FAE7-B275-CBFF-8B95-BC2965933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B11F1-2119-D2BF-DA88-2362E8382247}"/>
              </a:ext>
            </a:extLst>
          </p:cNvPr>
          <p:cNvSpPr>
            <a:spLocks noGrp="1"/>
          </p:cNvSpPr>
          <p:nvPr>
            <p:ph type="dt" sz="half" idx="10"/>
          </p:nvPr>
        </p:nvSpPr>
        <p:spPr/>
        <p:txBody>
          <a:bodyPr/>
          <a:lstStyle/>
          <a:p>
            <a:fld id="{7A4046AA-27C9-44E6-A581-156BA02D08E8}" type="datetimeFigureOut">
              <a:rPr lang="en-US" smtClean="0"/>
              <a:t>1/17/2023</a:t>
            </a:fld>
            <a:endParaRPr lang="en-US"/>
          </a:p>
        </p:txBody>
      </p:sp>
      <p:sp>
        <p:nvSpPr>
          <p:cNvPr id="6" name="Footer Placeholder 5">
            <a:extLst>
              <a:ext uri="{FF2B5EF4-FFF2-40B4-BE49-F238E27FC236}">
                <a16:creationId xmlns:a16="http://schemas.microsoft.com/office/drawing/2014/main" id="{8C6788CA-A7B8-051D-6982-B8C73A773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B6B32-AF00-93EE-BF1E-3A694647E274}"/>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57590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6B59-5746-199B-CE69-8020B4988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96AE6-F7BD-6BBF-037A-BD1B620D0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FC9E51-FA58-F164-934A-3C5F1E549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34F79-B05B-9E44-673F-62DEFDC72A05}"/>
              </a:ext>
            </a:extLst>
          </p:cNvPr>
          <p:cNvSpPr>
            <a:spLocks noGrp="1"/>
          </p:cNvSpPr>
          <p:nvPr>
            <p:ph type="dt" sz="half" idx="10"/>
          </p:nvPr>
        </p:nvSpPr>
        <p:spPr/>
        <p:txBody>
          <a:bodyPr/>
          <a:lstStyle/>
          <a:p>
            <a:fld id="{7A4046AA-27C9-44E6-A581-156BA02D08E8}" type="datetimeFigureOut">
              <a:rPr lang="en-US" smtClean="0"/>
              <a:t>1/17/2023</a:t>
            </a:fld>
            <a:endParaRPr lang="en-US"/>
          </a:p>
        </p:txBody>
      </p:sp>
      <p:sp>
        <p:nvSpPr>
          <p:cNvPr id="6" name="Footer Placeholder 5">
            <a:extLst>
              <a:ext uri="{FF2B5EF4-FFF2-40B4-BE49-F238E27FC236}">
                <a16:creationId xmlns:a16="http://schemas.microsoft.com/office/drawing/2014/main" id="{3D4903F4-3156-E4B8-7CA0-9F6E8A292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528E7-DD57-F68E-A74F-0FDE019EC0DB}"/>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86933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BEFE6E-7CCE-B1BE-4064-484ACD5C6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0D98BE-579F-D7C9-249C-7CBF728B5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AD6C0-BCB7-3D2C-747A-1BD11AE85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46AA-27C9-44E6-A581-156BA02D08E8}" type="datetimeFigureOut">
              <a:rPr lang="en-US" smtClean="0"/>
              <a:t>1/17/2023</a:t>
            </a:fld>
            <a:endParaRPr lang="en-US"/>
          </a:p>
        </p:txBody>
      </p:sp>
      <p:sp>
        <p:nvSpPr>
          <p:cNvPr id="5" name="Footer Placeholder 4">
            <a:extLst>
              <a:ext uri="{FF2B5EF4-FFF2-40B4-BE49-F238E27FC236}">
                <a16:creationId xmlns:a16="http://schemas.microsoft.com/office/drawing/2014/main" id="{172D114C-C023-54AD-81D5-1C8945BD0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A9752A-DB0F-974E-8CC3-3CBE285B4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213F4-AAC8-4D37-86B3-DA5B56408B87}" type="slidenum">
              <a:rPr lang="en-US" smtClean="0"/>
              <a:t>‹#›</a:t>
            </a:fld>
            <a:endParaRPr lang="en-US"/>
          </a:p>
        </p:txBody>
      </p:sp>
    </p:spTree>
    <p:extLst>
      <p:ext uri="{BB962C8B-B14F-4D97-AF65-F5344CB8AC3E}">
        <p14:creationId xmlns:p14="http://schemas.microsoft.com/office/powerpoint/2010/main" val="3969257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12_ADDA7F43.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4.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1.png"/><Relationship Id="rId4" Type="http://schemas.openxmlformats.org/officeDocument/2006/relationships/image" Target="../media/image42.png"/><Relationship Id="rId9" Type="http://schemas.openxmlformats.org/officeDocument/2006/relationships/image" Target="../media/image4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4.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01562-E012-7B11-0EC3-1DB25125E018}"/>
              </a:ext>
            </a:extLst>
          </p:cNvPr>
          <p:cNvSpPr>
            <a:spLocks noGrp="1"/>
          </p:cNvSpPr>
          <p:nvPr>
            <p:ph idx="1"/>
          </p:nvPr>
        </p:nvSpPr>
        <p:spPr>
          <a:xfrm>
            <a:off x="581025" y="768350"/>
            <a:ext cx="10515600" cy="4351338"/>
          </a:xfrm>
        </p:spPr>
        <p:txBody>
          <a:bodyPr>
            <a:normAutofit fontScale="25000" lnSpcReduction="20000"/>
          </a:bodyPr>
          <a:lstStyle/>
          <a:p>
            <a:pPr marL="0" indent="0" algn="just">
              <a:buNone/>
            </a:pPr>
            <a:r>
              <a:rPr lang="en-US" sz="8000" dirty="0"/>
              <a:t>To understand these </a:t>
            </a:r>
            <a:r>
              <a:rPr lang="en-US" sz="8000" u="sng" dirty="0"/>
              <a:t>long-term effects of migration</a:t>
            </a:r>
            <a:r>
              <a:rPr lang="en-US" sz="8000" dirty="0"/>
              <a:t>, we developed an agent-based model that uses genetic diversity and gene flow to determine fitness in small populations. These populations were modeled such that our results will provide insight into how populations persist in the face of stochastic and anthropogenic ecosystem change. Specifically, we examined </a:t>
            </a:r>
            <a:r>
              <a:rPr lang="en-US" sz="8000" u="sng" dirty="0"/>
              <a:t>how dispersal can mitigate the effects of small populations and inbreeding, and the genetic implications of limited gene flow on these effects</a:t>
            </a:r>
            <a:r>
              <a:rPr lang="en-US" sz="8000" dirty="0"/>
              <a:t>. Within our simulations, we examined trends following migration events to address three specific  questions: </a:t>
            </a:r>
            <a:r>
              <a:rPr lang="en-US" sz="8000" b="1" dirty="0"/>
              <a:t>1. Does the increase in genetic variants provided to a population via migration provide a long term influence on individual and population fitness?</a:t>
            </a:r>
            <a:r>
              <a:rPr lang="en-US" sz="8000" dirty="0"/>
              <a:t> We hypothesized that </a:t>
            </a:r>
            <a:r>
              <a:rPr lang="en-US" sz="8000" dirty="0">
                <a:solidFill>
                  <a:schemeClr val="accent1"/>
                </a:solidFill>
              </a:rPr>
              <a:t>extremely small populations will retain more of the migrant-related genetic variants than populations with more moderate population crashes due to the population growth potential in extremely small populations</a:t>
            </a:r>
            <a:r>
              <a:rPr lang="en-US" sz="8000" dirty="0"/>
              <a:t>. </a:t>
            </a:r>
            <a:r>
              <a:rPr lang="en-US" sz="8000" b="1" dirty="0"/>
              <a:t>2. Do migrants with particularly high fitness affect the receiving population’s long-term stability more so than migrants with moderate or low lifetime fitness? </a:t>
            </a:r>
            <a:r>
              <a:rPr lang="en-US" sz="8000" dirty="0"/>
              <a:t>We hypothesize that </a:t>
            </a:r>
            <a:r>
              <a:rPr lang="en-US" sz="8000" dirty="0">
                <a:solidFill>
                  <a:schemeClr val="accent1"/>
                </a:solidFill>
              </a:rPr>
              <a:t>migrants with high fitness may result in more unstable populations long-term than migrants with lower fitness, since high fitness individuals may cause inbreeding to increase as offspring from high fitness individuals reproduce. </a:t>
            </a:r>
            <a:r>
              <a:rPr lang="en-US" sz="8000" b="1" dirty="0"/>
              <a:t>3. Do differences in species lifespan or fecundity influence long term population viability when migrations occur?  </a:t>
            </a:r>
            <a:r>
              <a:rPr lang="en-US" sz="8000" dirty="0"/>
              <a:t>We hypothesize that species with </a:t>
            </a:r>
            <a:r>
              <a:rPr lang="en-US" sz="8000" dirty="0">
                <a:solidFill>
                  <a:schemeClr val="accent1"/>
                </a:solidFill>
              </a:rPr>
              <a:t>longer lifespans and lower fecundity will have smaller magnitude of population effects compared to species with shorter lifespans and higher fecundity.</a:t>
            </a:r>
            <a:r>
              <a:rPr lang="en-US" sz="8000" dirty="0"/>
              <a:t> </a:t>
            </a:r>
            <a:r>
              <a:rPr lang="en-US" sz="8000" b="1" dirty="0">
                <a:solidFill>
                  <a:schemeClr val="accent2"/>
                </a:solidFill>
              </a:rPr>
              <a:t>4. Does the long-term viability of the receiving population vary with population growth rate?</a:t>
            </a:r>
            <a:r>
              <a:rPr lang="en-US" sz="8000" dirty="0">
                <a:solidFill>
                  <a:schemeClr val="accent2"/>
                </a:solidFill>
              </a:rPr>
              <a:t> We hypothesized that migrants will minimally affect the viability of the population in the absence of positive population growth. </a:t>
            </a:r>
            <a:r>
              <a:rPr lang="en-US" sz="8000" dirty="0"/>
              <a:t>We considered the effects of changes on the number of individuals in the population, the genetic diversity within the population, and the reproductive success of individuals following immigration events as well as the proportion of simulated populations that persisted after migration ceased. These aims will support future considerations of promoting migration (via corridors or translocations) when managing species on the brink of extinction.</a:t>
            </a:r>
          </a:p>
          <a:p>
            <a:endParaRPr lang="en-US" dirty="0"/>
          </a:p>
        </p:txBody>
      </p:sp>
    </p:spTree>
    <p:extLst>
      <p:ext uri="{BB962C8B-B14F-4D97-AF65-F5344CB8AC3E}">
        <p14:creationId xmlns:p14="http://schemas.microsoft.com/office/powerpoint/2010/main" val="2916777795"/>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2C091A-C1AF-D67A-34EB-5FD129FEA040}"/>
              </a:ext>
            </a:extLst>
          </p:cNvPr>
          <p:cNvPicPr>
            <a:picLocks noChangeAspect="1"/>
          </p:cNvPicPr>
          <p:nvPr/>
        </p:nvPicPr>
        <p:blipFill>
          <a:blip r:embed="rId2"/>
          <a:stretch>
            <a:fillRect/>
          </a:stretch>
        </p:blipFill>
        <p:spPr>
          <a:xfrm>
            <a:off x="101221" y="216944"/>
            <a:ext cx="3085850" cy="2810976"/>
          </a:xfrm>
          <a:prstGeom prst="rect">
            <a:avLst/>
          </a:prstGeom>
        </p:spPr>
      </p:pic>
      <p:pic>
        <p:nvPicPr>
          <p:cNvPr id="8" name="Picture 7">
            <a:extLst>
              <a:ext uri="{FF2B5EF4-FFF2-40B4-BE49-F238E27FC236}">
                <a16:creationId xmlns:a16="http://schemas.microsoft.com/office/drawing/2014/main" id="{E679AA16-4D14-DD56-44BA-12E9739E5EBC}"/>
              </a:ext>
            </a:extLst>
          </p:cNvPr>
          <p:cNvPicPr>
            <a:picLocks noChangeAspect="1"/>
          </p:cNvPicPr>
          <p:nvPr/>
        </p:nvPicPr>
        <p:blipFill>
          <a:blip r:embed="rId3"/>
          <a:stretch>
            <a:fillRect/>
          </a:stretch>
        </p:blipFill>
        <p:spPr>
          <a:xfrm>
            <a:off x="6062635" y="159850"/>
            <a:ext cx="3085850" cy="2810976"/>
          </a:xfrm>
          <a:prstGeom prst="rect">
            <a:avLst/>
          </a:prstGeom>
        </p:spPr>
      </p:pic>
      <p:pic>
        <p:nvPicPr>
          <p:cNvPr id="10" name="Picture 9">
            <a:extLst>
              <a:ext uri="{FF2B5EF4-FFF2-40B4-BE49-F238E27FC236}">
                <a16:creationId xmlns:a16="http://schemas.microsoft.com/office/drawing/2014/main" id="{76F7A0B8-D825-7708-CDF3-76E3C2E204D2}"/>
              </a:ext>
            </a:extLst>
          </p:cNvPr>
          <p:cNvPicPr>
            <a:picLocks noChangeAspect="1"/>
          </p:cNvPicPr>
          <p:nvPr/>
        </p:nvPicPr>
        <p:blipFill>
          <a:blip r:embed="rId4"/>
          <a:stretch>
            <a:fillRect/>
          </a:stretch>
        </p:blipFill>
        <p:spPr>
          <a:xfrm>
            <a:off x="9106150" y="231487"/>
            <a:ext cx="3085850" cy="2810976"/>
          </a:xfrm>
          <a:prstGeom prst="rect">
            <a:avLst/>
          </a:prstGeom>
        </p:spPr>
      </p:pic>
      <p:pic>
        <p:nvPicPr>
          <p:cNvPr id="12" name="Picture 11">
            <a:extLst>
              <a:ext uri="{FF2B5EF4-FFF2-40B4-BE49-F238E27FC236}">
                <a16:creationId xmlns:a16="http://schemas.microsoft.com/office/drawing/2014/main" id="{03648B68-A2BD-7D8C-3533-8E5844C448EA}"/>
              </a:ext>
            </a:extLst>
          </p:cNvPr>
          <p:cNvPicPr>
            <a:picLocks noChangeAspect="1"/>
          </p:cNvPicPr>
          <p:nvPr/>
        </p:nvPicPr>
        <p:blipFill>
          <a:blip r:embed="rId5"/>
          <a:stretch>
            <a:fillRect/>
          </a:stretch>
        </p:blipFill>
        <p:spPr>
          <a:xfrm>
            <a:off x="-24625" y="3099676"/>
            <a:ext cx="3337542" cy="3040248"/>
          </a:xfrm>
          <a:prstGeom prst="rect">
            <a:avLst/>
          </a:prstGeom>
        </p:spPr>
      </p:pic>
      <p:pic>
        <p:nvPicPr>
          <p:cNvPr id="14" name="Picture 13">
            <a:extLst>
              <a:ext uri="{FF2B5EF4-FFF2-40B4-BE49-F238E27FC236}">
                <a16:creationId xmlns:a16="http://schemas.microsoft.com/office/drawing/2014/main" id="{5EA65173-CED7-96B8-FB89-E37ABA640B82}"/>
              </a:ext>
            </a:extLst>
          </p:cNvPr>
          <p:cNvPicPr>
            <a:picLocks noChangeAspect="1"/>
          </p:cNvPicPr>
          <p:nvPr/>
        </p:nvPicPr>
        <p:blipFill>
          <a:blip r:embed="rId6"/>
          <a:stretch>
            <a:fillRect/>
          </a:stretch>
        </p:blipFill>
        <p:spPr>
          <a:xfrm>
            <a:off x="3019120" y="3171432"/>
            <a:ext cx="3337542" cy="3040248"/>
          </a:xfrm>
          <a:prstGeom prst="rect">
            <a:avLst/>
          </a:prstGeom>
        </p:spPr>
      </p:pic>
      <p:pic>
        <p:nvPicPr>
          <p:cNvPr id="16" name="Picture 15">
            <a:extLst>
              <a:ext uri="{FF2B5EF4-FFF2-40B4-BE49-F238E27FC236}">
                <a16:creationId xmlns:a16="http://schemas.microsoft.com/office/drawing/2014/main" id="{63725E5F-1A27-6B90-B945-D2098461936F}"/>
              </a:ext>
            </a:extLst>
          </p:cNvPr>
          <p:cNvPicPr>
            <a:picLocks noChangeAspect="1"/>
          </p:cNvPicPr>
          <p:nvPr/>
        </p:nvPicPr>
        <p:blipFill>
          <a:blip r:embed="rId7"/>
          <a:stretch>
            <a:fillRect/>
          </a:stretch>
        </p:blipFill>
        <p:spPr>
          <a:xfrm>
            <a:off x="6062635" y="3254304"/>
            <a:ext cx="2998044" cy="2730991"/>
          </a:xfrm>
          <a:prstGeom prst="rect">
            <a:avLst/>
          </a:prstGeom>
        </p:spPr>
      </p:pic>
      <p:pic>
        <p:nvPicPr>
          <p:cNvPr id="18" name="Picture 17">
            <a:extLst>
              <a:ext uri="{FF2B5EF4-FFF2-40B4-BE49-F238E27FC236}">
                <a16:creationId xmlns:a16="http://schemas.microsoft.com/office/drawing/2014/main" id="{4A034FD8-BCD7-EBD4-5DC8-9A3BD18DA721}"/>
              </a:ext>
            </a:extLst>
          </p:cNvPr>
          <p:cNvPicPr>
            <a:picLocks noChangeAspect="1"/>
          </p:cNvPicPr>
          <p:nvPr/>
        </p:nvPicPr>
        <p:blipFill>
          <a:blip r:embed="rId8"/>
          <a:stretch>
            <a:fillRect/>
          </a:stretch>
        </p:blipFill>
        <p:spPr>
          <a:xfrm>
            <a:off x="9172880" y="3364797"/>
            <a:ext cx="2876746" cy="2620498"/>
          </a:xfrm>
          <a:prstGeom prst="rect">
            <a:avLst/>
          </a:prstGeom>
        </p:spPr>
      </p:pic>
      <p:pic>
        <p:nvPicPr>
          <p:cNvPr id="19" name="Picture 18">
            <a:extLst>
              <a:ext uri="{FF2B5EF4-FFF2-40B4-BE49-F238E27FC236}">
                <a16:creationId xmlns:a16="http://schemas.microsoft.com/office/drawing/2014/main" id="{6BC8D311-3647-7B64-C985-B26816A36977}"/>
              </a:ext>
            </a:extLst>
          </p:cNvPr>
          <p:cNvPicPr>
            <a:picLocks noChangeAspect="1"/>
          </p:cNvPicPr>
          <p:nvPr/>
        </p:nvPicPr>
        <p:blipFill rotWithShape="1">
          <a:blip r:embed="rId9"/>
          <a:srcRect l="22563" t="32944" r="14469" b="37688"/>
          <a:stretch/>
        </p:blipFill>
        <p:spPr>
          <a:xfrm>
            <a:off x="10179699" y="5940344"/>
            <a:ext cx="1922106" cy="816580"/>
          </a:xfrm>
          <a:prstGeom prst="rect">
            <a:avLst/>
          </a:prstGeom>
        </p:spPr>
      </p:pic>
      <p:pic>
        <p:nvPicPr>
          <p:cNvPr id="5" name="Picture 4">
            <a:extLst>
              <a:ext uri="{FF2B5EF4-FFF2-40B4-BE49-F238E27FC236}">
                <a16:creationId xmlns:a16="http://schemas.microsoft.com/office/drawing/2014/main" id="{E28453C8-0A35-A7AD-48C5-42CA02D23CBE}"/>
              </a:ext>
            </a:extLst>
          </p:cNvPr>
          <p:cNvPicPr>
            <a:picLocks noChangeAspect="1"/>
          </p:cNvPicPr>
          <p:nvPr/>
        </p:nvPicPr>
        <p:blipFill>
          <a:blip r:embed="rId10"/>
          <a:stretch>
            <a:fillRect/>
          </a:stretch>
        </p:blipFill>
        <p:spPr>
          <a:xfrm>
            <a:off x="3019120" y="174273"/>
            <a:ext cx="3211466" cy="2925403"/>
          </a:xfrm>
          <a:prstGeom prst="rect">
            <a:avLst/>
          </a:prstGeom>
        </p:spPr>
      </p:pic>
      <p:sp>
        <p:nvSpPr>
          <p:cNvPr id="2" name="TextBox 1">
            <a:extLst>
              <a:ext uri="{FF2B5EF4-FFF2-40B4-BE49-F238E27FC236}">
                <a16:creationId xmlns:a16="http://schemas.microsoft.com/office/drawing/2014/main" id="{9759FD57-235B-ABB0-7760-C09D7D34F3A7}"/>
              </a:ext>
            </a:extLst>
          </p:cNvPr>
          <p:cNvSpPr txBox="1"/>
          <p:nvPr/>
        </p:nvSpPr>
        <p:spPr>
          <a:xfrm>
            <a:off x="2142912" y="145188"/>
            <a:ext cx="8427500" cy="369332"/>
          </a:xfrm>
          <a:prstGeom prst="rect">
            <a:avLst/>
          </a:prstGeom>
          <a:noFill/>
        </p:spPr>
        <p:txBody>
          <a:bodyPr wrap="none" rtlCol="0">
            <a:spAutoFit/>
          </a:bodyPr>
          <a:lstStyle/>
          <a:p>
            <a:r>
              <a:rPr lang="en-US" dirty="0"/>
              <a:t>Reproductive output values among migration rates when simulating an </a:t>
            </a:r>
            <a:r>
              <a:rPr lang="en-US" b="1" u="sng" dirty="0"/>
              <a:t>endangered pop </a:t>
            </a:r>
          </a:p>
        </p:txBody>
      </p:sp>
    </p:spTree>
    <p:extLst>
      <p:ext uri="{BB962C8B-B14F-4D97-AF65-F5344CB8AC3E}">
        <p14:creationId xmlns:p14="http://schemas.microsoft.com/office/powerpoint/2010/main" val="129488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92E4DA-4BF0-AEDD-CD4B-1451D8BA1BBA}"/>
              </a:ext>
            </a:extLst>
          </p:cNvPr>
          <p:cNvPicPr>
            <a:picLocks noChangeAspect="1"/>
          </p:cNvPicPr>
          <p:nvPr/>
        </p:nvPicPr>
        <p:blipFill>
          <a:blip r:embed="rId2"/>
          <a:stretch>
            <a:fillRect/>
          </a:stretch>
        </p:blipFill>
        <p:spPr>
          <a:xfrm>
            <a:off x="3174490" y="118797"/>
            <a:ext cx="3333732" cy="3036778"/>
          </a:xfrm>
          <a:prstGeom prst="rect">
            <a:avLst/>
          </a:prstGeom>
        </p:spPr>
      </p:pic>
      <p:pic>
        <p:nvPicPr>
          <p:cNvPr id="6" name="Picture 5">
            <a:extLst>
              <a:ext uri="{FF2B5EF4-FFF2-40B4-BE49-F238E27FC236}">
                <a16:creationId xmlns:a16="http://schemas.microsoft.com/office/drawing/2014/main" id="{5D396BE4-00AD-0BBC-2D6D-AC0DBBF520B1}"/>
              </a:ext>
            </a:extLst>
          </p:cNvPr>
          <p:cNvPicPr>
            <a:picLocks noChangeAspect="1"/>
          </p:cNvPicPr>
          <p:nvPr/>
        </p:nvPicPr>
        <p:blipFill>
          <a:blip r:embed="rId3"/>
          <a:stretch>
            <a:fillRect/>
          </a:stretch>
        </p:blipFill>
        <p:spPr>
          <a:xfrm>
            <a:off x="283220" y="139959"/>
            <a:ext cx="3072905" cy="2799184"/>
          </a:xfrm>
          <a:prstGeom prst="rect">
            <a:avLst/>
          </a:prstGeom>
        </p:spPr>
      </p:pic>
      <p:pic>
        <p:nvPicPr>
          <p:cNvPr id="8" name="Picture 7">
            <a:extLst>
              <a:ext uri="{FF2B5EF4-FFF2-40B4-BE49-F238E27FC236}">
                <a16:creationId xmlns:a16="http://schemas.microsoft.com/office/drawing/2014/main" id="{E7C2AA32-FCA2-6D0D-03EC-F7EE63E313B5}"/>
              </a:ext>
            </a:extLst>
          </p:cNvPr>
          <p:cNvPicPr>
            <a:picLocks noChangeAspect="1"/>
          </p:cNvPicPr>
          <p:nvPr/>
        </p:nvPicPr>
        <p:blipFill>
          <a:blip r:embed="rId4"/>
          <a:stretch>
            <a:fillRect/>
          </a:stretch>
        </p:blipFill>
        <p:spPr>
          <a:xfrm>
            <a:off x="6326586" y="118797"/>
            <a:ext cx="3072905" cy="2799184"/>
          </a:xfrm>
          <a:prstGeom prst="rect">
            <a:avLst/>
          </a:prstGeom>
        </p:spPr>
      </p:pic>
      <p:pic>
        <p:nvPicPr>
          <p:cNvPr id="10" name="Picture 9">
            <a:extLst>
              <a:ext uri="{FF2B5EF4-FFF2-40B4-BE49-F238E27FC236}">
                <a16:creationId xmlns:a16="http://schemas.microsoft.com/office/drawing/2014/main" id="{B5B33ACA-DD70-A2B8-A7B1-48A8E1D4AFD1}"/>
              </a:ext>
            </a:extLst>
          </p:cNvPr>
          <p:cNvPicPr>
            <a:picLocks noChangeAspect="1"/>
          </p:cNvPicPr>
          <p:nvPr/>
        </p:nvPicPr>
        <p:blipFill>
          <a:blip r:embed="rId5"/>
          <a:stretch>
            <a:fillRect/>
          </a:stretch>
        </p:blipFill>
        <p:spPr>
          <a:xfrm>
            <a:off x="9203286" y="139959"/>
            <a:ext cx="3187767" cy="2903815"/>
          </a:xfrm>
          <a:prstGeom prst="rect">
            <a:avLst/>
          </a:prstGeom>
        </p:spPr>
      </p:pic>
      <p:pic>
        <p:nvPicPr>
          <p:cNvPr id="12" name="Picture 11">
            <a:extLst>
              <a:ext uri="{FF2B5EF4-FFF2-40B4-BE49-F238E27FC236}">
                <a16:creationId xmlns:a16="http://schemas.microsoft.com/office/drawing/2014/main" id="{4843947D-2C0A-25D5-E38B-F6A4D616C3A6}"/>
              </a:ext>
            </a:extLst>
          </p:cNvPr>
          <p:cNvPicPr>
            <a:picLocks noChangeAspect="1"/>
          </p:cNvPicPr>
          <p:nvPr/>
        </p:nvPicPr>
        <p:blipFill>
          <a:blip r:embed="rId6"/>
          <a:stretch>
            <a:fillRect/>
          </a:stretch>
        </p:blipFill>
        <p:spPr>
          <a:xfrm>
            <a:off x="59661" y="3261002"/>
            <a:ext cx="3520021" cy="3206473"/>
          </a:xfrm>
          <a:prstGeom prst="rect">
            <a:avLst/>
          </a:prstGeom>
        </p:spPr>
      </p:pic>
      <p:pic>
        <p:nvPicPr>
          <p:cNvPr id="14" name="Picture 13">
            <a:extLst>
              <a:ext uri="{FF2B5EF4-FFF2-40B4-BE49-F238E27FC236}">
                <a16:creationId xmlns:a16="http://schemas.microsoft.com/office/drawing/2014/main" id="{32EF84C7-E011-5179-C5DE-2132F0B65D95}"/>
              </a:ext>
            </a:extLst>
          </p:cNvPr>
          <p:cNvPicPr>
            <a:picLocks noChangeAspect="1"/>
          </p:cNvPicPr>
          <p:nvPr/>
        </p:nvPicPr>
        <p:blipFill>
          <a:blip r:embed="rId7"/>
          <a:stretch>
            <a:fillRect/>
          </a:stretch>
        </p:blipFill>
        <p:spPr>
          <a:xfrm>
            <a:off x="3356125" y="3384827"/>
            <a:ext cx="3072905" cy="2799184"/>
          </a:xfrm>
          <a:prstGeom prst="rect">
            <a:avLst/>
          </a:prstGeom>
        </p:spPr>
      </p:pic>
      <p:pic>
        <p:nvPicPr>
          <p:cNvPr id="16" name="Picture 15">
            <a:extLst>
              <a:ext uri="{FF2B5EF4-FFF2-40B4-BE49-F238E27FC236}">
                <a16:creationId xmlns:a16="http://schemas.microsoft.com/office/drawing/2014/main" id="{EFF7FFAA-4E32-C01A-0698-F17D55546CD6}"/>
              </a:ext>
            </a:extLst>
          </p:cNvPr>
          <p:cNvPicPr>
            <a:picLocks noChangeAspect="1"/>
          </p:cNvPicPr>
          <p:nvPr/>
        </p:nvPicPr>
        <p:blipFill>
          <a:blip r:embed="rId8"/>
          <a:stretch>
            <a:fillRect/>
          </a:stretch>
        </p:blipFill>
        <p:spPr>
          <a:xfrm>
            <a:off x="6326586" y="3266030"/>
            <a:ext cx="3072905" cy="2799184"/>
          </a:xfrm>
          <a:prstGeom prst="rect">
            <a:avLst/>
          </a:prstGeom>
        </p:spPr>
      </p:pic>
      <p:pic>
        <p:nvPicPr>
          <p:cNvPr id="18" name="Picture 17">
            <a:extLst>
              <a:ext uri="{FF2B5EF4-FFF2-40B4-BE49-F238E27FC236}">
                <a16:creationId xmlns:a16="http://schemas.microsoft.com/office/drawing/2014/main" id="{BE878FB9-C207-8D67-0778-9678464821E3}"/>
              </a:ext>
            </a:extLst>
          </p:cNvPr>
          <p:cNvPicPr>
            <a:picLocks noChangeAspect="1"/>
          </p:cNvPicPr>
          <p:nvPr/>
        </p:nvPicPr>
        <p:blipFill>
          <a:blip r:embed="rId9"/>
          <a:stretch>
            <a:fillRect/>
          </a:stretch>
        </p:blipFill>
        <p:spPr>
          <a:xfrm>
            <a:off x="9314708" y="3429000"/>
            <a:ext cx="3157688" cy="2876415"/>
          </a:xfrm>
          <a:prstGeom prst="rect">
            <a:avLst/>
          </a:prstGeom>
        </p:spPr>
      </p:pic>
      <p:pic>
        <p:nvPicPr>
          <p:cNvPr id="19" name="Picture 18">
            <a:extLst>
              <a:ext uri="{FF2B5EF4-FFF2-40B4-BE49-F238E27FC236}">
                <a16:creationId xmlns:a16="http://schemas.microsoft.com/office/drawing/2014/main" id="{CC4D351B-D62C-3A23-FA21-CD4FE597A8B4}"/>
              </a:ext>
            </a:extLst>
          </p:cNvPr>
          <p:cNvPicPr>
            <a:picLocks noChangeAspect="1"/>
          </p:cNvPicPr>
          <p:nvPr/>
        </p:nvPicPr>
        <p:blipFill rotWithShape="1">
          <a:blip r:embed="rId10"/>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BE8E07AA-275D-716E-A031-C87FCC657993}"/>
              </a:ext>
            </a:extLst>
          </p:cNvPr>
          <p:cNvSpPr txBox="1"/>
          <p:nvPr/>
        </p:nvSpPr>
        <p:spPr>
          <a:xfrm>
            <a:off x="1456886" y="21193"/>
            <a:ext cx="9188606" cy="369332"/>
          </a:xfrm>
          <a:prstGeom prst="rect">
            <a:avLst/>
          </a:prstGeom>
          <a:noFill/>
        </p:spPr>
        <p:txBody>
          <a:bodyPr wrap="none" rtlCol="0">
            <a:spAutoFit/>
          </a:bodyPr>
          <a:lstStyle/>
          <a:p>
            <a:r>
              <a:rPr lang="en-US" dirty="0"/>
              <a:t>Reproductive output values among migration rates when simulating a </a:t>
            </a:r>
            <a:r>
              <a:rPr lang="en-US" b="1" u="sng" dirty="0"/>
              <a:t>critically endangered pop </a:t>
            </a:r>
          </a:p>
        </p:txBody>
      </p:sp>
    </p:spTree>
    <p:extLst>
      <p:ext uri="{BB962C8B-B14F-4D97-AF65-F5344CB8AC3E}">
        <p14:creationId xmlns:p14="http://schemas.microsoft.com/office/powerpoint/2010/main" val="119894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282-AC25-ED2F-0A5C-8E3DDD076F1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E029B89-5990-0B4E-3ACC-2EC89F37A914}"/>
              </a:ext>
            </a:extLst>
          </p:cNvPr>
          <p:cNvSpPr>
            <a:spLocks noGrp="1"/>
          </p:cNvSpPr>
          <p:nvPr>
            <p:ph idx="1"/>
          </p:nvPr>
        </p:nvSpPr>
        <p:spPr/>
        <p:txBody>
          <a:bodyPr/>
          <a:lstStyle/>
          <a:p>
            <a:pPr marL="0" indent="0">
              <a:buNone/>
            </a:pPr>
            <a:r>
              <a:rPr lang="en-US" dirty="0"/>
              <a:t>____ varies due to Ne but *maybe* not migration rate</a:t>
            </a:r>
          </a:p>
          <a:p>
            <a:pPr marL="0" indent="0">
              <a:buNone/>
            </a:pPr>
            <a:r>
              <a:rPr lang="en-US" dirty="0"/>
              <a:t>	- variation in LRS at start and end of bottleneck</a:t>
            </a:r>
          </a:p>
          <a:p>
            <a:pPr marL="0" indent="0">
              <a:buNone/>
            </a:pPr>
            <a:r>
              <a:rPr lang="en-US" dirty="0"/>
              <a:t>____ varies due to Ne and migration rate</a:t>
            </a:r>
          </a:p>
          <a:p>
            <a:pPr marL="0" indent="0">
              <a:buNone/>
            </a:pPr>
            <a:r>
              <a:rPr lang="en-US" dirty="0"/>
              <a:t>	- LRS</a:t>
            </a:r>
          </a:p>
          <a:p>
            <a:pPr marL="0" indent="0">
              <a:buNone/>
            </a:pPr>
            <a:r>
              <a:rPr lang="en-US" dirty="0"/>
              <a:t>	- RRS</a:t>
            </a:r>
          </a:p>
        </p:txBody>
      </p:sp>
      <p:pic>
        <p:nvPicPr>
          <p:cNvPr id="5" name="Picture 4">
            <a:extLst>
              <a:ext uri="{FF2B5EF4-FFF2-40B4-BE49-F238E27FC236}">
                <a16:creationId xmlns:a16="http://schemas.microsoft.com/office/drawing/2014/main" id="{8B4C2AF4-9A51-B081-1682-5B74C0B6E8F9}"/>
              </a:ext>
            </a:extLst>
          </p:cNvPr>
          <p:cNvPicPr>
            <a:picLocks noChangeAspect="1"/>
          </p:cNvPicPr>
          <p:nvPr/>
        </p:nvPicPr>
        <p:blipFill rotWithShape="1">
          <a:blip r:embed="rId2"/>
          <a:srcRect l="22563" t="32944" r="14469" b="37688"/>
          <a:stretch/>
        </p:blipFill>
        <p:spPr>
          <a:xfrm>
            <a:off x="8498632" y="230188"/>
            <a:ext cx="2855168" cy="1212979"/>
          </a:xfrm>
          <a:prstGeom prst="rect">
            <a:avLst/>
          </a:prstGeom>
        </p:spPr>
      </p:pic>
    </p:spTree>
    <p:extLst>
      <p:ext uri="{BB962C8B-B14F-4D97-AF65-F5344CB8AC3E}">
        <p14:creationId xmlns:p14="http://schemas.microsoft.com/office/powerpoint/2010/main" val="373198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26D374-9667-7185-B1D3-C23E0087ABBB}"/>
              </a:ext>
            </a:extLst>
          </p:cNvPr>
          <p:cNvSpPr txBox="1">
            <a:spLocks/>
          </p:cNvSpPr>
          <p:nvPr/>
        </p:nvSpPr>
        <p:spPr>
          <a:xfrm>
            <a:off x="838200" y="1906542"/>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dirty="0">
                <a:solidFill>
                  <a:schemeClr val="bg1"/>
                </a:solidFill>
              </a:rPr>
              <a:t>Comparison between the minor allele frequency in the source population and various migration rates</a:t>
            </a:r>
          </a:p>
        </p:txBody>
      </p:sp>
    </p:spTree>
    <p:extLst>
      <p:ext uri="{BB962C8B-B14F-4D97-AF65-F5344CB8AC3E}">
        <p14:creationId xmlns:p14="http://schemas.microsoft.com/office/powerpoint/2010/main" val="423923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2E790C-B4A5-4810-B686-3808058AA535}"/>
              </a:ext>
            </a:extLst>
          </p:cNvPr>
          <p:cNvPicPr>
            <a:picLocks noChangeAspect="1"/>
          </p:cNvPicPr>
          <p:nvPr/>
        </p:nvPicPr>
        <p:blipFill>
          <a:blip r:embed="rId2"/>
          <a:stretch>
            <a:fillRect/>
          </a:stretch>
        </p:blipFill>
        <p:spPr>
          <a:xfrm>
            <a:off x="45347" y="1776652"/>
            <a:ext cx="2969817" cy="2705279"/>
          </a:xfrm>
          <a:prstGeom prst="rect">
            <a:avLst/>
          </a:prstGeom>
        </p:spPr>
      </p:pic>
      <p:pic>
        <p:nvPicPr>
          <p:cNvPr id="13" name="Picture 12">
            <a:extLst>
              <a:ext uri="{FF2B5EF4-FFF2-40B4-BE49-F238E27FC236}">
                <a16:creationId xmlns:a16="http://schemas.microsoft.com/office/drawing/2014/main" id="{544A7DAF-2187-A335-35D0-F3E0C7BD5435}"/>
              </a:ext>
            </a:extLst>
          </p:cNvPr>
          <p:cNvPicPr>
            <a:picLocks noChangeAspect="1"/>
          </p:cNvPicPr>
          <p:nvPr/>
        </p:nvPicPr>
        <p:blipFill>
          <a:blip r:embed="rId3"/>
          <a:stretch>
            <a:fillRect/>
          </a:stretch>
        </p:blipFill>
        <p:spPr>
          <a:xfrm>
            <a:off x="2872322" y="3207310"/>
            <a:ext cx="3050738" cy="2778992"/>
          </a:xfrm>
          <a:prstGeom prst="rect">
            <a:avLst/>
          </a:prstGeom>
        </p:spPr>
      </p:pic>
      <p:pic>
        <p:nvPicPr>
          <p:cNvPr id="15" name="Picture 14">
            <a:extLst>
              <a:ext uri="{FF2B5EF4-FFF2-40B4-BE49-F238E27FC236}">
                <a16:creationId xmlns:a16="http://schemas.microsoft.com/office/drawing/2014/main" id="{7AFED9BB-4CE5-BE47-EBD9-A77FFCEFB5BB}"/>
              </a:ext>
            </a:extLst>
          </p:cNvPr>
          <p:cNvPicPr>
            <a:picLocks noChangeAspect="1"/>
          </p:cNvPicPr>
          <p:nvPr/>
        </p:nvPicPr>
        <p:blipFill>
          <a:blip r:embed="rId4"/>
          <a:stretch>
            <a:fillRect/>
          </a:stretch>
        </p:blipFill>
        <p:spPr>
          <a:xfrm>
            <a:off x="6002300" y="3207310"/>
            <a:ext cx="3050738" cy="2778992"/>
          </a:xfrm>
          <a:prstGeom prst="rect">
            <a:avLst/>
          </a:prstGeom>
        </p:spPr>
      </p:pic>
      <p:pic>
        <p:nvPicPr>
          <p:cNvPr id="17" name="Picture 16">
            <a:extLst>
              <a:ext uri="{FF2B5EF4-FFF2-40B4-BE49-F238E27FC236}">
                <a16:creationId xmlns:a16="http://schemas.microsoft.com/office/drawing/2014/main" id="{2C77F28E-3A09-2779-CE5C-016AFF9C1A5A}"/>
              </a:ext>
            </a:extLst>
          </p:cNvPr>
          <p:cNvPicPr>
            <a:picLocks noChangeAspect="1"/>
          </p:cNvPicPr>
          <p:nvPr/>
        </p:nvPicPr>
        <p:blipFill>
          <a:blip r:embed="rId5"/>
          <a:stretch>
            <a:fillRect/>
          </a:stretch>
        </p:blipFill>
        <p:spPr>
          <a:xfrm>
            <a:off x="8965214" y="3213228"/>
            <a:ext cx="3050738" cy="2778992"/>
          </a:xfrm>
          <a:prstGeom prst="rect">
            <a:avLst/>
          </a:prstGeom>
        </p:spPr>
      </p:pic>
      <p:pic>
        <p:nvPicPr>
          <p:cNvPr id="19" name="Picture 18">
            <a:extLst>
              <a:ext uri="{FF2B5EF4-FFF2-40B4-BE49-F238E27FC236}">
                <a16:creationId xmlns:a16="http://schemas.microsoft.com/office/drawing/2014/main" id="{53ACA6F1-A753-DB04-C6BA-1BDF38033AE2}"/>
              </a:ext>
            </a:extLst>
          </p:cNvPr>
          <p:cNvPicPr>
            <a:picLocks noChangeAspect="1"/>
          </p:cNvPicPr>
          <p:nvPr/>
        </p:nvPicPr>
        <p:blipFill>
          <a:blip r:embed="rId6"/>
          <a:stretch>
            <a:fillRect/>
          </a:stretch>
        </p:blipFill>
        <p:spPr>
          <a:xfrm>
            <a:off x="2868030" y="547324"/>
            <a:ext cx="3050738" cy="2778992"/>
          </a:xfrm>
          <a:prstGeom prst="rect">
            <a:avLst/>
          </a:prstGeom>
        </p:spPr>
      </p:pic>
      <p:pic>
        <p:nvPicPr>
          <p:cNvPr id="21" name="Picture 20">
            <a:extLst>
              <a:ext uri="{FF2B5EF4-FFF2-40B4-BE49-F238E27FC236}">
                <a16:creationId xmlns:a16="http://schemas.microsoft.com/office/drawing/2014/main" id="{2C373BE8-7F6E-2864-91BB-1AAEB37727C9}"/>
              </a:ext>
            </a:extLst>
          </p:cNvPr>
          <p:cNvPicPr>
            <a:picLocks noChangeAspect="1"/>
          </p:cNvPicPr>
          <p:nvPr/>
        </p:nvPicPr>
        <p:blipFill>
          <a:blip r:embed="rId7"/>
          <a:stretch>
            <a:fillRect/>
          </a:stretch>
        </p:blipFill>
        <p:spPr>
          <a:xfrm>
            <a:off x="6011971" y="547324"/>
            <a:ext cx="3050738" cy="2778992"/>
          </a:xfrm>
          <a:prstGeom prst="rect">
            <a:avLst/>
          </a:prstGeom>
        </p:spPr>
      </p:pic>
      <p:pic>
        <p:nvPicPr>
          <p:cNvPr id="23" name="Picture 22">
            <a:extLst>
              <a:ext uri="{FF2B5EF4-FFF2-40B4-BE49-F238E27FC236}">
                <a16:creationId xmlns:a16="http://schemas.microsoft.com/office/drawing/2014/main" id="{6A1C41AD-6692-4763-89FB-B0F226DCD584}"/>
              </a:ext>
            </a:extLst>
          </p:cNvPr>
          <p:cNvPicPr>
            <a:picLocks noChangeAspect="1"/>
          </p:cNvPicPr>
          <p:nvPr/>
        </p:nvPicPr>
        <p:blipFill>
          <a:blip r:embed="rId8"/>
          <a:stretch>
            <a:fillRect/>
          </a:stretch>
        </p:blipFill>
        <p:spPr>
          <a:xfrm>
            <a:off x="8965214" y="547324"/>
            <a:ext cx="3050738" cy="2778992"/>
          </a:xfrm>
          <a:prstGeom prst="rect">
            <a:avLst/>
          </a:prstGeom>
        </p:spPr>
      </p:pic>
      <p:sp>
        <p:nvSpPr>
          <p:cNvPr id="24" name="Rectangle 23">
            <a:extLst>
              <a:ext uri="{FF2B5EF4-FFF2-40B4-BE49-F238E27FC236}">
                <a16:creationId xmlns:a16="http://schemas.microsoft.com/office/drawing/2014/main" id="{D32E4331-23A3-AAAF-1053-AEA396967C73}"/>
              </a:ext>
            </a:extLst>
          </p:cNvPr>
          <p:cNvSpPr/>
          <p:nvPr/>
        </p:nvSpPr>
        <p:spPr>
          <a:xfrm>
            <a:off x="3156504" y="547324"/>
            <a:ext cx="262103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0.07</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3C697FE8-A952-3B3D-3673-066491CD1D58}"/>
              </a:ext>
            </a:extLst>
          </p:cNvPr>
          <p:cNvSpPr/>
          <p:nvPr/>
        </p:nvSpPr>
        <p:spPr>
          <a:xfrm>
            <a:off x="3158007" y="3236474"/>
            <a:ext cx="262103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0.45</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7" name="Picture 26">
            <a:extLst>
              <a:ext uri="{FF2B5EF4-FFF2-40B4-BE49-F238E27FC236}">
                <a16:creationId xmlns:a16="http://schemas.microsoft.com/office/drawing/2014/main" id="{246BEEED-5E0B-9C6B-431D-53C13871D5EB}"/>
              </a:ext>
            </a:extLst>
          </p:cNvPr>
          <p:cNvPicPr>
            <a:picLocks noChangeAspect="1"/>
          </p:cNvPicPr>
          <p:nvPr/>
        </p:nvPicPr>
        <p:blipFill>
          <a:blip r:embed="rId9"/>
          <a:stretch>
            <a:fillRect/>
          </a:stretch>
        </p:blipFill>
        <p:spPr>
          <a:xfrm>
            <a:off x="360017" y="659025"/>
            <a:ext cx="2712955" cy="1005927"/>
          </a:xfrm>
          <a:prstGeom prst="rect">
            <a:avLst/>
          </a:prstGeom>
        </p:spPr>
      </p:pic>
      <p:sp>
        <p:nvSpPr>
          <p:cNvPr id="28" name="TextBox 27">
            <a:extLst>
              <a:ext uri="{FF2B5EF4-FFF2-40B4-BE49-F238E27FC236}">
                <a16:creationId xmlns:a16="http://schemas.microsoft.com/office/drawing/2014/main" id="{DE8F401F-09D7-876F-0F6C-3488E3C1C613}"/>
              </a:ext>
            </a:extLst>
          </p:cNvPr>
          <p:cNvSpPr txBox="1"/>
          <p:nvPr/>
        </p:nvSpPr>
        <p:spPr>
          <a:xfrm>
            <a:off x="1716494" y="30127"/>
            <a:ext cx="9862828" cy="369332"/>
          </a:xfrm>
          <a:prstGeom prst="rect">
            <a:avLst/>
          </a:prstGeom>
          <a:noFill/>
        </p:spPr>
        <p:txBody>
          <a:bodyPr wrap="none" rtlCol="0">
            <a:spAutoFit/>
          </a:bodyPr>
          <a:lstStyle/>
          <a:p>
            <a:r>
              <a:rPr lang="en-US" dirty="0"/>
              <a:t>output values among migration rates when simulating a </a:t>
            </a:r>
            <a:r>
              <a:rPr lang="en-US" b="1" u="sng" dirty="0"/>
              <a:t>pop right at the cusp of becoming endangered </a:t>
            </a:r>
          </a:p>
        </p:txBody>
      </p:sp>
    </p:spTree>
    <p:extLst>
      <p:ext uri="{BB962C8B-B14F-4D97-AF65-F5344CB8AC3E}">
        <p14:creationId xmlns:p14="http://schemas.microsoft.com/office/powerpoint/2010/main" val="129541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2E790C-B4A5-4810-B686-3808058AA535}"/>
              </a:ext>
            </a:extLst>
          </p:cNvPr>
          <p:cNvPicPr>
            <a:picLocks noChangeAspect="1"/>
          </p:cNvPicPr>
          <p:nvPr/>
        </p:nvPicPr>
        <p:blipFill>
          <a:blip r:embed="rId2"/>
          <a:stretch>
            <a:fillRect/>
          </a:stretch>
        </p:blipFill>
        <p:spPr>
          <a:xfrm>
            <a:off x="45347" y="1776652"/>
            <a:ext cx="2969817" cy="2705279"/>
          </a:xfrm>
          <a:prstGeom prst="rect">
            <a:avLst/>
          </a:prstGeom>
        </p:spPr>
      </p:pic>
      <p:sp>
        <p:nvSpPr>
          <p:cNvPr id="24" name="Rectangle 23">
            <a:extLst>
              <a:ext uri="{FF2B5EF4-FFF2-40B4-BE49-F238E27FC236}">
                <a16:creationId xmlns:a16="http://schemas.microsoft.com/office/drawing/2014/main" id="{D32E4331-23A3-AAAF-1053-AEA396967C73}"/>
              </a:ext>
            </a:extLst>
          </p:cNvPr>
          <p:cNvSpPr/>
          <p:nvPr/>
        </p:nvSpPr>
        <p:spPr>
          <a:xfrm>
            <a:off x="3156504" y="351543"/>
            <a:ext cx="262103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0.07</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3C697FE8-A952-3B3D-3673-066491CD1D58}"/>
              </a:ext>
            </a:extLst>
          </p:cNvPr>
          <p:cNvSpPr/>
          <p:nvPr/>
        </p:nvSpPr>
        <p:spPr>
          <a:xfrm>
            <a:off x="3156504" y="3257194"/>
            <a:ext cx="262103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0.45</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5ED99366-0554-47EA-A00F-9E5A347CB49A}"/>
              </a:ext>
            </a:extLst>
          </p:cNvPr>
          <p:cNvPicPr>
            <a:picLocks noChangeAspect="1"/>
          </p:cNvPicPr>
          <p:nvPr/>
        </p:nvPicPr>
        <p:blipFill>
          <a:blip r:embed="rId3"/>
          <a:stretch>
            <a:fillRect/>
          </a:stretch>
        </p:blipFill>
        <p:spPr>
          <a:xfrm>
            <a:off x="3015164" y="3636584"/>
            <a:ext cx="2727802" cy="2484821"/>
          </a:xfrm>
          <a:prstGeom prst="rect">
            <a:avLst/>
          </a:prstGeom>
        </p:spPr>
      </p:pic>
      <p:pic>
        <p:nvPicPr>
          <p:cNvPr id="6" name="Picture 5">
            <a:extLst>
              <a:ext uri="{FF2B5EF4-FFF2-40B4-BE49-F238E27FC236}">
                <a16:creationId xmlns:a16="http://schemas.microsoft.com/office/drawing/2014/main" id="{F2C687D9-949E-112F-D2C9-996BB24374C1}"/>
              </a:ext>
            </a:extLst>
          </p:cNvPr>
          <p:cNvPicPr>
            <a:picLocks noChangeAspect="1"/>
          </p:cNvPicPr>
          <p:nvPr/>
        </p:nvPicPr>
        <p:blipFill>
          <a:blip r:embed="rId4"/>
          <a:stretch>
            <a:fillRect/>
          </a:stretch>
        </p:blipFill>
        <p:spPr>
          <a:xfrm>
            <a:off x="5777542" y="3636583"/>
            <a:ext cx="2727802" cy="2484821"/>
          </a:xfrm>
          <a:prstGeom prst="rect">
            <a:avLst/>
          </a:prstGeom>
        </p:spPr>
      </p:pic>
      <p:pic>
        <p:nvPicPr>
          <p:cNvPr id="8" name="Picture 7">
            <a:extLst>
              <a:ext uri="{FF2B5EF4-FFF2-40B4-BE49-F238E27FC236}">
                <a16:creationId xmlns:a16="http://schemas.microsoft.com/office/drawing/2014/main" id="{DE91437B-E0E2-71B7-FEBE-9842862CE930}"/>
              </a:ext>
            </a:extLst>
          </p:cNvPr>
          <p:cNvPicPr>
            <a:picLocks noChangeAspect="1"/>
          </p:cNvPicPr>
          <p:nvPr/>
        </p:nvPicPr>
        <p:blipFill>
          <a:blip r:embed="rId5"/>
          <a:stretch>
            <a:fillRect/>
          </a:stretch>
        </p:blipFill>
        <p:spPr>
          <a:xfrm>
            <a:off x="3014090" y="747379"/>
            <a:ext cx="2728447" cy="2485409"/>
          </a:xfrm>
          <a:prstGeom prst="rect">
            <a:avLst/>
          </a:prstGeom>
        </p:spPr>
      </p:pic>
      <p:pic>
        <p:nvPicPr>
          <p:cNvPr id="10" name="Picture 9">
            <a:extLst>
              <a:ext uri="{FF2B5EF4-FFF2-40B4-BE49-F238E27FC236}">
                <a16:creationId xmlns:a16="http://schemas.microsoft.com/office/drawing/2014/main" id="{EA824376-A8C1-6C46-0D80-0D9B0A629666}"/>
              </a:ext>
            </a:extLst>
          </p:cNvPr>
          <p:cNvPicPr>
            <a:picLocks noChangeAspect="1"/>
          </p:cNvPicPr>
          <p:nvPr/>
        </p:nvPicPr>
        <p:blipFill>
          <a:blip r:embed="rId6"/>
          <a:stretch>
            <a:fillRect/>
          </a:stretch>
        </p:blipFill>
        <p:spPr>
          <a:xfrm>
            <a:off x="5742537" y="772373"/>
            <a:ext cx="2727802" cy="2484821"/>
          </a:xfrm>
          <a:prstGeom prst="rect">
            <a:avLst/>
          </a:prstGeom>
        </p:spPr>
      </p:pic>
      <p:pic>
        <p:nvPicPr>
          <p:cNvPr id="12" name="Picture 11">
            <a:extLst>
              <a:ext uri="{FF2B5EF4-FFF2-40B4-BE49-F238E27FC236}">
                <a16:creationId xmlns:a16="http://schemas.microsoft.com/office/drawing/2014/main" id="{9F96D893-3B9D-6F4D-4329-49EE50047CFA}"/>
              </a:ext>
            </a:extLst>
          </p:cNvPr>
          <p:cNvPicPr>
            <a:picLocks noChangeAspect="1"/>
          </p:cNvPicPr>
          <p:nvPr/>
        </p:nvPicPr>
        <p:blipFill>
          <a:blip r:embed="rId7"/>
          <a:stretch>
            <a:fillRect/>
          </a:stretch>
        </p:blipFill>
        <p:spPr>
          <a:xfrm>
            <a:off x="443549" y="853915"/>
            <a:ext cx="2712955" cy="1005927"/>
          </a:xfrm>
          <a:prstGeom prst="rect">
            <a:avLst/>
          </a:prstGeom>
        </p:spPr>
      </p:pic>
      <p:sp>
        <p:nvSpPr>
          <p:cNvPr id="14" name="TextBox 13">
            <a:extLst>
              <a:ext uri="{FF2B5EF4-FFF2-40B4-BE49-F238E27FC236}">
                <a16:creationId xmlns:a16="http://schemas.microsoft.com/office/drawing/2014/main" id="{94B68CF1-F00E-073B-FD86-307C042A6348}"/>
              </a:ext>
            </a:extLst>
          </p:cNvPr>
          <p:cNvSpPr txBox="1"/>
          <p:nvPr/>
        </p:nvSpPr>
        <p:spPr>
          <a:xfrm>
            <a:off x="860471" y="23651"/>
            <a:ext cx="11107977" cy="369332"/>
          </a:xfrm>
          <a:prstGeom prst="rect">
            <a:avLst/>
          </a:prstGeom>
          <a:noFill/>
        </p:spPr>
        <p:txBody>
          <a:bodyPr wrap="none" rtlCol="0">
            <a:spAutoFit/>
          </a:bodyPr>
          <a:lstStyle/>
          <a:p>
            <a:r>
              <a:rPr lang="en-US" dirty="0"/>
              <a:t>Reproductive output values among migration rates when simulating a </a:t>
            </a:r>
            <a:r>
              <a:rPr lang="en-US" b="1" u="sng" dirty="0"/>
              <a:t>pop right at the cusp of becoming endangered </a:t>
            </a:r>
          </a:p>
        </p:txBody>
      </p:sp>
    </p:spTree>
    <p:extLst>
      <p:ext uri="{BB962C8B-B14F-4D97-AF65-F5344CB8AC3E}">
        <p14:creationId xmlns:p14="http://schemas.microsoft.com/office/powerpoint/2010/main" val="3936691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282-AC25-ED2F-0A5C-8E3DDD076F1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E029B89-5990-0B4E-3ACC-2EC89F37A914}"/>
              </a:ext>
            </a:extLst>
          </p:cNvPr>
          <p:cNvSpPr>
            <a:spLocks noGrp="1"/>
          </p:cNvSpPr>
          <p:nvPr>
            <p:ph idx="1"/>
          </p:nvPr>
        </p:nvSpPr>
        <p:spPr/>
        <p:txBody>
          <a:bodyPr/>
          <a:lstStyle/>
          <a:p>
            <a:pPr marL="0" indent="0">
              <a:buNone/>
            </a:pPr>
            <a:r>
              <a:rPr lang="en-US" dirty="0"/>
              <a:t>____ varies due to migration rate but not minor allele frequency </a:t>
            </a:r>
          </a:p>
          <a:p>
            <a:pPr marL="0" indent="0">
              <a:buNone/>
            </a:pPr>
            <a:r>
              <a:rPr lang="en-US" dirty="0"/>
              <a:t>	- Ho</a:t>
            </a:r>
          </a:p>
          <a:p>
            <a:pPr marL="0" indent="0">
              <a:buNone/>
            </a:pPr>
            <a:r>
              <a:rPr lang="en-US" dirty="0"/>
              <a:t>	- </a:t>
            </a:r>
            <a:r>
              <a:rPr lang="en-US" dirty="0" err="1"/>
              <a:t>Fst</a:t>
            </a:r>
            <a:endParaRPr lang="en-US" dirty="0"/>
          </a:p>
          <a:p>
            <a:pPr marL="0" indent="0">
              <a:buNone/>
            </a:pPr>
            <a:r>
              <a:rPr lang="en-US" dirty="0"/>
              <a:t>	- proportion migrant SNPs </a:t>
            </a:r>
            <a:r>
              <a:rPr lang="en-US" sz="1800" dirty="0"/>
              <a:t>*may be slightly different when 1 </a:t>
            </a:r>
            <a:r>
              <a:rPr lang="en-US" sz="1800" dirty="0" err="1"/>
              <a:t>mig</a:t>
            </a:r>
            <a:r>
              <a:rPr lang="en-US" sz="1800" dirty="0"/>
              <a:t> per gen</a:t>
            </a:r>
            <a:endParaRPr lang="en-US" dirty="0"/>
          </a:p>
          <a:p>
            <a:pPr marL="0" indent="0">
              <a:buNone/>
            </a:pPr>
            <a:r>
              <a:rPr lang="en-US" dirty="0"/>
              <a:t>____ varies due to minor allele frequency and migration rate</a:t>
            </a:r>
          </a:p>
          <a:p>
            <a:pPr marL="0" indent="0">
              <a:buNone/>
            </a:pPr>
            <a:r>
              <a:rPr lang="en-US" dirty="0"/>
              <a:t>	- LRS</a:t>
            </a:r>
          </a:p>
          <a:p>
            <a:pPr marL="0" indent="0">
              <a:buNone/>
            </a:pPr>
            <a:r>
              <a:rPr lang="en-US" dirty="0"/>
              <a:t>	- RRS</a:t>
            </a:r>
          </a:p>
        </p:txBody>
      </p:sp>
      <p:pic>
        <p:nvPicPr>
          <p:cNvPr id="5" name="Picture 4">
            <a:extLst>
              <a:ext uri="{FF2B5EF4-FFF2-40B4-BE49-F238E27FC236}">
                <a16:creationId xmlns:a16="http://schemas.microsoft.com/office/drawing/2014/main" id="{8B4C2AF4-9A51-B081-1682-5B74C0B6E8F9}"/>
              </a:ext>
            </a:extLst>
          </p:cNvPr>
          <p:cNvPicPr>
            <a:picLocks noChangeAspect="1"/>
          </p:cNvPicPr>
          <p:nvPr/>
        </p:nvPicPr>
        <p:blipFill rotWithShape="1">
          <a:blip r:embed="rId2"/>
          <a:srcRect l="22563" t="32944" r="14469" b="37688"/>
          <a:stretch/>
        </p:blipFill>
        <p:spPr>
          <a:xfrm>
            <a:off x="8498632" y="230188"/>
            <a:ext cx="2855168" cy="1212979"/>
          </a:xfrm>
          <a:prstGeom prst="rect">
            <a:avLst/>
          </a:prstGeom>
        </p:spPr>
      </p:pic>
      <p:pic>
        <p:nvPicPr>
          <p:cNvPr id="6" name="Picture 5">
            <a:extLst>
              <a:ext uri="{FF2B5EF4-FFF2-40B4-BE49-F238E27FC236}">
                <a16:creationId xmlns:a16="http://schemas.microsoft.com/office/drawing/2014/main" id="{1B8B9158-DD03-2C2E-D869-17C8BC3CD456}"/>
              </a:ext>
            </a:extLst>
          </p:cNvPr>
          <p:cNvPicPr>
            <a:picLocks noChangeAspect="1"/>
          </p:cNvPicPr>
          <p:nvPr/>
        </p:nvPicPr>
        <p:blipFill>
          <a:blip r:embed="rId3"/>
          <a:stretch>
            <a:fillRect/>
          </a:stretch>
        </p:blipFill>
        <p:spPr>
          <a:xfrm>
            <a:off x="8294779" y="322281"/>
            <a:ext cx="213378" cy="1066892"/>
          </a:xfrm>
          <a:prstGeom prst="rect">
            <a:avLst/>
          </a:prstGeom>
        </p:spPr>
      </p:pic>
    </p:spTree>
    <p:extLst>
      <p:ext uri="{BB962C8B-B14F-4D97-AF65-F5344CB8AC3E}">
        <p14:creationId xmlns:p14="http://schemas.microsoft.com/office/powerpoint/2010/main" val="2861275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26D374-9667-7185-B1D3-C23E0087ABBB}"/>
              </a:ext>
            </a:extLst>
          </p:cNvPr>
          <p:cNvSpPr txBox="1">
            <a:spLocks/>
          </p:cNvSpPr>
          <p:nvPr/>
        </p:nvSpPr>
        <p:spPr>
          <a:xfrm>
            <a:off x="838200" y="1906542"/>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dirty="0">
                <a:solidFill>
                  <a:schemeClr val="accent2"/>
                </a:solidFill>
                <a:highlight>
                  <a:srgbClr val="808080"/>
                </a:highlight>
              </a:rPr>
              <a:t>Up Next:</a:t>
            </a:r>
          </a:p>
          <a:p>
            <a:pPr algn="ctr"/>
            <a:endParaRPr lang="en-US" sz="5000" dirty="0">
              <a:solidFill>
                <a:schemeClr val="bg1"/>
              </a:solidFill>
            </a:endParaRPr>
          </a:p>
          <a:p>
            <a:pPr algn="ctr"/>
            <a:r>
              <a:rPr lang="en-US" sz="5000" dirty="0">
                <a:solidFill>
                  <a:schemeClr val="accent2"/>
                </a:solidFill>
              </a:rPr>
              <a:t>Comparison between the population growth rate, maximum age and fecundity, the minor allele frequency in the source population, and various migration rates</a:t>
            </a:r>
          </a:p>
        </p:txBody>
      </p:sp>
    </p:spTree>
    <p:extLst>
      <p:ext uri="{BB962C8B-B14F-4D97-AF65-F5344CB8AC3E}">
        <p14:creationId xmlns:p14="http://schemas.microsoft.com/office/powerpoint/2010/main" val="3749513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DB6B-6699-B3C4-66E1-E4755C15C94C}"/>
              </a:ext>
            </a:extLst>
          </p:cNvPr>
          <p:cNvSpPr>
            <a:spLocks noGrp="1"/>
          </p:cNvSpPr>
          <p:nvPr>
            <p:ph type="title"/>
          </p:nvPr>
        </p:nvSpPr>
        <p:spPr/>
        <p:txBody>
          <a:bodyPr/>
          <a:lstStyle/>
          <a:p>
            <a:r>
              <a:rPr lang="en-US" dirty="0"/>
              <a:t>Results table</a:t>
            </a:r>
          </a:p>
        </p:txBody>
      </p:sp>
      <p:graphicFrame>
        <p:nvGraphicFramePr>
          <p:cNvPr id="7" name="Table 7">
            <a:extLst>
              <a:ext uri="{FF2B5EF4-FFF2-40B4-BE49-F238E27FC236}">
                <a16:creationId xmlns:a16="http://schemas.microsoft.com/office/drawing/2014/main" id="{5E1AAC85-5C8F-AE02-7341-09673470E4DE}"/>
              </a:ext>
            </a:extLst>
          </p:cNvPr>
          <p:cNvGraphicFramePr>
            <a:graphicFrameLocks noGrp="1"/>
          </p:cNvGraphicFramePr>
          <p:nvPr>
            <p:ph idx="1"/>
            <p:extLst>
              <p:ext uri="{D42A27DB-BD31-4B8C-83A1-F6EECF244321}">
                <p14:modId xmlns:p14="http://schemas.microsoft.com/office/powerpoint/2010/main" val="1771332541"/>
              </p:ext>
            </p:extLst>
          </p:nvPr>
        </p:nvGraphicFramePr>
        <p:xfrm>
          <a:off x="838200" y="1825625"/>
          <a:ext cx="10515603" cy="452120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36796140"/>
                    </a:ext>
                  </a:extLst>
                </a:gridCol>
                <a:gridCol w="1502229">
                  <a:extLst>
                    <a:ext uri="{9D8B030D-6E8A-4147-A177-3AD203B41FA5}">
                      <a16:colId xmlns:a16="http://schemas.microsoft.com/office/drawing/2014/main" val="465893353"/>
                    </a:ext>
                  </a:extLst>
                </a:gridCol>
                <a:gridCol w="1502229">
                  <a:extLst>
                    <a:ext uri="{9D8B030D-6E8A-4147-A177-3AD203B41FA5}">
                      <a16:colId xmlns:a16="http://schemas.microsoft.com/office/drawing/2014/main" val="2153789574"/>
                    </a:ext>
                  </a:extLst>
                </a:gridCol>
                <a:gridCol w="1502229">
                  <a:extLst>
                    <a:ext uri="{9D8B030D-6E8A-4147-A177-3AD203B41FA5}">
                      <a16:colId xmlns:a16="http://schemas.microsoft.com/office/drawing/2014/main" val="84697164"/>
                    </a:ext>
                  </a:extLst>
                </a:gridCol>
                <a:gridCol w="1502229">
                  <a:extLst>
                    <a:ext uri="{9D8B030D-6E8A-4147-A177-3AD203B41FA5}">
                      <a16:colId xmlns:a16="http://schemas.microsoft.com/office/drawing/2014/main" val="735214634"/>
                    </a:ext>
                  </a:extLst>
                </a:gridCol>
                <a:gridCol w="1502229">
                  <a:extLst>
                    <a:ext uri="{9D8B030D-6E8A-4147-A177-3AD203B41FA5}">
                      <a16:colId xmlns:a16="http://schemas.microsoft.com/office/drawing/2014/main" val="2877017212"/>
                    </a:ext>
                  </a:extLst>
                </a:gridCol>
                <a:gridCol w="1502229">
                  <a:extLst>
                    <a:ext uri="{9D8B030D-6E8A-4147-A177-3AD203B41FA5}">
                      <a16:colId xmlns:a16="http://schemas.microsoft.com/office/drawing/2014/main" val="4172139166"/>
                    </a:ext>
                  </a:extLst>
                </a:gridCol>
              </a:tblGrid>
              <a:tr h="370840">
                <a:tc>
                  <a:txBody>
                    <a:bodyPr/>
                    <a:lstStyle/>
                    <a:p>
                      <a:endParaRPr lang="en-US"/>
                    </a:p>
                  </a:txBody>
                  <a:tcPr/>
                </a:tc>
                <a:tc>
                  <a:txBody>
                    <a:bodyPr/>
                    <a:lstStyle/>
                    <a:p>
                      <a:r>
                        <a:rPr lang="en-US" dirty="0"/>
                        <a:t>Ne</a:t>
                      </a:r>
                    </a:p>
                  </a:txBody>
                  <a:tcPr/>
                </a:tc>
                <a:tc>
                  <a:txBody>
                    <a:bodyPr/>
                    <a:lstStyle/>
                    <a:p>
                      <a:r>
                        <a:rPr lang="en-US" dirty="0"/>
                        <a:t>Migration rate</a:t>
                      </a:r>
                    </a:p>
                  </a:txBody>
                  <a:tcPr/>
                </a:tc>
                <a:tc>
                  <a:txBody>
                    <a:bodyPr/>
                    <a:lstStyle/>
                    <a:p>
                      <a:r>
                        <a:rPr lang="en-US" sz="1600" dirty="0"/>
                        <a:t>Minor allele </a:t>
                      </a:r>
                      <a:r>
                        <a:rPr lang="en-US" sz="1600" dirty="0" err="1"/>
                        <a:t>freq</a:t>
                      </a:r>
                      <a:endParaRPr lang="en-US" sz="1600" dirty="0"/>
                    </a:p>
                  </a:txBody>
                  <a:tcPr/>
                </a:tc>
                <a:tc>
                  <a:txBody>
                    <a:bodyPr/>
                    <a:lstStyle/>
                    <a:p>
                      <a:r>
                        <a:rPr lang="en-US" dirty="0"/>
                        <a:t>Growth rate (r0)</a:t>
                      </a:r>
                    </a:p>
                  </a:txBody>
                  <a:tcPr/>
                </a:tc>
                <a:tc>
                  <a:txBody>
                    <a:bodyPr/>
                    <a:lstStyle/>
                    <a:p>
                      <a:r>
                        <a:rPr lang="en-US" dirty="0"/>
                        <a:t>Lifespan</a:t>
                      </a:r>
                    </a:p>
                  </a:txBody>
                  <a:tcPr/>
                </a:tc>
                <a:tc>
                  <a:txBody>
                    <a:bodyPr/>
                    <a:lstStyle/>
                    <a:p>
                      <a:r>
                        <a:rPr lang="en-US" dirty="0"/>
                        <a:t>Fecundity</a:t>
                      </a:r>
                    </a:p>
                  </a:txBody>
                  <a:tcPr/>
                </a:tc>
                <a:extLst>
                  <a:ext uri="{0D108BD9-81ED-4DB2-BD59-A6C34878D82A}">
                    <a16:rowId xmlns:a16="http://schemas.microsoft.com/office/drawing/2014/main" val="640327661"/>
                  </a:ext>
                </a:extLst>
              </a:tr>
              <a:tr h="370840">
                <a:tc>
                  <a:txBody>
                    <a:bodyPr/>
                    <a:lstStyle/>
                    <a:p>
                      <a:r>
                        <a:rPr lang="en-US" dirty="0"/>
                        <a:t>Ho</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49552592"/>
                  </a:ext>
                </a:extLst>
              </a:tr>
              <a:tr h="370840">
                <a:tc>
                  <a:txBody>
                    <a:bodyPr/>
                    <a:lstStyle/>
                    <a:p>
                      <a:r>
                        <a:rPr lang="en-US" dirty="0" err="1"/>
                        <a:t>Fst</a:t>
                      </a:r>
                      <a:endParaRPr lang="en-US" dirty="0"/>
                    </a:p>
                  </a:txBody>
                  <a:tcPr/>
                </a:tc>
                <a:tc>
                  <a:txBody>
                    <a:bodyPr/>
                    <a:lstStyle/>
                    <a:p>
                      <a:r>
                        <a:rPr lang="en-US" dirty="0"/>
                        <a:t>X</a:t>
                      </a:r>
                    </a:p>
                  </a:txBody>
                  <a:tcPr/>
                </a:tc>
                <a:tc>
                  <a:txBody>
                    <a:bodyPr/>
                    <a:lstStyle/>
                    <a:p>
                      <a:r>
                        <a:rPr lang="en-US" dirty="0"/>
                        <a:t>X</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92630376"/>
                  </a:ext>
                </a:extLst>
              </a:tr>
              <a:tr h="370840">
                <a:tc>
                  <a:txBody>
                    <a:bodyPr/>
                    <a:lstStyle/>
                    <a:p>
                      <a:r>
                        <a:rPr lang="en-US" dirty="0" err="1"/>
                        <a:t>Fis</a:t>
                      </a:r>
                      <a:endParaRPr lang="en-US" dirty="0"/>
                    </a:p>
                  </a:txBody>
                  <a:tcPr/>
                </a:tc>
                <a:tc>
                  <a:txBody>
                    <a:bodyPr/>
                    <a:lstStyle/>
                    <a:p>
                      <a:r>
                        <a:rPr lang="en-US" dirty="0"/>
                        <a:t>X </a:t>
                      </a:r>
                      <a:r>
                        <a:rPr lang="en-US" sz="600" dirty="0"/>
                        <a:t>*except right after migrants introduced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87313018"/>
                  </a:ext>
                </a:extLst>
              </a:tr>
              <a:tr h="370840">
                <a:tc>
                  <a:txBody>
                    <a:bodyPr/>
                    <a:lstStyle/>
                    <a:p>
                      <a:r>
                        <a:rPr lang="en-US" dirty="0"/>
                        <a:t>Sex ratio</a:t>
                      </a:r>
                    </a:p>
                  </a:txBody>
                  <a:tcPr/>
                </a:tc>
                <a:tc>
                  <a:txBody>
                    <a:bodyPr/>
                    <a:lstStyle/>
                    <a:p>
                      <a:r>
                        <a:rPr lang="en-US" dirty="0"/>
                        <a:t>X </a:t>
                      </a:r>
                      <a:r>
                        <a:rPr lang="en-US" sz="900" dirty="0"/>
                        <a:t>*during bottleneck</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95656984"/>
                  </a:ext>
                </a:extLst>
              </a:tr>
              <a:tr h="370840">
                <a:tc>
                  <a:txBody>
                    <a:bodyPr/>
                    <a:lstStyle/>
                    <a:p>
                      <a:r>
                        <a:rPr lang="en-US" sz="1200" dirty="0"/>
                        <a:t>Proportion migrant alleles </a:t>
                      </a:r>
                    </a:p>
                  </a:txBody>
                  <a:tcPr/>
                </a:tc>
                <a:tc>
                  <a:txBody>
                    <a:bodyPr/>
                    <a:lstStyle/>
                    <a:p>
                      <a:r>
                        <a:rPr lang="en-US"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a:t>
                      </a:r>
                      <a:r>
                        <a:rPr lang="en-US" sz="800" dirty="0"/>
                        <a:t>*mostly when 1 </a:t>
                      </a:r>
                      <a:r>
                        <a:rPr lang="en-US" sz="800" dirty="0" err="1"/>
                        <a:t>mig</a:t>
                      </a:r>
                      <a:r>
                        <a:rPr lang="en-US" sz="800" dirty="0"/>
                        <a:t>/gen</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*may be slightly different when 1 </a:t>
                      </a:r>
                      <a:r>
                        <a:rPr lang="en-US" sz="1000" dirty="0" err="1"/>
                        <a:t>mig</a:t>
                      </a:r>
                      <a:r>
                        <a:rPr lang="en-US" sz="1000" dirty="0"/>
                        <a:t>/gen</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37712162"/>
                  </a:ext>
                </a:extLst>
              </a:tr>
              <a:tr h="370840">
                <a:tc>
                  <a:txBody>
                    <a:bodyPr/>
                    <a:lstStyle/>
                    <a:p>
                      <a:r>
                        <a:rPr lang="en-US" dirty="0"/>
                        <a:t>LRS</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18788274"/>
                  </a:ext>
                </a:extLst>
              </a:tr>
              <a:tr h="370840">
                <a:tc>
                  <a:txBody>
                    <a:bodyPr/>
                    <a:lstStyle/>
                    <a:p>
                      <a:r>
                        <a:rPr lang="en-US" sz="1600" dirty="0"/>
                        <a:t>Variation in LRS</a:t>
                      </a:r>
                    </a:p>
                  </a:txBody>
                  <a:tcPr/>
                </a:tc>
                <a:tc>
                  <a:txBody>
                    <a:bodyPr/>
                    <a:lstStyle/>
                    <a:p>
                      <a:r>
                        <a:rPr lang="en-US" dirty="0"/>
                        <a:t>X</a:t>
                      </a:r>
                    </a:p>
                  </a:txBody>
                  <a:tcPr/>
                </a:tc>
                <a:tc>
                  <a:txBody>
                    <a:bodyPr/>
                    <a:lstStyle/>
                    <a:p>
                      <a:r>
                        <a:rPr lang="en-US" sz="800" dirty="0"/>
                        <a:t>*maybe* not migration rate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15957644"/>
                  </a:ext>
                </a:extLst>
              </a:tr>
              <a:tr h="370840">
                <a:tc>
                  <a:txBody>
                    <a:bodyPr/>
                    <a:lstStyle/>
                    <a:p>
                      <a:r>
                        <a:rPr lang="en-US" dirty="0"/>
                        <a:t>RRS</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65073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2677365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34882515"/>
                  </a:ext>
                </a:extLst>
              </a:tr>
            </a:tbl>
          </a:graphicData>
        </a:graphic>
      </p:graphicFrame>
    </p:spTree>
    <p:extLst>
      <p:ext uri="{BB962C8B-B14F-4D97-AF65-F5344CB8AC3E}">
        <p14:creationId xmlns:p14="http://schemas.microsoft.com/office/powerpoint/2010/main" val="805121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fontScale="92500" lnSpcReduction="10000"/>
          </a:bodyPr>
          <a:lstStyle/>
          <a:p>
            <a:r>
              <a:rPr lang="en-US" b="1" dirty="0"/>
              <a:t>1. Does the increase in genetic variants provided to a population via  migration provide a long term influence on individual and population fitness?</a:t>
            </a:r>
            <a:r>
              <a:rPr lang="en-US" dirty="0"/>
              <a:t> We hypothesized that extremely small populations will retain more of the migrant-related genetic variants than populations with more moderate population crashes due to the population growth potential in extremely small populations.</a:t>
            </a:r>
          </a:p>
          <a:p>
            <a:endParaRPr lang="en-US" dirty="0"/>
          </a:p>
          <a:p>
            <a:r>
              <a:rPr lang="en-US" dirty="0">
                <a:solidFill>
                  <a:srgbClr val="FF0000"/>
                </a:solidFill>
              </a:rPr>
              <a:t>The proportion of migrant SNPs retained in the population was greater in smaller populations when there was one migrant per generation. Additionally, small populations diverged from the original population and lost heterozygosity at a faster rate than larger populations at all migration rates.</a:t>
            </a:r>
          </a:p>
        </p:txBody>
      </p:sp>
    </p:spTree>
    <p:extLst>
      <p:ext uri="{BB962C8B-B14F-4D97-AF65-F5344CB8AC3E}">
        <p14:creationId xmlns:p14="http://schemas.microsoft.com/office/powerpoint/2010/main" val="408077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B07B-7B80-E718-3ED5-A237AD031900}"/>
              </a:ext>
            </a:extLst>
          </p:cNvPr>
          <p:cNvSpPr>
            <a:spLocks noGrp="1"/>
          </p:cNvSpPr>
          <p:nvPr>
            <p:ph type="title"/>
          </p:nvPr>
        </p:nvSpPr>
        <p:spPr>
          <a:xfrm>
            <a:off x="838200" y="1906542"/>
            <a:ext cx="10515600" cy="1325563"/>
          </a:xfrm>
        </p:spPr>
        <p:txBody>
          <a:bodyPr>
            <a:noAutofit/>
          </a:bodyPr>
          <a:lstStyle/>
          <a:p>
            <a:pPr algn="ctr"/>
            <a:r>
              <a:rPr lang="en-US" sz="5000" dirty="0">
                <a:solidFill>
                  <a:schemeClr val="bg1"/>
                </a:solidFill>
              </a:rPr>
              <a:t>Comparison between the dropped population size (during the bottleneck) and various migration rates</a:t>
            </a:r>
          </a:p>
        </p:txBody>
      </p:sp>
      <p:pic>
        <p:nvPicPr>
          <p:cNvPr id="4" name="Picture 3">
            <a:extLst>
              <a:ext uri="{FF2B5EF4-FFF2-40B4-BE49-F238E27FC236}">
                <a16:creationId xmlns:a16="http://schemas.microsoft.com/office/drawing/2014/main" id="{A4A9A888-89C6-20D3-29A3-328855473207}"/>
              </a:ext>
            </a:extLst>
          </p:cNvPr>
          <p:cNvPicPr>
            <a:picLocks noChangeAspect="1"/>
          </p:cNvPicPr>
          <p:nvPr/>
        </p:nvPicPr>
        <p:blipFill rotWithShape="1">
          <a:blip r:embed="rId2"/>
          <a:srcRect l="22563" t="32944" r="14469" b="37688"/>
          <a:stretch/>
        </p:blipFill>
        <p:spPr>
          <a:xfrm>
            <a:off x="8045252" y="5033554"/>
            <a:ext cx="4056553" cy="1723370"/>
          </a:xfrm>
          <a:prstGeom prst="rect">
            <a:avLst/>
          </a:prstGeom>
        </p:spPr>
      </p:pic>
    </p:spTree>
    <p:extLst>
      <p:ext uri="{BB962C8B-B14F-4D97-AF65-F5344CB8AC3E}">
        <p14:creationId xmlns:p14="http://schemas.microsoft.com/office/powerpoint/2010/main" val="473485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a:bodyPr>
          <a:lstStyle/>
          <a:p>
            <a:r>
              <a:rPr lang="en-US" b="1" dirty="0"/>
              <a:t>2. Do migrants with particularly high fitness affect the receiving population’s long-term stability more so than migrants with moderate or low lifetime fitness? </a:t>
            </a:r>
            <a:r>
              <a:rPr lang="en-US" dirty="0"/>
              <a:t>We hypothesize that migrants with high fitness may result in more unstable populations long-term than migrants with lower fitness, since high fitness individuals may cause inbreeding to increase as offspring from high fitness individuals reproduce.</a:t>
            </a:r>
          </a:p>
          <a:p>
            <a:r>
              <a:rPr lang="en-US" dirty="0">
                <a:solidFill>
                  <a:srgbClr val="FF0000"/>
                </a:solidFill>
              </a:rPr>
              <a:t>LRS and RRS were higher in populations where migrants had a lower minor allele frequency (aka lower heterozygosity) with no change in inbreeding values.</a:t>
            </a:r>
          </a:p>
        </p:txBody>
      </p:sp>
    </p:spTree>
    <p:extLst>
      <p:ext uri="{BB962C8B-B14F-4D97-AF65-F5344CB8AC3E}">
        <p14:creationId xmlns:p14="http://schemas.microsoft.com/office/powerpoint/2010/main" val="3320240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a:bodyPr>
          <a:lstStyle/>
          <a:p>
            <a:r>
              <a:rPr lang="en-US" b="1" dirty="0"/>
              <a:t>3. Do differences in species lifespan or fecundity influence long term population viability when migrations occur?  </a:t>
            </a:r>
            <a:r>
              <a:rPr lang="en-US" dirty="0"/>
              <a:t>We hypothesize that species with longer lifespans and lower fecundity will have smaller magnitude of population effects compared to species with shorter lifespans and higher fecundity. </a:t>
            </a:r>
          </a:p>
          <a:p>
            <a:r>
              <a:rPr lang="en-US" dirty="0">
                <a:solidFill>
                  <a:srgbClr val="FF0000"/>
                </a:solidFill>
              </a:rPr>
              <a:t>TBD</a:t>
            </a:r>
          </a:p>
        </p:txBody>
      </p:sp>
    </p:spTree>
    <p:extLst>
      <p:ext uri="{BB962C8B-B14F-4D97-AF65-F5344CB8AC3E}">
        <p14:creationId xmlns:p14="http://schemas.microsoft.com/office/powerpoint/2010/main" val="128219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a:bodyPr>
          <a:lstStyle/>
          <a:p>
            <a:r>
              <a:rPr lang="en-US" b="1" dirty="0"/>
              <a:t>4. Does the long-term viability of the receiving population vary with population growth rate?</a:t>
            </a:r>
            <a:r>
              <a:rPr lang="en-US" dirty="0"/>
              <a:t> We hypothesized that migrants will minimally affect the viability of the population in the absence of positive population growth. </a:t>
            </a:r>
          </a:p>
          <a:p>
            <a:endParaRPr lang="en-US" dirty="0"/>
          </a:p>
          <a:p>
            <a:r>
              <a:rPr lang="en-US" dirty="0">
                <a:solidFill>
                  <a:srgbClr val="FF0000"/>
                </a:solidFill>
              </a:rPr>
              <a:t>TBD</a:t>
            </a:r>
          </a:p>
        </p:txBody>
      </p:sp>
    </p:spTree>
    <p:extLst>
      <p:ext uri="{BB962C8B-B14F-4D97-AF65-F5344CB8AC3E}">
        <p14:creationId xmlns:p14="http://schemas.microsoft.com/office/powerpoint/2010/main" val="146196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3C8D7F-B12A-D5E9-9AAB-BC7A4BE88998}"/>
              </a:ext>
            </a:extLst>
          </p:cNvPr>
          <p:cNvPicPr>
            <a:picLocks noChangeAspect="1"/>
          </p:cNvPicPr>
          <p:nvPr/>
        </p:nvPicPr>
        <p:blipFill>
          <a:blip r:embed="rId2"/>
          <a:stretch>
            <a:fillRect/>
          </a:stretch>
        </p:blipFill>
        <p:spPr>
          <a:xfrm>
            <a:off x="399854" y="0"/>
            <a:ext cx="3040084" cy="2769287"/>
          </a:xfrm>
          <a:prstGeom prst="rect">
            <a:avLst/>
          </a:prstGeom>
        </p:spPr>
      </p:pic>
      <p:pic>
        <p:nvPicPr>
          <p:cNvPr id="7" name="Picture 6">
            <a:extLst>
              <a:ext uri="{FF2B5EF4-FFF2-40B4-BE49-F238E27FC236}">
                <a16:creationId xmlns:a16="http://schemas.microsoft.com/office/drawing/2014/main" id="{2DB353C8-23B8-EB76-FC15-3340F47B886B}"/>
              </a:ext>
            </a:extLst>
          </p:cNvPr>
          <p:cNvPicPr>
            <a:picLocks noChangeAspect="1"/>
          </p:cNvPicPr>
          <p:nvPr/>
        </p:nvPicPr>
        <p:blipFill>
          <a:blip r:embed="rId3"/>
          <a:stretch>
            <a:fillRect/>
          </a:stretch>
        </p:blipFill>
        <p:spPr>
          <a:xfrm>
            <a:off x="3439938" y="0"/>
            <a:ext cx="3173653" cy="2890958"/>
          </a:xfrm>
          <a:prstGeom prst="rect">
            <a:avLst/>
          </a:prstGeom>
        </p:spPr>
      </p:pic>
      <p:pic>
        <p:nvPicPr>
          <p:cNvPr id="9" name="Picture 8">
            <a:extLst>
              <a:ext uri="{FF2B5EF4-FFF2-40B4-BE49-F238E27FC236}">
                <a16:creationId xmlns:a16="http://schemas.microsoft.com/office/drawing/2014/main" id="{02978D2B-6FF3-CEF7-8139-636E824F864A}"/>
              </a:ext>
            </a:extLst>
          </p:cNvPr>
          <p:cNvPicPr>
            <a:picLocks noChangeAspect="1"/>
          </p:cNvPicPr>
          <p:nvPr/>
        </p:nvPicPr>
        <p:blipFill>
          <a:blip r:embed="rId4"/>
          <a:stretch>
            <a:fillRect/>
          </a:stretch>
        </p:blipFill>
        <p:spPr>
          <a:xfrm>
            <a:off x="6613591" y="0"/>
            <a:ext cx="3045980" cy="2774658"/>
          </a:xfrm>
          <a:prstGeom prst="rect">
            <a:avLst/>
          </a:prstGeom>
        </p:spPr>
      </p:pic>
      <p:pic>
        <p:nvPicPr>
          <p:cNvPr id="11" name="Picture 10">
            <a:extLst>
              <a:ext uri="{FF2B5EF4-FFF2-40B4-BE49-F238E27FC236}">
                <a16:creationId xmlns:a16="http://schemas.microsoft.com/office/drawing/2014/main" id="{90C49A02-36C8-8FA7-E2A7-9CA6C8E47EAC}"/>
              </a:ext>
            </a:extLst>
          </p:cNvPr>
          <p:cNvPicPr>
            <a:picLocks noChangeAspect="1"/>
          </p:cNvPicPr>
          <p:nvPr/>
        </p:nvPicPr>
        <p:blipFill>
          <a:blip r:embed="rId5"/>
          <a:stretch>
            <a:fillRect/>
          </a:stretch>
        </p:blipFill>
        <p:spPr>
          <a:xfrm>
            <a:off x="6741264" y="2890958"/>
            <a:ext cx="2912411" cy="2652987"/>
          </a:xfrm>
          <a:prstGeom prst="rect">
            <a:avLst/>
          </a:prstGeom>
        </p:spPr>
      </p:pic>
      <p:pic>
        <p:nvPicPr>
          <p:cNvPr id="13" name="Picture 12">
            <a:extLst>
              <a:ext uri="{FF2B5EF4-FFF2-40B4-BE49-F238E27FC236}">
                <a16:creationId xmlns:a16="http://schemas.microsoft.com/office/drawing/2014/main" id="{B9B46CF7-4055-1363-5ECB-58550ECE98DD}"/>
              </a:ext>
            </a:extLst>
          </p:cNvPr>
          <p:cNvPicPr>
            <a:picLocks noChangeAspect="1"/>
          </p:cNvPicPr>
          <p:nvPr/>
        </p:nvPicPr>
        <p:blipFill>
          <a:blip r:embed="rId6"/>
          <a:stretch>
            <a:fillRect/>
          </a:stretch>
        </p:blipFill>
        <p:spPr>
          <a:xfrm>
            <a:off x="471351" y="2769287"/>
            <a:ext cx="2897091" cy="2639031"/>
          </a:xfrm>
          <a:prstGeom prst="rect">
            <a:avLst/>
          </a:prstGeom>
        </p:spPr>
      </p:pic>
      <p:pic>
        <p:nvPicPr>
          <p:cNvPr id="15" name="Picture 14">
            <a:extLst>
              <a:ext uri="{FF2B5EF4-FFF2-40B4-BE49-F238E27FC236}">
                <a16:creationId xmlns:a16="http://schemas.microsoft.com/office/drawing/2014/main" id="{212CA119-9165-0234-9CE6-4E66832E23A9}"/>
              </a:ext>
            </a:extLst>
          </p:cNvPr>
          <p:cNvPicPr>
            <a:picLocks noChangeAspect="1"/>
          </p:cNvPicPr>
          <p:nvPr/>
        </p:nvPicPr>
        <p:blipFill>
          <a:blip r:embed="rId7"/>
          <a:stretch>
            <a:fillRect/>
          </a:stretch>
        </p:blipFill>
        <p:spPr>
          <a:xfrm>
            <a:off x="3496115" y="2769287"/>
            <a:ext cx="3045980" cy="2774657"/>
          </a:xfrm>
          <a:prstGeom prst="rect">
            <a:avLst/>
          </a:prstGeom>
        </p:spPr>
      </p:pic>
      <p:pic>
        <p:nvPicPr>
          <p:cNvPr id="16" name="Picture 15">
            <a:extLst>
              <a:ext uri="{FF2B5EF4-FFF2-40B4-BE49-F238E27FC236}">
                <a16:creationId xmlns:a16="http://schemas.microsoft.com/office/drawing/2014/main" id="{18871582-34A8-2955-0009-9D90CDD922A7}"/>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E155A4AE-8EA6-C1A4-7588-E2570998C61E}"/>
              </a:ext>
            </a:extLst>
          </p:cNvPr>
          <p:cNvSpPr txBox="1"/>
          <p:nvPr/>
        </p:nvSpPr>
        <p:spPr>
          <a:xfrm>
            <a:off x="1852654" y="13990"/>
            <a:ext cx="6924460" cy="369332"/>
          </a:xfrm>
          <a:prstGeom prst="rect">
            <a:avLst/>
          </a:prstGeom>
          <a:noFill/>
        </p:spPr>
        <p:txBody>
          <a:bodyPr wrap="none" rtlCol="0">
            <a:spAutoFit/>
          </a:bodyPr>
          <a:lstStyle/>
          <a:p>
            <a:r>
              <a:rPr lang="en-US" dirty="0"/>
              <a:t>output values among migration rates when simulating a </a:t>
            </a:r>
            <a:r>
              <a:rPr lang="en-US" b="1" u="sng" dirty="0"/>
              <a:t>vulnerable pop </a:t>
            </a:r>
          </a:p>
        </p:txBody>
      </p:sp>
    </p:spTree>
    <p:extLst>
      <p:ext uri="{BB962C8B-B14F-4D97-AF65-F5344CB8AC3E}">
        <p14:creationId xmlns:p14="http://schemas.microsoft.com/office/powerpoint/2010/main" val="235345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C505D7-2109-7704-A659-4A9086A526FC}"/>
              </a:ext>
            </a:extLst>
          </p:cNvPr>
          <p:cNvPicPr>
            <a:picLocks noChangeAspect="1"/>
          </p:cNvPicPr>
          <p:nvPr/>
        </p:nvPicPr>
        <p:blipFill>
          <a:blip r:embed="rId2"/>
          <a:stretch>
            <a:fillRect/>
          </a:stretch>
        </p:blipFill>
        <p:spPr>
          <a:xfrm>
            <a:off x="385858" y="0"/>
            <a:ext cx="3402371" cy="3099303"/>
          </a:xfrm>
          <a:prstGeom prst="rect">
            <a:avLst/>
          </a:prstGeom>
        </p:spPr>
      </p:pic>
      <p:pic>
        <p:nvPicPr>
          <p:cNvPr id="5" name="Picture 4">
            <a:extLst>
              <a:ext uri="{FF2B5EF4-FFF2-40B4-BE49-F238E27FC236}">
                <a16:creationId xmlns:a16="http://schemas.microsoft.com/office/drawing/2014/main" id="{02EDD040-A732-7F5C-1773-0523388CBA49}"/>
              </a:ext>
            </a:extLst>
          </p:cNvPr>
          <p:cNvPicPr>
            <a:picLocks noChangeAspect="1"/>
          </p:cNvPicPr>
          <p:nvPr/>
        </p:nvPicPr>
        <p:blipFill>
          <a:blip r:embed="rId3"/>
          <a:stretch>
            <a:fillRect/>
          </a:stretch>
        </p:blipFill>
        <p:spPr>
          <a:xfrm>
            <a:off x="3959482" y="0"/>
            <a:ext cx="3486347" cy="3175798"/>
          </a:xfrm>
          <a:prstGeom prst="rect">
            <a:avLst/>
          </a:prstGeom>
        </p:spPr>
      </p:pic>
      <p:pic>
        <p:nvPicPr>
          <p:cNvPr id="7" name="Picture 6">
            <a:extLst>
              <a:ext uri="{FF2B5EF4-FFF2-40B4-BE49-F238E27FC236}">
                <a16:creationId xmlns:a16="http://schemas.microsoft.com/office/drawing/2014/main" id="{15B063A0-6E5A-4B32-AEAA-3EDDF9D9B135}"/>
              </a:ext>
            </a:extLst>
          </p:cNvPr>
          <p:cNvPicPr>
            <a:picLocks noChangeAspect="1"/>
          </p:cNvPicPr>
          <p:nvPr/>
        </p:nvPicPr>
        <p:blipFill>
          <a:blip r:embed="rId4"/>
          <a:stretch>
            <a:fillRect/>
          </a:stretch>
        </p:blipFill>
        <p:spPr>
          <a:xfrm>
            <a:off x="7729049" y="114742"/>
            <a:ext cx="3360385" cy="3061056"/>
          </a:xfrm>
          <a:prstGeom prst="rect">
            <a:avLst/>
          </a:prstGeom>
        </p:spPr>
      </p:pic>
      <p:pic>
        <p:nvPicPr>
          <p:cNvPr id="9" name="Picture 8">
            <a:extLst>
              <a:ext uri="{FF2B5EF4-FFF2-40B4-BE49-F238E27FC236}">
                <a16:creationId xmlns:a16="http://schemas.microsoft.com/office/drawing/2014/main" id="{B42EDEC3-A03B-85B1-6AAF-8D3821A9DB0B}"/>
              </a:ext>
            </a:extLst>
          </p:cNvPr>
          <p:cNvPicPr>
            <a:picLocks noChangeAspect="1"/>
          </p:cNvPicPr>
          <p:nvPr/>
        </p:nvPicPr>
        <p:blipFill>
          <a:blip r:embed="rId5"/>
          <a:stretch>
            <a:fillRect/>
          </a:stretch>
        </p:blipFill>
        <p:spPr>
          <a:xfrm>
            <a:off x="7729049" y="3175798"/>
            <a:ext cx="3486347" cy="3175798"/>
          </a:xfrm>
          <a:prstGeom prst="rect">
            <a:avLst/>
          </a:prstGeom>
        </p:spPr>
      </p:pic>
      <p:pic>
        <p:nvPicPr>
          <p:cNvPr id="11" name="Picture 10">
            <a:extLst>
              <a:ext uri="{FF2B5EF4-FFF2-40B4-BE49-F238E27FC236}">
                <a16:creationId xmlns:a16="http://schemas.microsoft.com/office/drawing/2014/main" id="{6CCD64E4-A21D-C561-8FE9-3A25CBB1A48A}"/>
              </a:ext>
            </a:extLst>
          </p:cNvPr>
          <p:cNvPicPr>
            <a:picLocks noChangeAspect="1"/>
          </p:cNvPicPr>
          <p:nvPr/>
        </p:nvPicPr>
        <p:blipFill>
          <a:blip r:embed="rId6"/>
          <a:stretch>
            <a:fillRect/>
          </a:stretch>
        </p:blipFill>
        <p:spPr>
          <a:xfrm>
            <a:off x="275639" y="3099303"/>
            <a:ext cx="3557881" cy="3240961"/>
          </a:xfrm>
          <a:prstGeom prst="rect">
            <a:avLst/>
          </a:prstGeom>
        </p:spPr>
      </p:pic>
      <p:pic>
        <p:nvPicPr>
          <p:cNvPr id="13" name="Picture 12">
            <a:extLst>
              <a:ext uri="{FF2B5EF4-FFF2-40B4-BE49-F238E27FC236}">
                <a16:creationId xmlns:a16="http://schemas.microsoft.com/office/drawing/2014/main" id="{5834FD35-203D-4BCC-9E55-9CB92AFD47B4}"/>
              </a:ext>
            </a:extLst>
          </p:cNvPr>
          <p:cNvPicPr>
            <a:picLocks noChangeAspect="1"/>
          </p:cNvPicPr>
          <p:nvPr/>
        </p:nvPicPr>
        <p:blipFill>
          <a:blip r:embed="rId7"/>
          <a:stretch>
            <a:fillRect/>
          </a:stretch>
        </p:blipFill>
        <p:spPr>
          <a:xfrm>
            <a:off x="3943739" y="3099303"/>
            <a:ext cx="3557881" cy="3240961"/>
          </a:xfrm>
          <a:prstGeom prst="rect">
            <a:avLst/>
          </a:prstGeom>
        </p:spPr>
      </p:pic>
      <p:pic>
        <p:nvPicPr>
          <p:cNvPr id="14" name="Picture 13">
            <a:extLst>
              <a:ext uri="{FF2B5EF4-FFF2-40B4-BE49-F238E27FC236}">
                <a16:creationId xmlns:a16="http://schemas.microsoft.com/office/drawing/2014/main" id="{2F54AA45-170A-00DF-9A34-FEB447CD168E}"/>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BF1282DE-A2CC-A72E-9350-31A36A1EA386}"/>
              </a:ext>
            </a:extLst>
          </p:cNvPr>
          <p:cNvSpPr txBox="1"/>
          <p:nvPr/>
        </p:nvSpPr>
        <p:spPr>
          <a:xfrm>
            <a:off x="2633770" y="0"/>
            <a:ext cx="7182351" cy="369332"/>
          </a:xfrm>
          <a:prstGeom prst="rect">
            <a:avLst/>
          </a:prstGeom>
          <a:noFill/>
        </p:spPr>
        <p:txBody>
          <a:bodyPr wrap="none" rtlCol="0">
            <a:spAutoFit/>
          </a:bodyPr>
          <a:lstStyle/>
          <a:p>
            <a:r>
              <a:rPr lang="en-US" dirty="0"/>
              <a:t>output values among migration rates when simulating an </a:t>
            </a:r>
            <a:r>
              <a:rPr lang="en-US" b="1" u="sng" dirty="0"/>
              <a:t>endangered pop </a:t>
            </a:r>
          </a:p>
        </p:txBody>
      </p:sp>
    </p:spTree>
    <p:extLst>
      <p:ext uri="{BB962C8B-B14F-4D97-AF65-F5344CB8AC3E}">
        <p14:creationId xmlns:p14="http://schemas.microsoft.com/office/powerpoint/2010/main" val="215462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E169F-CBBA-B518-5F2A-35456768E36E}"/>
              </a:ext>
            </a:extLst>
          </p:cNvPr>
          <p:cNvPicPr>
            <a:picLocks noChangeAspect="1"/>
          </p:cNvPicPr>
          <p:nvPr/>
        </p:nvPicPr>
        <p:blipFill>
          <a:blip r:embed="rId2"/>
          <a:stretch>
            <a:fillRect/>
          </a:stretch>
        </p:blipFill>
        <p:spPr>
          <a:xfrm>
            <a:off x="283220" y="139959"/>
            <a:ext cx="3072905" cy="2799184"/>
          </a:xfrm>
          <a:prstGeom prst="rect">
            <a:avLst/>
          </a:prstGeom>
        </p:spPr>
      </p:pic>
      <p:pic>
        <p:nvPicPr>
          <p:cNvPr id="5" name="Picture 4">
            <a:extLst>
              <a:ext uri="{FF2B5EF4-FFF2-40B4-BE49-F238E27FC236}">
                <a16:creationId xmlns:a16="http://schemas.microsoft.com/office/drawing/2014/main" id="{3E1D03DC-3211-869A-2BFC-020AD7293159}"/>
              </a:ext>
            </a:extLst>
          </p:cNvPr>
          <p:cNvPicPr>
            <a:picLocks noChangeAspect="1"/>
          </p:cNvPicPr>
          <p:nvPr/>
        </p:nvPicPr>
        <p:blipFill>
          <a:blip r:embed="rId3"/>
          <a:stretch>
            <a:fillRect/>
          </a:stretch>
        </p:blipFill>
        <p:spPr>
          <a:xfrm>
            <a:off x="3356125" y="97971"/>
            <a:ext cx="3165092" cy="2883159"/>
          </a:xfrm>
          <a:prstGeom prst="rect">
            <a:avLst/>
          </a:prstGeom>
        </p:spPr>
      </p:pic>
      <p:pic>
        <p:nvPicPr>
          <p:cNvPr id="7" name="Picture 6">
            <a:extLst>
              <a:ext uri="{FF2B5EF4-FFF2-40B4-BE49-F238E27FC236}">
                <a16:creationId xmlns:a16="http://schemas.microsoft.com/office/drawing/2014/main" id="{EF3B2B16-58BA-2520-2368-9697113CDF78}"/>
              </a:ext>
            </a:extLst>
          </p:cNvPr>
          <p:cNvPicPr>
            <a:picLocks noChangeAspect="1"/>
          </p:cNvPicPr>
          <p:nvPr/>
        </p:nvPicPr>
        <p:blipFill>
          <a:blip r:embed="rId4"/>
          <a:stretch>
            <a:fillRect/>
          </a:stretch>
        </p:blipFill>
        <p:spPr>
          <a:xfrm>
            <a:off x="6521218" y="0"/>
            <a:ext cx="3406554" cy="3103113"/>
          </a:xfrm>
          <a:prstGeom prst="rect">
            <a:avLst/>
          </a:prstGeom>
        </p:spPr>
      </p:pic>
      <p:sp>
        <p:nvSpPr>
          <p:cNvPr id="8" name="AutoShape 8">
            <a:extLst>
              <a:ext uri="{FF2B5EF4-FFF2-40B4-BE49-F238E27FC236}">
                <a16:creationId xmlns:a16="http://schemas.microsoft.com/office/drawing/2014/main" id="{CA5B3FCC-46A6-3460-EC08-48C64786F3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B37638B0-D714-EC0C-62B7-5EC13626666B}"/>
              </a:ext>
            </a:extLst>
          </p:cNvPr>
          <p:cNvPicPr>
            <a:picLocks noChangeAspect="1"/>
          </p:cNvPicPr>
          <p:nvPr/>
        </p:nvPicPr>
        <p:blipFill>
          <a:blip r:embed="rId5"/>
          <a:stretch>
            <a:fillRect/>
          </a:stretch>
        </p:blipFill>
        <p:spPr>
          <a:xfrm>
            <a:off x="6620985" y="3276600"/>
            <a:ext cx="3306787" cy="3012233"/>
          </a:xfrm>
          <a:prstGeom prst="rect">
            <a:avLst/>
          </a:prstGeom>
        </p:spPr>
      </p:pic>
      <p:pic>
        <p:nvPicPr>
          <p:cNvPr id="12" name="Picture 11">
            <a:extLst>
              <a:ext uri="{FF2B5EF4-FFF2-40B4-BE49-F238E27FC236}">
                <a16:creationId xmlns:a16="http://schemas.microsoft.com/office/drawing/2014/main" id="{0AD02ADE-7C61-B36F-8973-63F8B24D76E3}"/>
              </a:ext>
            </a:extLst>
          </p:cNvPr>
          <p:cNvPicPr>
            <a:picLocks noChangeAspect="1"/>
          </p:cNvPicPr>
          <p:nvPr/>
        </p:nvPicPr>
        <p:blipFill>
          <a:blip r:embed="rId6"/>
          <a:stretch>
            <a:fillRect/>
          </a:stretch>
        </p:blipFill>
        <p:spPr>
          <a:xfrm>
            <a:off x="191033" y="3276600"/>
            <a:ext cx="3165092" cy="2883159"/>
          </a:xfrm>
          <a:prstGeom prst="rect">
            <a:avLst/>
          </a:prstGeom>
        </p:spPr>
      </p:pic>
      <p:pic>
        <p:nvPicPr>
          <p:cNvPr id="14" name="Picture 13">
            <a:extLst>
              <a:ext uri="{FF2B5EF4-FFF2-40B4-BE49-F238E27FC236}">
                <a16:creationId xmlns:a16="http://schemas.microsoft.com/office/drawing/2014/main" id="{3A7BFB42-5063-DAD0-F706-6013D44BF509}"/>
              </a:ext>
            </a:extLst>
          </p:cNvPr>
          <p:cNvPicPr>
            <a:picLocks noChangeAspect="1"/>
          </p:cNvPicPr>
          <p:nvPr/>
        </p:nvPicPr>
        <p:blipFill>
          <a:blip r:embed="rId7"/>
          <a:stretch>
            <a:fillRect/>
          </a:stretch>
        </p:blipFill>
        <p:spPr>
          <a:xfrm>
            <a:off x="3335162" y="3212062"/>
            <a:ext cx="3306787" cy="3012233"/>
          </a:xfrm>
          <a:prstGeom prst="rect">
            <a:avLst/>
          </a:prstGeom>
        </p:spPr>
      </p:pic>
      <p:pic>
        <p:nvPicPr>
          <p:cNvPr id="15" name="Picture 14">
            <a:extLst>
              <a:ext uri="{FF2B5EF4-FFF2-40B4-BE49-F238E27FC236}">
                <a16:creationId xmlns:a16="http://schemas.microsoft.com/office/drawing/2014/main" id="{131E1586-0FAA-BBF5-7F51-E587D0AE8305}"/>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7B01A045-775E-EEB7-FFDD-615219B1CBD1}"/>
              </a:ext>
            </a:extLst>
          </p:cNvPr>
          <p:cNvSpPr txBox="1"/>
          <p:nvPr/>
        </p:nvSpPr>
        <p:spPr>
          <a:xfrm>
            <a:off x="1852654" y="13990"/>
            <a:ext cx="7929478" cy="369332"/>
          </a:xfrm>
          <a:prstGeom prst="rect">
            <a:avLst/>
          </a:prstGeom>
          <a:noFill/>
        </p:spPr>
        <p:txBody>
          <a:bodyPr wrap="none" rtlCol="0">
            <a:spAutoFit/>
          </a:bodyPr>
          <a:lstStyle/>
          <a:p>
            <a:r>
              <a:rPr lang="en-US" dirty="0"/>
              <a:t>output values among migration rates when simulating a </a:t>
            </a:r>
            <a:r>
              <a:rPr lang="en-US" b="1" u="sng" dirty="0"/>
              <a:t>critically endangered pop </a:t>
            </a:r>
          </a:p>
        </p:txBody>
      </p:sp>
    </p:spTree>
    <p:extLst>
      <p:ext uri="{BB962C8B-B14F-4D97-AF65-F5344CB8AC3E}">
        <p14:creationId xmlns:p14="http://schemas.microsoft.com/office/powerpoint/2010/main" val="260951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282-AC25-ED2F-0A5C-8E3DDD076F1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E029B89-5990-0B4E-3ACC-2EC89F37A914}"/>
              </a:ext>
            </a:extLst>
          </p:cNvPr>
          <p:cNvSpPr>
            <a:spLocks noGrp="1"/>
          </p:cNvSpPr>
          <p:nvPr>
            <p:ph idx="1"/>
          </p:nvPr>
        </p:nvSpPr>
        <p:spPr/>
        <p:txBody>
          <a:bodyPr/>
          <a:lstStyle/>
          <a:p>
            <a:pPr marL="0" indent="0">
              <a:buNone/>
            </a:pPr>
            <a:r>
              <a:rPr lang="en-US" dirty="0"/>
              <a:t>____ varies due to Ne but not migration rate</a:t>
            </a:r>
          </a:p>
          <a:p>
            <a:pPr marL="0" indent="0">
              <a:buNone/>
            </a:pPr>
            <a:r>
              <a:rPr lang="en-US" dirty="0"/>
              <a:t>	- F</a:t>
            </a:r>
            <a:r>
              <a:rPr lang="en-US" sz="1600" dirty="0"/>
              <a:t>IS        *except right after migrants introduced</a:t>
            </a:r>
          </a:p>
          <a:p>
            <a:pPr marL="0" indent="0">
              <a:buNone/>
            </a:pPr>
            <a:r>
              <a:rPr lang="en-US" sz="1600" dirty="0"/>
              <a:t>	</a:t>
            </a:r>
            <a:r>
              <a:rPr lang="en-US" dirty="0"/>
              <a:t>- sex ratio</a:t>
            </a:r>
          </a:p>
          <a:p>
            <a:pPr marL="0" indent="0">
              <a:buNone/>
            </a:pPr>
            <a:r>
              <a:rPr lang="en-US" dirty="0"/>
              <a:t>____ varies due to Ne and migration rate</a:t>
            </a:r>
          </a:p>
          <a:p>
            <a:pPr marL="0" indent="0">
              <a:buNone/>
            </a:pPr>
            <a:r>
              <a:rPr lang="en-US" dirty="0"/>
              <a:t>	- Ho</a:t>
            </a:r>
          </a:p>
          <a:p>
            <a:pPr marL="0" indent="0">
              <a:buNone/>
            </a:pPr>
            <a:r>
              <a:rPr lang="en-US" dirty="0"/>
              <a:t>	- F</a:t>
            </a:r>
            <a:r>
              <a:rPr lang="en-US" sz="1600" dirty="0"/>
              <a:t>ST</a:t>
            </a:r>
            <a:endParaRPr lang="en-US" dirty="0"/>
          </a:p>
          <a:p>
            <a:pPr marL="0" indent="0">
              <a:buNone/>
            </a:pPr>
            <a:r>
              <a:rPr lang="en-US" dirty="0"/>
              <a:t>	- migrant SNPs </a:t>
            </a:r>
            <a:r>
              <a:rPr lang="en-US" sz="1600" dirty="0"/>
              <a:t>*mostly when 1 </a:t>
            </a:r>
            <a:r>
              <a:rPr lang="en-US" sz="1600" dirty="0" err="1"/>
              <a:t>mig</a:t>
            </a:r>
            <a:r>
              <a:rPr lang="en-US" sz="1600" dirty="0"/>
              <a:t> per gen</a:t>
            </a:r>
            <a:endParaRPr lang="en-US" dirty="0"/>
          </a:p>
        </p:txBody>
      </p:sp>
      <p:pic>
        <p:nvPicPr>
          <p:cNvPr id="5" name="Picture 4">
            <a:extLst>
              <a:ext uri="{FF2B5EF4-FFF2-40B4-BE49-F238E27FC236}">
                <a16:creationId xmlns:a16="http://schemas.microsoft.com/office/drawing/2014/main" id="{8B4C2AF4-9A51-B081-1682-5B74C0B6E8F9}"/>
              </a:ext>
            </a:extLst>
          </p:cNvPr>
          <p:cNvPicPr>
            <a:picLocks noChangeAspect="1"/>
          </p:cNvPicPr>
          <p:nvPr/>
        </p:nvPicPr>
        <p:blipFill rotWithShape="1">
          <a:blip r:embed="rId2"/>
          <a:srcRect l="22563" t="32944" r="14469" b="37688"/>
          <a:stretch/>
        </p:blipFill>
        <p:spPr>
          <a:xfrm>
            <a:off x="8677469" y="1511559"/>
            <a:ext cx="2855168" cy="1212979"/>
          </a:xfrm>
          <a:prstGeom prst="rect">
            <a:avLst/>
          </a:prstGeom>
        </p:spPr>
      </p:pic>
    </p:spTree>
    <p:extLst>
      <p:ext uri="{BB962C8B-B14F-4D97-AF65-F5344CB8AC3E}">
        <p14:creationId xmlns:p14="http://schemas.microsoft.com/office/powerpoint/2010/main" val="297793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CA9E4D-AA6A-82B8-C42D-1F0BAEB3E770}"/>
              </a:ext>
            </a:extLst>
          </p:cNvPr>
          <p:cNvPicPr>
            <a:picLocks noChangeAspect="1"/>
          </p:cNvPicPr>
          <p:nvPr/>
        </p:nvPicPr>
        <p:blipFill>
          <a:blip r:embed="rId2"/>
          <a:stretch>
            <a:fillRect/>
          </a:stretch>
        </p:blipFill>
        <p:spPr>
          <a:xfrm>
            <a:off x="390709" y="9144"/>
            <a:ext cx="3873381" cy="3528357"/>
          </a:xfrm>
          <a:prstGeom prst="rect">
            <a:avLst/>
          </a:prstGeom>
        </p:spPr>
      </p:pic>
      <p:pic>
        <p:nvPicPr>
          <p:cNvPr id="6" name="Picture 5">
            <a:extLst>
              <a:ext uri="{FF2B5EF4-FFF2-40B4-BE49-F238E27FC236}">
                <a16:creationId xmlns:a16="http://schemas.microsoft.com/office/drawing/2014/main" id="{E35BC9B7-9FD3-8B16-7B87-4F564DBE3068}"/>
              </a:ext>
            </a:extLst>
          </p:cNvPr>
          <p:cNvPicPr>
            <a:picLocks noChangeAspect="1"/>
          </p:cNvPicPr>
          <p:nvPr/>
        </p:nvPicPr>
        <p:blipFill>
          <a:blip r:embed="rId3"/>
          <a:stretch>
            <a:fillRect/>
          </a:stretch>
        </p:blipFill>
        <p:spPr>
          <a:xfrm>
            <a:off x="4444674" y="83212"/>
            <a:ext cx="3672959" cy="3345788"/>
          </a:xfrm>
          <a:prstGeom prst="rect">
            <a:avLst/>
          </a:prstGeom>
        </p:spPr>
      </p:pic>
      <p:pic>
        <p:nvPicPr>
          <p:cNvPr id="8" name="Picture 7">
            <a:extLst>
              <a:ext uri="{FF2B5EF4-FFF2-40B4-BE49-F238E27FC236}">
                <a16:creationId xmlns:a16="http://schemas.microsoft.com/office/drawing/2014/main" id="{B9A1A258-113A-6CD1-7B4E-0DABBE6FD962}"/>
              </a:ext>
            </a:extLst>
          </p:cNvPr>
          <p:cNvPicPr>
            <a:picLocks noChangeAspect="1"/>
          </p:cNvPicPr>
          <p:nvPr/>
        </p:nvPicPr>
        <p:blipFill>
          <a:blip r:embed="rId4"/>
          <a:stretch>
            <a:fillRect/>
          </a:stretch>
        </p:blipFill>
        <p:spPr>
          <a:xfrm>
            <a:off x="8008775" y="83212"/>
            <a:ext cx="3873381" cy="3528357"/>
          </a:xfrm>
          <a:prstGeom prst="rect">
            <a:avLst/>
          </a:prstGeom>
        </p:spPr>
      </p:pic>
      <p:pic>
        <p:nvPicPr>
          <p:cNvPr id="10" name="Picture 9">
            <a:extLst>
              <a:ext uri="{FF2B5EF4-FFF2-40B4-BE49-F238E27FC236}">
                <a16:creationId xmlns:a16="http://schemas.microsoft.com/office/drawing/2014/main" id="{FDD5D44C-764E-1568-40A6-ADEE4D0C1626}"/>
              </a:ext>
            </a:extLst>
          </p:cNvPr>
          <p:cNvPicPr>
            <a:picLocks noChangeAspect="1"/>
          </p:cNvPicPr>
          <p:nvPr/>
        </p:nvPicPr>
        <p:blipFill>
          <a:blip r:embed="rId5"/>
          <a:stretch>
            <a:fillRect/>
          </a:stretch>
        </p:blipFill>
        <p:spPr>
          <a:xfrm>
            <a:off x="8117633" y="3458259"/>
            <a:ext cx="3750298" cy="3416238"/>
          </a:xfrm>
          <a:prstGeom prst="rect">
            <a:avLst/>
          </a:prstGeom>
        </p:spPr>
      </p:pic>
      <p:pic>
        <p:nvPicPr>
          <p:cNvPr id="12" name="Picture 11">
            <a:extLst>
              <a:ext uri="{FF2B5EF4-FFF2-40B4-BE49-F238E27FC236}">
                <a16:creationId xmlns:a16="http://schemas.microsoft.com/office/drawing/2014/main" id="{7D3FE1A8-9AEE-67D8-8DF1-908C5D1153AF}"/>
              </a:ext>
            </a:extLst>
          </p:cNvPr>
          <p:cNvPicPr>
            <a:picLocks noChangeAspect="1"/>
          </p:cNvPicPr>
          <p:nvPr/>
        </p:nvPicPr>
        <p:blipFill>
          <a:blip r:embed="rId6"/>
          <a:stretch>
            <a:fillRect/>
          </a:stretch>
        </p:blipFill>
        <p:spPr>
          <a:xfrm>
            <a:off x="490919" y="3429000"/>
            <a:ext cx="3672959" cy="3345788"/>
          </a:xfrm>
          <a:prstGeom prst="rect">
            <a:avLst/>
          </a:prstGeom>
        </p:spPr>
      </p:pic>
      <p:pic>
        <p:nvPicPr>
          <p:cNvPr id="14" name="Picture 13">
            <a:extLst>
              <a:ext uri="{FF2B5EF4-FFF2-40B4-BE49-F238E27FC236}">
                <a16:creationId xmlns:a16="http://schemas.microsoft.com/office/drawing/2014/main" id="{FAE8F977-5A11-A9EF-7D3B-2FC6ED2D1669}"/>
              </a:ext>
            </a:extLst>
          </p:cNvPr>
          <p:cNvPicPr>
            <a:picLocks noChangeAspect="1"/>
          </p:cNvPicPr>
          <p:nvPr/>
        </p:nvPicPr>
        <p:blipFill>
          <a:blip r:embed="rId7"/>
          <a:stretch>
            <a:fillRect/>
          </a:stretch>
        </p:blipFill>
        <p:spPr>
          <a:xfrm>
            <a:off x="4451786" y="3387570"/>
            <a:ext cx="3672959" cy="3345788"/>
          </a:xfrm>
          <a:prstGeom prst="rect">
            <a:avLst/>
          </a:prstGeom>
        </p:spPr>
      </p:pic>
      <p:pic>
        <p:nvPicPr>
          <p:cNvPr id="15" name="Picture 14">
            <a:extLst>
              <a:ext uri="{FF2B5EF4-FFF2-40B4-BE49-F238E27FC236}">
                <a16:creationId xmlns:a16="http://schemas.microsoft.com/office/drawing/2014/main" id="{D65B86A1-DDD3-8626-AB4F-F1F2CB54F9E9}"/>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999EFEE5-ACEB-F77A-8131-DDF00F126D43}"/>
              </a:ext>
            </a:extLst>
          </p:cNvPr>
          <p:cNvSpPr txBox="1"/>
          <p:nvPr/>
        </p:nvSpPr>
        <p:spPr>
          <a:xfrm>
            <a:off x="1240848" y="81115"/>
            <a:ext cx="10659906" cy="369332"/>
          </a:xfrm>
          <a:prstGeom prst="rect">
            <a:avLst/>
          </a:prstGeom>
          <a:noFill/>
        </p:spPr>
        <p:txBody>
          <a:bodyPr wrap="none" rtlCol="0">
            <a:spAutoFit/>
          </a:bodyPr>
          <a:lstStyle/>
          <a:p>
            <a:r>
              <a:rPr lang="en-US" dirty="0"/>
              <a:t>This shows the greater variation in output values among migration rates when K starts at 500 (rather than 1000)</a:t>
            </a:r>
          </a:p>
        </p:txBody>
      </p:sp>
    </p:spTree>
    <p:extLst>
      <p:ext uri="{BB962C8B-B14F-4D97-AF65-F5344CB8AC3E}">
        <p14:creationId xmlns:p14="http://schemas.microsoft.com/office/powerpoint/2010/main" val="81170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17718E-0680-4CE6-F3E1-AB629B5CE7F5}"/>
              </a:ext>
            </a:extLst>
          </p:cNvPr>
          <p:cNvSpPr>
            <a:spLocks noGrp="1"/>
          </p:cNvSpPr>
          <p:nvPr>
            <p:ph type="title"/>
          </p:nvPr>
        </p:nvSpPr>
        <p:spPr>
          <a:xfrm>
            <a:off x="838200" y="1906542"/>
            <a:ext cx="10515600" cy="1325563"/>
          </a:xfrm>
        </p:spPr>
        <p:txBody>
          <a:bodyPr>
            <a:noAutofit/>
          </a:bodyPr>
          <a:lstStyle/>
          <a:p>
            <a:pPr algn="ctr"/>
            <a:r>
              <a:rPr lang="en-US" sz="5000" dirty="0">
                <a:solidFill>
                  <a:schemeClr val="bg1"/>
                </a:solidFill>
              </a:rPr>
              <a:t>Comparison between the dropped population size (during the bottleneck) and various migration rates</a:t>
            </a:r>
          </a:p>
        </p:txBody>
      </p:sp>
    </p:spTree>
    <p:extLst>
      <p:ext uri="{BB962C8B-B14F-4D97-AF65-F5344CB8AC3E}">
        <p14:creationId xmlns:p14="http://schemas.microsoft.com/office/powerpoint/2010/main" val="38573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0DD282-6CD2-3A9A-542D-D3DFB1B3E732}"/>
              </a:ext>
            </a:extLst>
          </p:cNvPr>
          <p:cNvPicPr>
            <a:picLocks noChangeAspect="1"/>
          </p:cNvPicPr>
          <p:nvPr/>
        </p:nvPicPr>
        <p:blipFill>
          <a:blip r:embed="rId2"/>
          <a:stretch>
            <a:fillRect/>
          </a:stretch>
        </p:blipFill>
        <p:spPr>
          <a:xfrm>
            <a:off x="131072" y="0"/>
            <a:ext cx="2969817" cy="2705279"/>
          </a:xfrm>
          <a:prstGeom prst="rect">
            <a:avLst/>
          </a:prstGeom>
        </p:spPr>
      </p:pic>
      <p:pic>
        <p:nvPicPr>
          <p:cNvPr id="6" name="Picture 5">
            <a:extLst>
              <a:ext uri="{FF2B5EF4-FFF2-40B4-BE49-F238E27FC236}">
                <a16:creationId xmlns:a16="http://schemas.microsoft.com/office/drawing/2014/main" id="{85DF2F88-4DE9-C58F-0387-E91C84E3E8E4}"/>
              </a:ext>
            </a:extLst>
          </p:cNvPr>
          <p:cNvPicPr>
            <a:picLocks noChangeAspect="1"/>
          </p:cNvPicPr>
          <p:nvPr/>
        </p:nvPicPr>
        <p:blipFill>
          <a:blip r:embed="rId3"/>
          <a:stretch>
            <a:fillRect/>
          </a:stretch>
        </p:blipFill>
        <p:spPr>
          <a:xfrm>
            <a:off x="3126183" y="0"/>
            <a:ext cx="2969817" cy="2705279"/>
          </a:xfrm>
          <a:prstGeom prst="rect">
            <a:avLst/>
          </a:prstGeom>
        </p:spPr>
      </p:pic>
      <p:pic>
        <p:nvPicPr>
          <p:cNvPr id="8" name="Picture 7">
            <a:extLst>
              <a:ext uri="{FF2B5EF4-FFF2-40B4-BE49-F238E27FC236}">
                <a16:creationId xmlns:a16="http://schemas.microsoft.com/office/drawing/2014/main" id="{50C2FFE5-03BF-71FE-A15F-E375690AE285}"/>
              </a:ext>
            </a:extLst>
          </p:cNvPr>
          <p:cNvPicPr>
            <a:picLocks noChangeAspect="1"/>
          </p:cNvPicPr>
          <p:nvPr/>
        </p:nvPicPr>
        <p:blipFill>
          <a:blip r:embed="rId4"/>
          <a:stretch>
            <a:fillRect/>
          </a:stretch>
        </p:blipFill>
        <p:spPr>
          <a:xfrm>
            <a:off x="6121294" y="-1"/>
            <a:ext cx="2969817" cy="2705279"/>
          </a:xfrm>
          <a:prstGeom prst="rect">
            <a:avLst/>
          </a:prstGeom>
        </p:spPr>
      </p:pic>
      <p:pic>
        <p:nvPicPr>
          <p:cNvPr id="10" name="Picture 9">
            <a:extLst>
              <a:ext uri="{FF2B5EF4-FFF2-40B4-BE49-F238E27FC236}">
                <a16:creationId xmlns:a16="http://schemas.microsoft.com/office/drawing/2014/main" id="{1CE7561A-C5A7-627A-01BD-162AA2E57405}"/>
              </a:ext>
            </a:extLst>
          </p:cNvPr>
          <p:cNvPicPr>
            <a:picLocks noChangeAspect="1"/>
          </p:cNvPicPr>
          <p:nvPr/>
        </p:nvPicPr>
        <p:blipFill>
          <a:blip r:embed="rId5"/>
          <a:stretch>
            <a:fillRect/>
          </a:stretch>
        </p:blipFill>
        <p:spPr>
          <a:xfrm>
            <a:off x="9091111" y="0"/>
            <a:ext cx="2969817" cy="2705279"/>
          </a:xfrm>
          <a:prstGeom prst="rect">
            <a:avLst/>
          </a:prstGeom>
        </p:spPr>
      </p:pic>
      <p:pic>
        <p:nvPicPr>
          <p:cNvPr id="12" name="Picture 11">
            <a:extLst>
              <a:ext uri="{FF2B5EF4-FFF2-40B4-BE49-F238E27FC236}">
                <a16:creationId xmlns:a16="http://schemas.microsoft.com/office/drawing/2014/main" id="{13727E29-5488-DCA6-7AB5-4BC0FF93D92B}"/>
              </a:ext>
            </a:extLst>
          </p:cNvPr>
          <p:cNvPicPr>
            <a:picLocks noChangeAspect="1"/>
          </p:cNvPicPr>
          <p:nvPr/>
        </p:nvPicPr>
        <p:blipFill>
          <a:blip r:embed="rId6"/>
          <a:stretch>
            <a:fillRect/>
          </a:stretch>
        </p:blipFill>
        <p:spPr>
          <a:xfrm>
            <a:off x="131071" y="3049726"/>
            <a:ext cx="2969817" cy="2705279"/>
          </a:xfrm>
          <a:prstGeom prst="rect">
            <a:avLst/>
          </a:prstGeom>
        </p:spPr>
      </p:pic>
      <p:pic>
        <p:nvPicPr>
          <p:cNvPr id="14" name="Picture 13">
            <a:extLst>
              <a:ext uri="{FF2B5EF4-FFF2-40B4-BE49-F238E27FC236}">
                <a16:creationId xmlns:a16="http://schemas.microsoft.com/office/drawing/2014/main" id="{F6C8BB5F-4922-E57C-5D3C-3740DF8EC516}"/>
              </a:ext>
            </a:extLst>
          </p:cNvPr>
          <p:cNvPicPr>
            <a:picLocks noChangeAspect="1"/>
          </p:cNvPicPr>
          <p:nvPr/>
        </p:nvPicPr>
        <p:blipFill>
          <a:blip r:embed="rId7"/>
          <a:stretch>
            <a:fillRect/>
          </a:stretch>
        </p:blipFill>
        <p:spPr>
          <a:xfrm>
            <a:off x="3126182" y="3049725"/>
            <a:ext cx="2969817" cy="2705279"/>
          </a:xfrm>
          <a:prstGeom prst="rect">
            <a:avLst/>
          </a:prstGeom>
        </p:spPr>
      </p:pic>
      <p:pic>
        <p:nvPicPr>
          <p:cNvPr id="16" name="Picture 15">
            <a:extLst>
              <a:ext uri="{FF2B5EF4-FFF2-40B4-BE49-F238E27FC236}">
                <a16:creationId xmlns:a16="http://schemas.microsoft.com/office/drawing/2014/main" id="{BC92C8B7-10BD-5CF1-6E24-CDB95B6A4511}"/>
              </a:ext>
            </a:extLst>
          </p:cNvPr>
          <p:cNvPicPr>
            <a:picLocks noChangeAspect="1"/>
          </p:cNvPicPr>
          <p:nvPr/>
        </p:nvPicPr>
        <p:blipFill>
          <a:blip r:embed="rId8"/>
          <a:stretch>
            <a:fillRect/>
          </a:stretch>
        </p:blipFill>
        <p:spPr>
          <a:xfrm>
            <a:off x="6222004" y="3049724"/>
            <a:ext cx="2969817" cy="2705279"/>
          </a:xfrm>
          <a:prstGeom prst="rect">
            <a:avLst/>
          </a:prstGeom>
        </p:spPr>
      </p:pic>
      <p:pic>
        <p:nvPicPr>
          <p:cNvPr id="18" name="Picture 17">
            <a:extLst>
              <a:ext uri="{FF2B5EF4-FFF2-40B4-BE49-F238E27FC236}">
                <a16:creationId xmlns:a16="http://schemas.microsoft.com/office/drawing/2014/main" id="{6142B308-159A-DE6B-B539-62AEFE22B70A}"/>
              </a:ext>
            </a:extLst>
          </p:cNvPr>
          <p:cNvPicPr>
            <a:picLocks noChangeAspect="1"/>
          </p:cNvPicPr>
          <p:nvPr/>
        </p:nvPicPr>
        <p:blipFill>
          <a:blip r:embed="rId9"/>
          <a:stretch>
            <a:fillRect/>
          </a:stretch>
        </p:blipFill>
        <p:spPr>
          <a:xfrm>
            <a:off x="9091111" y="3049723"/>
            <a:ext cx="2969817" cy="2705279"/>
          </a:xfrm>
          <a:prstGeom prst="rect">
            <a:avLst/>
          </a:prstGeom>
        </p:spPr>
      </p:pic>
      <p:sp>
        <p:nvSpPr>
          <p:cNvPr id="19" name="TextBox 18">
            <a:extLst>
              <a:ext uri="{FF2B5EF4-FFF2-40B4-BE49-F238E27FC236}">
                <a16:creationId xmlns:a16="http://schemas.microsoft.com/office/drawing/2014/main" id="{5327E73B-03C7-3845-E65B-E2963E33D6CF}"/>
              </a:ext>
            </a:extLst>
          </p:cNvPr>
          <p:cNvSpPr txBox="1"/>
          <p:nvPr/>
        </p:nvSpPr>
        <p:spPr>
          <a:xfrm>
            <a:off x="897807" y="0"/>
            <a:ext cx="11163121" cy="369332"/>
          </a:xfrm>
          <a:prstGeom prst="rect">
            <a:avLst/>
          </a:prstGeom>
          <a:noFill/>
        </p:spPr>
        <p:txBody>
          <a:bodyPr wrap="none" rtlCol="0">
            <a:spAutoFit/>
          </a:bodyPr>
          <a:lstStyle/>
          <a:p>
            <a:r>
              <a:rPr lang="en-US" dirty="0"/>
              <a:t>Reproductive output values among migration rates when simulating a </a:t>
            </a:r>
            <a:r>
              <a:rPr lang="en-US" b="1" u="sng" dirty="0"/>
              <a:t>pop right at the cusp of becoming endangered </a:t>
            </a:r>
          </a:p>
        </p:txBody>
      </p:sp>
    </p:spTree>
    <p:extLst>
      <p:ext uri="{BB962C8B-B14F-4D97-AF65-F5344CB8AC3E}">
        <p14:creationId xmlns:p14="http://schemas.microsoft.com/office/powerpoint/2010/main" val="470024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1071</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Comparison between the dropped population size (during the bottleneck) and various migration rates</vt:lpstr>
      <vt:lpstr>PowerPoint Presentation</vt:lpstr>
      <vt:lpstr>PowerPoint Presentation</vt:lpstr>
      <vt:lpstr>PowerPoint Presentation</vt:lpstr>
      <vt:lpstr>Results</vt:lpstr>
      <vt:lpstr>PowerPoint Presentation</vt:lpstr>
      <vt:lpstr>Comparison between the dropped population size (during the bottleneck) and various migration rates</vt:lpstr>
      <vt:lpstr>PowerPoint Presentation</vt:lpstr>
      <vt:lpstr>PowerPoint Presentation</vt:lpstr>
      <vt:lpstr>PowerPoint Presentation</vt:lpstr>
      <vt:lpstr>Results</vt:lpstr>
      <vt:lpstr>PowerPoint Presentation</vt:lpstr>
      <vt:lpstr>PowerPoint Presentation</vt:lpstr>
      <vt:lpstr>PowerPoint Presentation</vt:lpstr>
      <vt:lpstr>Results</vt:lpstr>
      <vt:lpstr>PowerPoint Presentation</vt:lpstr>
      <vt:lpstr>Results table</vt:lpstr>
      <vt:lpstr>Conclusions</vt:lpstr>
      <vt:lpstr>Conclusions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Gina Lamka</dc:creator>
  <cp:lastModifiedBy>Gina Lamka</cp:lastModifiedBy>
  <cp:revision>24</cp:revision>
  <dcterms:created xsi:type="dcterms:W3CDTF">2023-01-13T18:24:24Z</dcterms:created>
  <dcterms:modified xsi:type="dcterms:W3CDTF">2023-01-17T20:42:14Z</dcterms:modified>
</cp:coreProperties>
</file>