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6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4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>
        <p:scale>
          <a:sx n="70" d="100"/>
          <a:sy n="70" d="100"/>
        </p:scale>
        <p:origin x="113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324E-A35A-4DB3-97D7-1D4F2911AA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26E9-A102-48D7-AB10-D3C6F50B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Thinkin</a:t>
            </a:r>
            <a:r>
              <a:rPr lang="en-US" dirty="0"/>
              <a:t> the r0 at the lowest pop size is </a:t>
            </a:r>
            <a:r>
              <a:rPr lang="en-US" dirty="0" err="1"/>
              <a:t>kinda</a:t>
            </a:r>
            <a:r>
              <a:rPr lang="en-US" dirty="0"/>
              <a:t> silly since the pop isn’t allowed to grow anyways. Will probs need to extend the low r0 as the pop is increasing..?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9C7-7298-649F-6F04-23DE677F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9050-8800-F4C6-091A-187D2270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B55-B422-E7AE-3726-C0442A7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E8D-B9F7-CA99-7291-D26038F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FBBB-B7A4-68CC-584F-4D4077F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CA9-FEF2-2128-2FCE-EAB0162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2C22-224C-30F5-B950-E320ADA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E093-6F36-F23E-DEB7-B280ADE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D8B-7D1B-A9B1-F2BA-622F996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205D-FF51-D6E3-C656-93BAB16C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9359-6BF6-DDF0-CEB2-95BC16FE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83BD-0D44-44DF-DB1C-0E82B27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23D8-9E9E-864A-765B-3017C9E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2DF-A2FB-E4DE-0290-7F505A2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7A8-3197-15FB-0309-58EFBB2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0E7-8A2C-018C-313B-1958E54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825-77C3-8DF7-7A6D-DC736F4E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D7F-F435-BDA6-FEB6-381D94D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B2EE-0339-39C0-B8B8-3758A76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81D-637A-5D14-BF06-95ECBA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B85-D568-8B89-DAA6-001DEBF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02C1-CE36-27C2-314A-16046DB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7C7-B1D1-C573-2D64-D90764F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8493-26EF-BD6F-D9E9-2F9468F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EE0-7FF9-200B-AC84-8A97B0B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FC5-50D1-B3E4-0378-97732A9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BE-755F-EEBB-D13F-5C175192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8F4A-EB31-F30C-73AB-3182A23D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077F-F496-4146-C750-1C4FFC3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ABC7-A732-B231-5915-42A57FBA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97DE-5B0E-471D-520E-C8105E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58D-A3A5-894A-C87E-AEF48F2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A6AE-ECDB-D53D-46A0-68435F4C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ABB2-F0EE-0957-059B-73B9CEA5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B2DA-E72F-6EAE-9702-D70A5FB4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E41D-0919-54C0-A6CF-E790E496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4B078-DFE0-3F51-0CFD-5BE0BE6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BBA3-F85C-7B5A-DE92-C689FF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6C16-1239-1654-8DD4-618EA2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39D-6E0B-3408-045F-FC313A5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CFCD-5843-09CD-4690-596C1A7D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36C3-659F-AC5D-D441-817B3638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79-A991-7725-2784-9ACF2AF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C9E2E-62E8-0D92-D5BD-82321CC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D4C5D-A614-CF25-FE1C-58344EA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DC19-93D4-E2E2-9DD6-A552CD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53B-8546-3D4D-5C51-73DC59C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8ABB-653C-824C-90AE-87F2208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DF4E-6CFA-69DC-8435-E465346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56A5-C0E8-40EC-C5B2-F01B027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85F7-94E1-D540-E81A-3896B97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1F3-22D9-5750-B52E-242AB70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987-3611-89C5-F3BA-C7E92DC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79D3-1805-7AA2-FD50-7D5DFAC2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6E9-B5FD-FCD2-D46B-A8669E16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8C9E-FAC6-3B4F-AAD3-ECD7374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700E-DB56-6742-995D-F67503D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370F-A8F8-997A-8884-A25E006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FD34-A014-93D3-94E9-5F70CB42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F1E0-0360-EFF5-BFC1-32F63D8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7932-A5CA-6ED4-2E16-7036C1DF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C0B1-69B9-47DF-92B7-C178622518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AE82-B2D8-4D80-B1FF-F95A9CFF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A5F-1704-B245-954A-FB48CA8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7CAB8D-BC54-100C-7955-CAAB2813638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9753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7541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700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0956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738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6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8256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535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921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521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371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341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6450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8999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139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97211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794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heteroz of 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minor allel freq FOCAL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replicates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broodsize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ratemort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nSNP.mig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nSNP.cons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8513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34591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3C3D90-DDC1-A346-458E-A01942E65716}"/>
              </a:ext>
            </a:extLst>
          </p:cNvPr>
          <p:cNvSpPr txBox="1"/>
          <p:nvPr/>
        </p:nvSpPr>
        <p:spPr>
          <a:xfrm>
            <a:off x="2985796" y="1250302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runs, these parameters have stayed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63F8-E805-8F11-0306-20E0C05DBAC2}"/>
              </a:ext>
            </a:extLst>
          </p:cNvPr>
          <p:cNvSpPr txBox="1"/>
          <p:nvPr/>
        </p:nvSpPr>
        <p:spPr>
          <a:xfrm>
            <a:off x="2985796" y="4460032"/>
            <a:ext cx="590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that Ho is over drift SNPs only. (I also calc over all SNPs, </a:t>
            </a:r>
            <a:r>
              <a:rPr lang="en-US" sz="1400" dirty="0" err="1"/>
              <a:t>migrantSNPs</a:t>
            </a:r>
            <a:r>
              <a:rPr lang="en-US" sz="1400" dirty="0"/>
              <a:t> too)</a:t>
            </a:r>
          </a:p>
        </p:txBody>
      </p:sp>
    </p:spTree>
    <p:extLst>
      <p:ext uri="{BB962C8B-B14F-4D97-AF65-F5344CB8AC3E}">
        <p14:creationId xmlns:p14="http://schemas.microsoft.com/office/powerpoint/2010/main" val="7283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74B2-EFEC-0C2A-AD0D-1B2A3777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795202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4423-4912-C2CC-341F-4A68E2FD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795202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C970-DBE3-1705-CCC8-B0FF6E936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5202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517-6541-4E64-AE61-6169A095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795202"/>
            <a:ext cx="2809876" cy="2381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CB66E-F4A8-AB87-6BCE-97F27D70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186" y="3176452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AB6FF1-2FC4-94E6-9647-7EAD706F7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059" y="3176450"/>
            <a:ext cx="2809877" cy="2381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7B409-D422-3274-C73C-A544A0E56B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137" y="3176451"/>
            <a:ext cx="2809875" cy="2381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751A0E-D109-8B2C-B2DE-510832BAC1D5}"/>
              </a:ext>
            </a:extLst>
          </p:cNvPr>
          <p:cNvSpPr txBox="1"/>
          <p:nvPr/>
        </p:nvSpPr>
        <p:spPr>
          <a:xfrm>
            <a:off x="757642" y="192302"/>
            <a:ext cx="10676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Run_9: introduce </a:t>
            </a:r>
            <a:r>
              <a:rPr lang="en-US" sz="1600" dirty="0" err="1"/>
              <a:t>allee</a:t>
            </a:r>
            <a:r>
              <a:rPr lang="en-US" sz="1600" dirty="0"/>
              <a:t> effect at lowest pop size -- instead of r0 = 1, r0 = .5 at low pop sizes and .75r0 when in decline or growth [i.e., unstable] PLUS introduce </a:t>
            </a:r>
            <a:r>
              <a:rPr lang="en-US" sz="1600" dirty="0" err="1"/>
              <a:t>allee</a:t>
            </a:r>
            <a:r>
              <a:rPr lang="en-US" sz="1600" dirty="0"/>
              <a:t> effect when number of alive adults is less than 400, enacted in </a:t>
            </a:r>
            <a:r>
              <a:rPr lang="en-US" sz="1600" dirty="0" err="1"/>
              <a:t>FitnessDeath.R</a:t>
            </a:r>
            <a:r>
              <a:rPr lang="en-US" sz="1600" dirty="0"/>
              <a:t>, where the fitness effect is stronger at low pop sizes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BC738-72D9-26E5-78CB-E27277C8C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CB5F80-01F9-E7EB-510F-47C4165A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690698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5B740-7FFB-498B-26F0-EF38A90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31" y="690698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80B2-2F6F-0765-1CE0-80307833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06" y="690698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83A7D-66B5-675C-DC40-034690E0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64" y="690698"/>
            <a:ext cx="2809875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775E3-85C9-6752-1049-E94B3931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199" y="2963636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27275-CDBA-CDA4-687A-65F5AC905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74" y="3017792"/>
            <a:ext cx="2809875" cy="2381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57891A-C068-4D1A-6EAB-3DB8BBCD0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949" y="3044870"/>
            <a:ext cx="2809876" cy="238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51D511-E116-D953-089D-B21BE0A28C0D}"/>
              </a:ext>
            </a:extLst>
          </p:cNvPr>
          <p:cNvSpPr txBox="1"/>
          <p:nvPr/>
        </p:nvSpPr>
        <p:spPr>
          <a:xfrm>
            <a:off x="985652" y="367531"/>
            <a:ext cx="1058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Run_10: </a:t>
            </a:r>
            <a:r>
              <a:rPr lang="en-US" dirty="0" err="1"/>
              <a:t>fitdeath</a:t>
            </a:r>
            <a:r>
              <a:rPr lang="en-US" dirty="0"/>
              <a:t> is at .5 rate and r0 is only at 1 in stable starting point </a:t>
            </a:r>
          </a:p>
          <a:p>
            <a:r>
              <a:rPr lang="en-US" dirty="0"/>
              <a:t>[i.e., y &lt; 100 r0 = 1; 0.5 @ duration of lowest pop size; 0.75 at pop increase, decrease, &amp; </a:t>
            </a:r>
            <a:r>
              <a:rPr lang="en-US" dirty="0" err="1"/>
              <a:t>postbottleneck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537FC-E4F5-98BA-42F5-8BDFCCFA5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CCA58-0567-DB8F-B64A-CB9C4390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81"/>
            <a:ext cx="12192000" cy="1665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23B4C-28F0-BEAB-43DA-B8271E54E0D4}"/>
              </a:ext>
            </a:extLst>
          </p:cNvPr>
          <p:cNvSpPr txBox="1"/>
          <p:nvPr/>
        </p:nvSpPr>
        <p:spPr>
          <a:xfrm>
            <a:off x="854652" y="3761509"/>
            <a:ext cx="11458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75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one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100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two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75 @ 151, 161, 171, 201, </a:t>
            </a:r>
            <a:r>
              <a:rPr lang="en-US" sz="700" dirty="0" err="1"/>
              <a:t>miggy</a:t>
            </a:r>
            <a:r>
              <a:rPr lang="en-US" sz="700" dirty="0"/>
              <a:t> e = five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/>
              <a:t>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r>
              <a:rPr lang="en-US" sz="700" dirty="0"/>
              <a:t>looks like if heterozygosity is ~0, nearly 100% chance of dying. Therefore it is now a 50% chance with a probability of  prob = c(.5/het/100,(1-(.5/het/100)))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100 @ 151, 161, 171, 201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(not during pop decline or </a:t>
            </a:r>
            <a:r>
              <a:rPr lang="en-US" sz="700" dirty="0" err="1"/>
              <a:t>growht</a:t>
            </a:r>
            <a:r>
              <a:rPr lang="en-US" sz="700" dirty="0"/>
              <a:t> periods)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and .75r0 when in decline or growth [i.e., unstable] PLUS 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 err="1"/>
              <a:t>fitdeath</a:t>
            </a:r>
            <a:r>
              <a:rPr lang="en-US" sz="700" dirty="0"/>
              <a:t> is at .5 rate and r0 is only at 1 in stable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073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B2D96-C9C4-FD00-F821-C8E27352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04873"/>
            <a:ext cx="2500313" cy="22422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192A57-9E41-9957-9DB5-89CB1267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8271"/>
              </p:ext>
            </p:extLst>
          </p:nvPr>
        </p:nvGraphicFramePr>
        <p:xfrm>
          <a:off x="933450" y="26670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518079:518083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run_aa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11996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64586B-0689-574D-0330-6D472C54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809623"/>
            <a:ext cx="2814638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B851D-D8DD-E0CC-2EF5-4E840435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87" y="854417"/>
            <a:ext cx="1978717" cy="177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4CEB-FFCC-417A-FC2D-77B579EB0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895" y="1711667"/>
            <a:ext cx="1978717" cy="1774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E6BF2-604F-D7E3-A68D-0E95438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4" y="3314699"/>
            <a:ext cx="2814639" cy="2524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0FDAAA-FCDB-30C7-99C6-ECD9BE6F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205" y="3314698"/>
            <a:ext cx="2814639" cy="2524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0E07C-D24C-0E71-3486-0CE142871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7851" y="1009647"/>
            <a:ext cx="2697807" cy="2419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B92B11-EF7E-62F7-61FE-14F8530B0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841" y="3333748"/>
            <a:ext cx="2814639" cy="25241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F1DD80-823F-336B-45E3-0F76BE093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479" y="3359001"/>
            <a:ext cx="2786479" cy="2498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D1C59C-D886-1A43-2B23-B138492024BE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17056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15358"/>
              </p:ext>
            </p:extLst>
          </p:nvPr>
        </p:nvGraphicFramePr>
        <p:xfrm>
          <a:off x="1019175" y="36195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518107:518111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run_bb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775858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3B21C9F-E053-EC1A-F802-22CDFF04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971549"/>
            <a:ext cx="2623455" cy="2352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939CDC-0CE2-AD65-0D84-03B0B1EA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17" y="1015920"/>
            <a:ext cx="2690812" cy="2413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3CBC69-9BB3-7427-2865-7459D80D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031" y="1077664"/>
            <a:ext cx="1385888" cy="124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06218B-5597-7907-1E54-584627AE4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5" y="2147886"/>
            <a:ext cx="1690688" cy="15161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29F194-4905-7FA9-B57E-B9A344987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4" y="3549570"/>
            <a:ext cx="2690813" cy="2413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BCF378-3983-2651-2C76-CEE89EE9E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367" y="3549570"/>
            <a:ext cx="2633664" cy="2361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9180F0-8340-AA17-3F2A-232468AAF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087" y="3664070"/>
            <a:ext cx="2633664" cy="2361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8C0B5B-F8DD-EBFA-2D32-4F651DBAA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863" y="1087189"/>
            <a:ext cx="2611340" cy="23418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4FF87A-144A-FB1A-F882-79CB58712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298" y="3620839"/>
            <a:ext cx="2633664" cy="2361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206D43-7CDD-A010-6C92-29F19EB9A97F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1441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75401"/>
              </p:ext>
            </p:extLst>
          </p:nvPr>
        </p:nvGraphicFramePr>
        <p:xfrm>
          <a:off x="752475" y="638175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518093:518097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5659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13F375-B1FE-B8AE-9F65-1661FF2C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1304925"/>
            <a:ext cx="2810666" cy="2520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6F546-477E-EC37-E136-08881A50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369699"/>
            <a:ext cx="2738438" cy="245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72FD9-809F-0AFE-7FE6-6BE63E2E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6117"/>
            <a:ext cx="1214438" cy="1089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CCC58-845B-A73E-B7B3-66CB977DA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3" y="2574732"/>
            <a:ext cx="1500188" cy="1345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8B050F-A39C-DFAE-61DD-28CE5B709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39" y="3825489"/>
            <a:ext cx="2810667" cy="2520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17B5E-3A18-DD90-49A8-8897A90F2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362" y="3825489"/>
            <a:ext cx="2801141" cy="2512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20C895-9835-1867-7E89-9FB71BBD3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503" y="3920078"/>
            <a:ext cx="2828137" cy="2536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812597-E5AB-62AE-6538-ED2CB47B2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823" y="1383866"/>
            <a:ext cx="2738438" cy="2455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533F8-DD87-FDE7-45B5-50A4C24BB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051" y="3853605"/>
            <a:ext cx="2738438" cy="2455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C5EB1-F5F4-3A4D-A603-6FD1DCC13DB1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8552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7C57F-E3C8-9CDB-F795-B43AA577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628650"/>
            <a:ext cx="2814638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8DA94-D051-E053-09F1-521773BE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8" y="628650"/>
            <a:ext cx="3081337" cy="276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7D675-BF31-49E7-D77C-E55B1E6D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2" y="628650"/>
            <a:ext cx="3081337" cy="2763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045CB-86C1-938F-4311-E85D237A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3" y="3163348"/>
            <a:ext cx="3081338" cy="2763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146068-6834-7250-376A-045F5ABC3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1" y="3152775"/>
            <a:ext cx="3262313" cy="29255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7856C-AFA1-2604-DF98-978D3118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564" y="3082200"/>
            <a:ext cx="3176587" cy="2848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289288-DB44-ED28-2407-CD02CF1E5527}"/>
              </a:ext>
            </a:extLst>
          </p:cNvPr>
          <p:cNvSpPr txBox="1"/>
          <p:nvPr/>
        </p:nvSpPr>
        <p:spPr>
          <a:xfrm>
            <a:off x="74281" y="6378055"/>
            <a:ext cx="117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stops. Different colors show the different starting allele frequencies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7BF62A-D6DE-1623-9321-E01BB9AB6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83" y="110566"/>
            <a:ext cx="3055885" cy="769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F3CA0F-9297-223B-DC62-784E15D4A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7010" y="3082200"/>
            <a:ext cx="2489727" cy="22327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C22D18-E3BC-563B-9869-0F7CBAFE3B8B}"/>
              </a:ext>
            </a:extLst>
          </p:cNvPr>
          <p:cNvSpPr txBox="1"/>
          <p:nvPr/>
        </p:nvSpPr>
        <p:spPr>
          <a:xfrm>
            <a:off x="9805458" y="3429000"/>
            <a:ext cx="196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Ne/Nc has same trend as LRS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65C60-20B7-F85A-E1FB-7FFDA6522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5014" y="956784"/>
            <a:ext cx="2505073" cy="224651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8683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FCE0-C256-DCE1-8D07-C6A52E1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68FE0-6C95-991F-643B-C985EBCFE3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0792" y="1715294"/>
          <a:ext cx="8010415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908200035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392556457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5646750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093755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5658349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9037443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075485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477587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404273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402765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9038935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2052189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41280402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72444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7866513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6627156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6060642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4843931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4143217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2904665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151345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0929328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140196539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964012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154478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19275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062208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80432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38715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418690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868615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216028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36495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14305F-550B-AE4B-B8F3-68B360BC7AE6}"/>
              </a:ext>
            </a:extLst>
          </p:cNvPr>
          <p:cNvSpPr/>
          <p:nvPr/>
        </p:nvSpPr>
        <p:spPr>
          <a:xfrm>
            <a:off x="2265822" y="2967335"/>
            <a:ext cx="7660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 to check ne counts!!!</a:t>
            </a:r>
          </a:p>
        </p:txBody>
      </p:sp>
    </p:spTree>
    <p:extLst>
      <p:ext uri="{BB962C8B-B14F-4D97-AF65-F5344CB8AC3E}">
        <p14:creationId xmlns:p14="http://schemas.microsoft.com/office/powerpoint/2010/main" val="397209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BD10F-C090-2478-48B4-F6A0D756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" y="807423"/>
            <a:ext cx="2635704" cy="2363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F917F0-AD86-4F56-B0F7-9085ECE9C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86431"/>
              </p:ext>
            </p:extLst>
          </p:nvPr>
        </p:nvGraphicFramePr>
        <p:xfrm>
          <a:off x="2460172" y="171291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2171606593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7336286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734531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416441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8891456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070815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689252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8731111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600438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0739752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22365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320752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0956690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184043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4463114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54351881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187717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5640907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919007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980320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628731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61493220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58882499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67822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8056C1-6DE7-0FF8-0CCC-6EA4C44F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729342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7D6CB-F6DB-83FA-5B47-714E6A41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9342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1CB7B-B17E-41B7-169E-E98DF4772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690300"/>
            <a:ext cx="2896961" cy="2597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61A81E-EEED-9C9F-BB8D-8C1474641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68" y="3687378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5C4700-5205-5D8A-32CA-6953B0FA0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068" y="3687378"/>
            <a:ext cx="2809875" cy="2519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B318DB-0AF5-72DA-B6DE-C065E0680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87378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EC983-3F77-B546-7C26-A8E178C1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43475"/>
              </p:ext>
            </p:extLst>
          </p:nvPr>
        </p:nvGraphicFramePr>
        <p:xfrm>
          <a:off x="2449286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1377227520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94186224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757070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44345128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8132577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313742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644360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913712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65701107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61498582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4232531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8071852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8339448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8413950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5290633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364091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98908038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3223923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230490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1109954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951824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34831026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584777225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52176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1EE940-3DC2-89DD-FAAF-424062FA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835025"/>
            <a:ext cx="2809874" cy="2519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FA6C1-9C00-2D68-C1F0-0E7661EA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82" y="835025"/>
            <a:ext cx="2809874" cy="2519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5D513-805C-6DA0-2D46-BE59B111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6" y="835025"/>
            <a:ext cx="2809874" cy="2519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71B9-5B21-F13F-4DF1-28485B9D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411" y="835025"/>
            <a:ext cx="2809874" cy="2519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519F8-AF83-E130-7E53-F15D42C33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08" y="3503613"/>
            <a:ext cx="2809874" cy="2519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389BD-BA75-51A5-908C-295AD6D0E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982" y="3503613"/>
            <a:ext cx="2809874" cy="2519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C9A5B-C9C0-0126-E09E-FD67E58F8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537" y="3503613"/>
            <a:ext cx="2809874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2194-5357-AC98-2FD1-F529FCCC2D52}"/>
              </a:ext>
            </a:extLst>
          </p:cNvPr>
          <p:cNvSpPr txBox="1"/>
          <p:nvPr/>
        </p:nvSpPr>
        <p:spPr>
          <a:xfrm>
            <a:off x="841169" y="250855"/>
            <a:ext cx="1050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150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75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6B586-02E4-F882-1A44-2C49864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58" y="5012939"/>
            <a:ext cx="3330229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302E6-39FD-A70B-9EA1-94CFED7C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6" y="987959"/>
            <a:ext cx="2601999" cy="2266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A8662-9451-C7E4-4B00-EAE3AC5A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82" y="1086817"/>
            <a:ext cx="2618422" cy="2167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C32E1-A2B1-95FD-6804-2AD999E1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004" y="897186"/>
            <a:ext cx="3064254" cy="266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DC413-24CB-911C-034B-AC310F02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186" y="992001"/>
            <a:ext cx="2846584" cy="2479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EE9BC3-81EC-386D-1140-4781115EF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70" y="3254785"/>
            <a:ext cx="2754812" cy="2399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CA188D-7874-4F7B-9B49-5951C9F81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425" y="3254786"/>
            <a:ext cx="2846585" cy="2479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34D15A-ABAF-5F3A-77F9-CBDCF45FE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03" y="3214953"/>
            <a:ext cx="3055571" cy="2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FA8FA-5BBF-F4CF-0835-E4475AC0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5125"/>
              </p:ext>
            </p:extLst>
          </p:nvPr>
        </p:nvGraphicFramePr>
        <p:xfrm>
          <a:off x="2090792" y="443139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47244091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8531892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1042921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70472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861336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2871986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60304833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56179626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5810974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4563937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90962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1341256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751094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0962074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92051248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352421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9491861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3634479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678818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8548530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5205064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0610897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1280577644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0, a, 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13001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80C9EF-6896-ACB4-6A44-56E8B899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8" y="909637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E5FF9-BD20-77B2-B063-551F6DC4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3" y="909637"/>
            <a:ext cx="2809875" cy="2519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D6147-9A54-4C1B-1E48-21E3A477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53" y="909637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32ABB9-6D03-5D70-68BC-C940C66B4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163" y="909637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7209A-1C2F-C8E4-D15F-8EFA22E6D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43" y="3687772"/>
            <a:ext cx="2739800" cy="2456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51AD05-02FA-1C65-60BD-374DE1899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218" y="3687771"/>
            <a:ext cx="2739800" cy="245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F32C1-BA28-5391-0AA0-84F2D3EEA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363" y="3687771"/>
            <a:ext cx="2739800" cy="24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43583-DE03-E867-F7EA-6CCDA308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68885"/>
              </p:ext>
            </p:extLst>
          </p:nvPr>
        </p:nvGraphicFramePr>
        <p:xfrm>
          <a:off x="2090792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215247740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162930339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432325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2231120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824641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701581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0398398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8824196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460017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70981252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94651041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0718840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4419949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062494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746040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005225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549549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58623552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95134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157540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5906757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64705602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38899617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0, a, 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49084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689AE6-878D-1F69-A01F-6B9C9A32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9" y="835025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5CE78-F418-471B-8003-F5B35C3C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29" y="835025"/>
            <a:ext cx="2809875" cy="2519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D62CA-44D5-4186-5D39-F87655B7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19" y="835024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DF7117-926C-95C3-B3A8-2769F3180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835024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4D834-C7C5-CAFE-99CD-7AB459C3C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38" y="3429000"/>
            <a:ext cx="2809875" cy="2519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9075D-E67A-140C-61F3-E5F333CEF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729" y="3428999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D0E0CB-6E4E-B775-ECDE-C46022E7E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618" y="3503613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7F0AF4-134A-5DBE-A714-34F55C03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90700"/>
              </p:ext>
            </p:extLst>
          </p:nvPr>
        </p:nvGraphicFramePr>
        <p:xfrm>
          <a:off x="2231572" y="377825"/>
          <a:ext cx="801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66495059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351938918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64247721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9832864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7772739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7690856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335816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80217825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1323820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87019082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3037728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6618878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95771282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4162614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60094157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1299506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53437983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16850883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06636577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2203862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7393096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665791437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3013494656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76873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63D1A0-8A6B-F317-1790-33622A64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835025"/>
            <a:ext cx="2809875" cy="2519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E68FE-76B4-D4E8-5168-0153482C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909637"/>
            <a:ext cx="2809875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3CC0C-CF04-6B5E-1E7D-98850EF9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55511"/>
            <a:ext cx="2348518" cy="210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F2D1C-3668-7F4D-6366-B6EDB9BD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7" y="1211375"/>
            <a:ext cx="2809875" cy="25193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94E21-E1C4-431D-BAB8-9F9760B9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26047"/>
              </p:ext>
            </p:extLst>
          </p:nvPr>
        </p:nvGraphicFramePr>
        <p:xfrm>
          <a:off x="2242457" y="83911"/>
          <a:ext cx="80104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2">
                  <a:extLst>
                    <a:ext uri="{9D8B030D-6E8A-4147-A177-3AD203B41FA5}">
                      <a16:colId xmlns:a16="http://schemas.microsoft.com/office/drawing/2014/main" val="326116219"/>
                    </a:ext>
                  </a:extLst>
                </a:gridCol>
                <a:gridCol w="355036">
                  <a:extLst>
                    <a:ext uri="{9D8B030D-6E8A-4147-A177-3AD203B41FA5}">
                      <a16:colId xmlns:a16="http://schemas.microsoft.com/office/drawing/2014/main" val="4402560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61069810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91000902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8269557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7472929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862966104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2171576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29820035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3436750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31969025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06451261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778293579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19844953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926005612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323388312"/>
                    </a:ext>
                  </a:extLst>
                </a:gridCol>
                <a:gridCol w="617684">
                  <a:extLst>
                    <a:ext uri="{9D8B030D-6E8A-4147-A177-3AD203B41FA5}">
                      <a16:colId xmlns:a16="http://schemas.microsoft.com/office/drawing/2014/main" val="318363657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619336746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170194195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503966021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2263704498"/>
                    </a:ext>
                  </a:extLst>
                </a:gridCol>
                <a:gridCol w="321542">
                  <a:extLst>
                    <a:ext uri="{9D8B030D-6E8A-4147-A177-3AD203B41FA5}">
                      <a16:colId xmlns:a16="http://schemas.microsoft.com/office/drawing/2014/main" val="4167990657"/>
                    </a:ext>
                  </a:extLst>
                </a:gridCol>
                <a:gridCol w="514467">
                  <a:extLst>
                    <a:ext uri="{9D8B030D-6E8A-4147-A177-3AD203B41FA5}">
                      <a16:colId xmlns:a16="http://schemas.microsoft.com/office/drawing/2014/main" val="2220578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run_aa2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39946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run_bb2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731420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run_cc2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689578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9C5864A-5E2C-12AF-02FA-5A1172F8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2" y="1248682"/>
            <a:ext cx="2809875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B2C87-6ADB-9327-64DF-AEC5AD68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05" y="1248682"/>
            <a:ext cx="2809875" cy="2519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E5EE7-C9BC-4745-AB11-95076F31C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" y="3805352"/>
            <a:ext cx="2809875" cy="2519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28BEBC-A7EC-396A-C13E-441C24D72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925" y="3805352"/>
            <a:ext cx="2809875" cy="251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9584AC-802D-6724-CC11-718A9B9F0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124" y="3805352"/>
            <a:ext cx="2809875" cy="2519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291EF-D0C4-D9E4-6618-8D9944BCC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85" y="262800"/>
            <a:ext cx="305588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4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3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2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5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25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5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9E2D6-7014-850C-872F-48F6A3B9E266}"/>
              </a:ext>
            </a:extLst>
          </p:cNvPr>
          <p:cNvSpPr txBox="1"/>
          <p:nvPr/>
        </p:nvSpPr>
        <p:spPr>
          <a:xfrm>
            <a:off x="819398" y="286480"/>
            <a:ext cx="10343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300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100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two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37AA9-6CD0-2128-A83F-0F77C19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5" y="4848848"/>
            <a:ext cx="3375953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20D5C-5B1C-632C-B46C-6A43BC74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6" y="932811"/>
            <a:ext cx="2809875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991FF-AE6B-8322-D938-A256C5F7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1" y="932810"/>
            <a:ext cx="2809875" cy="2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A181-2BF8-558D-A3D5-3AE74068F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43" y="932810"/>
            <a:ext cx="2980088" cy="2596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B8143-5831-04DB-312B-04A14F19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95" y="981075"/>
            <a:ext cx="2809875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B6435-9ABD-F0CC-4C89-8E86C98B1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22" y="3328977"/>
            <a:ext cx="2980088" cy="259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9EA99-3CA1-3512-BCD1-4B1CC9521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08" y="3328977"/>
            <a:ext cx="2980088" cy="2596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08ACC-0341-A9E7-FD80-97573891F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409" y="3362275"/>
            <a:ext cx="2886466" cy="25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525D-43A3-F132-4F4A-9E0A3CB8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" y="642505"/>
            <a:ext cx="2895703" cy="245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3BF97-0096-B035-C8D4-2D97A49B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00" y="642505"/>
            <a:ext cx="2895703" cy="2453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E3204-F0A6-0710-76BA-21B2719D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03" y="642505"/>
            <a:ext cx="2895703" cy="2453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972F6-FEB0-F393-9CEF-B4FBA452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6" y="673678"/>
            <a:ext cx="2895703" cy="2453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E7623-1E68-CF20-853C-E5BD5E2F1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0" y="3127664"/>
            <a:ext cx="2895703" cy="2453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2877C-32A4-D42B-E2FA-9D62E291B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376" y="3127664"/>
            <a:ext cx="2895703" cy="2453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725B2-4FFB-2B45-DE47-F63151FC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502" y="3096491"/>
            <a:ext cx="2895703" cy="245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93897F-B570-4847-F4E4-F64733E3ED26}"/>
              </a:ext>
            </a:extLst>
          </p:cNvPr>
          <p:cNvSpPr txBox="1"/>
          <p:nvPr/>
        </p:nvSpPr>
        <p:spPr>
          <a:xfrm>
            <a:off x="848160" y="319339"/>
            <a:ext cx="1076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Run_3: </a:t>
            </a:r>
            <a:r>
              <a:rPr lang="en-US" dirty="0" err="1"/>
              <a:t>miggy</a:t>
            </a:r>
            <a:r>
              <a:rPr lang="en-US" dirty="0"/>
              <a:t> b = 150 @ </a:t>
            </a:r>
            <a:r>
              <a:rPr lang="en-US" dirty="0" err="1"/>
              <a:t>yr</a:t>
            </a:r>
            <a:r>
              <a:rPr lang="en-US" dirty="0"/>
              <a:t> 151, </a:t>
            </a:r>
            <a:r>
              <a:rPr lang="en-US" dirty="0" err="1"/>
              <a:t>miggy</a:t>
            </a:r>
            <a:r>
              <a:rPr lang="en-US" dirty="0"/>
              <a:t> c = 75 @ 151, 161, 171, 201, </a:t>
            </a:r>
            <a:r>
              <a:rPr lang="en-US" dirty="0" err="1"/>
              <a:t>miggy</a:t>
            </a:r>
            <a:r>
              <a:rPr lang="en-US" dirty="0"/>
              <a:t> e = five </a:t>
            </a:r>
            <a:r>
              <a:rPr lang="en-US" dirty="0" err="1"/>
              <a:t>mig</a:t>
            </a:r>
            <a:r>
              <a:rPr lang="en-US" dirty="0"/>
              <a:t> per gen starting after drop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B563E-0029-B294-F2FD-18C3FA8138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306"/>
          <a:stretch/>
        </p:blipFill>
        <p:spPr>
          <a:xfrm>
            <a:off x="7873115" y="5450774"/>
            <a:ext cx="3873251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E5CD3-E50D-9FC2-DE27-975EBA42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3" y="465044"/>
            <a:ext cx="2730538" cy="231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4A094-5020-283C-02BD-7DE9675F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51" y="465044"/>
            <a:ext cx="2730539" cy="23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E4957-C5AD-5848-DDB0-C98D49A9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90" y="465044"/>
            <a:ext cx="2730538" cy="231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8EFFC-737C-E0AA-FCA4-49A5E7187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29" y="465044"/>
            <a:ext cx="2730538" cy="2314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20F89-CC9B-60EC-6FD4-E6F4357FB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43" y="2779059"/>
            <a:ext cx="2730538" cy="231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D07C9-7975-E378-B5EF-59E142A0E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66" y="2779059"/>
            <a:ext cx="2730538" cy="2314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8B70B-65B3-54DD-1C31-AB3349DC9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889" y="2779058"/>
            <a:ext cx="2730538" cy="2314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B8DC6B-EE9E-9255-7687-94EAE48724BF}"/>
              </a:ext>
            </a:extLst>
          </p:cNvPr>
          <p:cNvSpPr txBox="1"/>
          <p:nvPr/>
        </p:nvSpPr>
        <p:spPr>
          <a:xfrm>
            <a:off x="1075935" y="25773"/>
            <a:ext cx="965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Run_4: 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80D9-FA6F-3E9C-8DCF-41AB265CF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2683" y="5355771"/>
            <a:ext cx="4443629" cy="1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7F4AC-5F6B-B72F-2827-73F6BF35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3" y="849337"/>
            <a:ext cx="2499410" cy="211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488D0-0798-6EFE-45E0-A8FCEFA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43" y="849337"/>
            <a:ext cx="2499410" cy="211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68A00-7A93-226D-1372-9870E257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3" y="849337"/>
            <a:ext cx="2499410" cy="211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D3524-F868-1FF7-960F-CB422C842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63" y="849337"/>
            <a:ext cx="2499410" cy="2118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B58C5-C739-B061-C7FD-CAA9F483E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680" y="3212980"/>
            <a:ext cx="2499410" cy="211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E7891-4049-FCE7-BCC2-07E62A22B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70" y="3212980"/>
            <a:ext cx="2499410" cy="2118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222E9-E0C0-244D-8420-1A1C35A4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860" y="3212980"/>
            <a:ext cx="2499410" cy="2118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5B1D0F-33DF-4110-305A-1F5FE197E519}"/>
              </a:ext>
            </a:extLst>
          </p:cNvPr>
          <p:cNvSpPr txBox="1"/>
          <p:nvPr/>
        </p:nvSpPr>
        <p:spPr>
          <a:xfrm>
            <a:off x="983411" y="280672"/>
            <a:ext cx="985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Run_5: looks like if heterozygosity is ~0, nearly 100% chance of dying. Therefore it is now a 50% chance with a probability of  prob = c(.5/het/100,(1-(.5/het/100)))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4D83D-3B1E-01D8-B745-8B5BFD161C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7D9F7-D942-9391-60E6-BF24574A2E9B}"/>
              </a:ext>
            </a:extLst>
          </p:cNvPr>
          <p:cNvSpPr txBox="1"/>
          <p:nvPr/>
        </p:nvSpPr>
        <p:spPr>
          <a:xfrm>
            <a:off x="2112264" y="301752"/>
            <a:ext cx="660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Run_6: 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 b = 300 @ yr 151, miggy c = 100 @ 151, 161, 171, 201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0B50-1C51-4645-C97B-A265612B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" y="671084"/>
            <a:ext cx="2909402" cy="240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E6C1-4066-D29C-2E34-CC6F1BFE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05" y="671084"/>
            <a:ext cx="3107094" cy="256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1B20A-6B8D-A492-41E0-EF795051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7" y="671083"/>
            <a:ext cx="3107095" cy="2564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EF9B2-8990-EB90-924D-766C6717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93" y="671083"/>
            <a:ext cx="3107095" cy="256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9CDA-BC89-3A00-2098-017ACA3B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9" y="3072573"/>
            <a:ext cx="2909402" cy="2401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D98FB-B5E3-A591-05EB-92CBCB1D1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31" y="3072572"/>
            <a:ext cx="3107096" cy="2564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683BC-0B37-1BF2-B422-54CE7978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224" y="3072569"/>
            <a:ext cx="3107097" cy="2564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86CCE-E6CA-E909-DABC-61C4DA6C0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772" y="6022802"/>
            <a:ext cx="326164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9BD1D-2CBD-79BE-A668-C79FC87B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849340"/>
            <a:ext cx="2683354" cy="227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E5016-44B1-54A9-EC68-001619E8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45" y="849340"/>
            <a:ext cx="2683354" cy="227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752C4-5A56-E0C2-22DE-39C2905A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9" y="849340"/>
            <a:ext cx="2683354" cy="2274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AD914-6FEF-DC41-9118-8FBA2AD6D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953" y="849340"/>
            <a:ext cx="2683354" cy="2274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3F2BE-C74E-9DB0-3386-C5AF4086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755" y="3278647"/>
            <a:ext cx="2683354" cy="227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EFCA4-D4F0-BE22-9BFD-3C960DE82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09" y="3278647"/>
            <a:ext cx="2683354" cy="2274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B74A63-1817-D582-6785-79BF4542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463" y="3278647"/>
            <a:ext cx="2683355" cy="2274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3A5CB-BFB9-13EA-F019-E38E8C69FF02}"/>
              </a:ext>
            </a:extLst>
          </p:cNvPr>
          <p:cNvSpPr txBox="1"/>
          <p:nvPr/>
        </p:nvSpPr>
        <p:spPr>
          <a:xfrm>
            <a:off x="586597" y="310036"/>
            <a:ext cx="1063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Run_7: introduce </a:t>
            </a:r>
            <a:r>
              <a:rPr lang="en-US" dirty="0" err="1"/>
              <a:t>allee</a:t>
            </a:r>
            <a:r>
              <a:rPr lang="en-US" dirty="0"/>
              <a:t> effect at lowest pop size -- instead of r0 = 1, r0 = .5 at low pop sizes (not during pop decline or </a:t>
            </a:r>
            <a:r>
              <a:rPr lang="en-US" dirty="0" err="1"/>
              <a:t>growht</a:t>
            </a:r>
            <a:r>
              <a:rPr lang="en-US" dirty="0"/>
              <a:t> periods– only for the duration of the lowest pop size)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94DAF-62A6-1C1C-F11B-E6CC98385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AF313-D573-D7E7-64FA-C3852A77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" y="668547"/>
            <a:ext cx="2720198" cy="230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8983B-BCF1-B255-F480-7EC505AF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7" y="668547"/>
            <a:ext cx="2720198" cy="230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EE5D2-0BA2-C0F1-ABA4-A6B28CF9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05" y="668547"/>
            <a:ext cx="2720198" cy="230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5E3EA-51E9-8549-7391-9463F0A5F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03" y="668546"/>
            <a:ext cx="2720200" cy="2305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ED5551-880B-7889-8933-9328C277C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808" y="2973800"/>
            <a:ext cx="2720199" cy="2305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B41B2-5518-2B1C-DAED-035E6440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899" y="2973798"/>
            <a:ext cx="2720201" cy="2305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86C0DF-5452-43E2-D9E3-65D59AB926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992" y="2973797"/>
            <a:ext cx="2720202" cy="23052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D2A36C-C987-70A7-1377-C1AAFD8956B9}"/>
              </a:ext>
            </a:extLst>
          </p:cNvPr>
          <p:cNvSpPr txBox="1"/>
          <p:nvPr/>
        </p:nvSpPr>
        <p:spPr>
          <a:xfrm>
            <a:off x="1485426" y="206879"/>
            <a:ext cx="950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Run_8: introduce </a:t>
            </a:r>
            <a:r>
              <a:rPr lang="en-US" dirty="0" err="1"/>
              <a:t>allee</a:t>
            </a:r>
            <a:r>
              <a:rPr lang="en-US" dirty="0"/>
              <a:t> effect when number of alive adults is less than 400, enacted in </a:t>
            </a:r>
            <a:r>
              <a:rPr lang="en-US" dirty="0" err="1"/>
              <a:t>FitnessDeath.R</a:t>
            </a:r>
            <a:r>
              <a:rPr lang="en-US" dirty="0"/>
              <a:t>, where the fitness effect is stronger at low pop sizes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5CD39-CA59-A84A-6346-46256C7BE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1669</Words>
  <Application>Microsoft Office PowerPoint</Application>
  <PresentationFormat>Widescreen</PresentationFormat>
  <Paragraphs>528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25</cp:revision>
  <dcterms:created xsi:type="dcterms:W3CDTF">2023-02-09T18:22:46Z</dcterms:created>
  <dcterms:modified xsi:type="dcterms:W3CDTF">2023-02-21T03:01:21Z</dcterms:modified>
</cp:coreProperties>
</file>