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12_ADDA7F43.xml" ContentType="application/vnd.ms-powerpoint.comments+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4" r:id="rId2"/>
    <p:sldId id="267" r:id="rId3"/>
    <p:sldId id="256" r:id="rId4"/>
    <p:sldId id="257" r:id="rId5"/>
    <p:sldId id="258" r:id="rId6"/>
    <p:sldId id="259" r:id="rId7"/>
    <p:sldId id="260" r:id="rId8"/>
    <p:sldId id="263" r:id="rId9"/>
    <p:sldId id="270" r:id="rId10"/>
    <p:sldId id="261" r:id="rId11"/>
    <p:sldId id="262" r:id="rId12"/>
    <p:sldId id="269" r:id="rId13"/>
    <p:sldId id="264" r:id="rId14"/>
    <p:sldId id="265" r:id="rId15"/>
    <p:sldId id="279" r:id="rId16"/>
    <p:sldId id="266" r:id="rId17"/>
    <p:sldId id="280" r:id="rId18"/>
    <p:sldId id="271" r:id="rId19"/>
    <p:sldId id="283" r:id="rId20"/>
    <p:sldId id="284" r:id="rId21"/>
    <p:sldId id="285" r:id="rId22"/>
    <p:sldId id="286" r:id="rId23"/>
    <p:sldId id="287" r:id="rId24"/>
    <p:sldId id="289" r:id="rId25"/>
    <p:sldId id="288" r:id="rId26"/>
    <p:sldId id="290" r:id="rId27"/>
    <p:sldId id="291" r:id="rId28"/>
    <p:sldId id="272" r:id="rId29"/>
    <p:sldId id="273" r:id="rId30"/>
    <p:sldId id="281" r:id="rId31"/>
    <p:sldId id="282" r:id="rId32"/>
    <p:sldId id="275" r:id="rId33"/>
    <p:sldId id="276" r:id="rId34"/>
    <p:sldId id="277" r:id="rId35"/>
    <p:sldId id="27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07F2619-DB8B-9395-83D2-05BB721BD830}" name="Gina Lamka" initials="GL" userId="Gina Lamka"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autoAdjust="0"/>
  </p:normalViewPr>
  <p:slideViewPr>
    <p:cSldViewPr snapToGrid="0">
      <p:cViewPr>
        <p:scale>
          <a:sx n="110" d="100"/>
          <a:sy n="110" d="100"/>
        </p:scale>
        <p:origin x="5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modernComment_112_ADDA7F43.xml><?xml version="1.0" encoding="utf-8"?>
<p188:cmLst xmlns:a="http://schemas.openxmlformats.org/drawingml/2006/main" xmlns:r="http://schemas.openxmlformats.org/officeDocument/2006/relationships" xmlns:p188="http://schemas.microsoft.com/office/powerpoint/2018/8/main">
  <p188:cm id="{530536E0-2C8C-4959-A70E-FF6A43998D4D}" authorId="{607F2619-DB8B-9395-83D2-05BB721BD830}" created="2023-01-17T20:34:31.151">
    <ac:txMkLst xmlns:ac="http://schemas.microsoft.com/office/drawing/2013/main/command">
      <pc:docMk xmlns:pc="http://schemas.microsoft.com/office/powerpoint/2013/main/command"/>
      <pc:sldMk xmlns:pc="http://schemas.microsoft.com/office/powerpoint/2013/main/command" cId="2916777795" sldId="274"/>
      <ac:spMk id="3" creationId="{9C901562-E012-7B11-0EC3-1DB25125E018}"/>
      <ac:txMk cp="1705" len="1">
        <ac:context len="2376" hash="269027806"/>
      </ac:txMk>
    </ac:txMkLst>
    <p188:pos x="7074417" y="3920608"/>
    <p188:replyLst>
      <p188:reply id="{82BD0115-C924-4F01-ADD1-32CCB8255434}" authorId="{607F2619-DB8B-9395-83D2-05BB721BD830}" created="2023-01-17T20:41:10.900">
        <p188:txBody>
          <a:bodyPr/>
          <a:lstStyle/>
          <a:p>
            <a:r>
              <a:rPr lang="en-US"/>
              <a:t>Note: the pop crashes when N is less than 10 (probs want to increase it)</a:t>
            </a:r>
          </a:p>
        </p188:txBody>
      </p188:reply>
    </p188:replyLst>
    <p188:txBody>
      <a:bodyPr/>
      <a:lstStyle/>
      <a:p>
        <a:r>
          <a:rPr lang="en-US"/>
          <a:t>This is something I am newly looking into -- populations only crash when r0 is small</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59C96E-D3B8-4757-A93A-6EA5F328B2E5}" type="datetimeFigureOut">
              <a:rPr lang="en-US" smtClean="0"/>
              <a:t>1/31/2023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DD6E44-FBD3-4CB3-A1F6-C3BD95E6E852}" type="slidenum">
              <a:rPr lang="en-US" smtClean="0"/>
              <a:t>‹#›</a:t>
            </a:fld>
            <a:endParaRPr lang="en-US"/>
          </a:p>
        </p:txBody>
      </p:sp>
    </p:spTree>
    <p:extLst>
      <p:ext uri="{BB962C8B-B14F-4D97-AF65-F5344CB8AC3E}">
        <p14:creationId xmlns:p14="http://schemas.microsoft.com/office/powerpoint/2010/main" val="51883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800" b="0" i="0" u="none" strike="noStrike" dirty="0">
                <a:solidFill>
                  <a:srgbClr val="000000"/>
                </a:solidFill>
                <a:effectLst/>
                <a:latin typeface="Calibri" panose="020F0502020204030204" pitchFamily="34" charset="0"/>
              </a:rPr>
              <a:t>ABM_run.1.18.23_c</a:t>
            </a:r>
            <a:r>
              <a:rPr lang="es-ES" dirty="0"/>
              <a:t> </a:t>
            </a:r>
            <a:r>
              <a:rPr lang="es-ES" sz="1800" b="0" i="0" u="none" strike="noStrike" dirty="0">
                <a:solidFill>
                  <a:srgbClr val="000000"/>
                </a:solidFill>
                <a:effectLst/>
                <a:latin typeface="Calibri" panose="020F0502020204030204" pitchFamily="34" charset="0"/>
              </a:rPr>
              <a:t>y</a:t>
            </a:r>
            <a:r>
              <a:rPr lang="es-ES" dirty="0"/>
              <a:t> </a:t>
            </a:r>
            <a:r>
              <a:rPr lang="es-ES" sz="1800" b="0" i="0" u="none" strike="noStrike" dirty="0" err="1">
                <a:solidFill>
                  <a:srgbClr val="000000"/>
                </a:solidFill>
                <a:effectLst/>
                <a:latin typeface="Calibri" panose="020F0502020204030204" pitchFamily="34" charset="0"/>
              </a:rPr>
              <a:t>y</a:t>
            </a:r>
            <a:r>
              <a:rPr lang="es-ES" dirty="0"/>
              <a:t> </a:t>
            </a:r>
            <a:r>
              <a:rPr lang="es-ES" sz="1800" b="0" i="0" u="none" strike="noStrike" dirty="0" err="1">
                <a:solidFill>
                  <a:srgbClr val="000000"/>
                </a:solidFill>
                <a:effectLst/>
                <a:latin typeface="Calibri" panose="020F0502020204030204" pitchFamily="34" charset="0"/>
              </a:rPr>
              <a:t>dead</a:t>
            </a:r>
            <a:r>
              <a:rPr lang="es-ES" dirty="0"/>
              <a:t> </a:t>
            </a:r>
            <a:r>
              <a:rPr lang="es-ES" sz="1800" b="0" i="0" u="none" strike="noStrike" dirty="0">
                <a:solidFill>
                  <a:srgbClr val="000000"/>
                </a:solidFill>
                <a:effectLst/>
                <a:latin typeface="Calibri" panose="020F0502020204030204" pitchFamily="34" charset="0"/>
              </a:rPr>
              <a:t>y</a:t>
            </a:r>
            <a:r>
              <a:rPr lang="es-ES" dirty="0"/>
              <a:t> </a:t>
            </a:r>
            <a:r>
              <a:rPr lang="es-ES" sz="1800" b="0" i="0" u="none" strike="noStrike" dirty="0" err="1">
                <a:solidFill>
                  <a:srgbClr val="000000"/>
                </a:solidFill>
                <a:effectLst/>
                <a:latin typeface="Calibri" panose="020F0502020204030204" pitchFamily="34" charset="0"/>
              </a:rPr>
              <a:t>all</a:t>
            </a:r>
            <a:r>
              <a:rPr lang="es-ES" sz="1800" b="0" i="0" u="none" strike="noStrike" dirty="0">
                <a:solidFill>
                  <a:srgbClr val="000000"/>
                </a:solidFill>
                <a:effectLst/>
                <a:latin typeface="Calibri" panose="020F0502020204030204" pitchFamily="34" charset="0"/>
              </a:rPr>
              <a:t> 4</a:t>
            </a:r>
            <a:r>
              <a:rPr lang="es-ES" dirty="0"/>
              <a:t> </a:t>
            </a:r>
            <a:r>
              <a:rPr lang="es-ES" sz="1800" b="0" i="0" u="none" strike="noStrike" dirty="0">
                <a:solidFill>
                  <a:srgbClr val="000000"/>
                </a:solidFill>
                <a:effectLst/>
                <a:latin typeface="Calibri" panose="020F0502020204030204" pitchFamily="34" charset="0"/>
              </a:rPr>
              <a:t>0.07</a:t>
            </a:r>
            <a:r>
              <a:rPr lang="es-ES" dirty="0"/>
              <a:t> </a:t>
            </a:r>
            <a:r>
              <a:rPr lang="es-ES" sz="1800" b="0" i="0" u="none" strike="noStrike" dirty="0">
                <a:solidFill>
                  <a:srgbClr val="000000"/>
                </a:solidFill>
                <a:effectLst/>
                <a:latin typeface="Calibri" panose="020F0502020204030204" pitchFamily="34" charset="0"/>
              </a:rPr>
              <a:t>1</a:t>
            </a:r>
            <a:r>
              <a:rPr lang="es-ES" dirty="0"/>
              <a:t> </a:t>
            </a:r>
            <a:r>
              <a:rPr lang="es-ES" sz="1800" b="0" i="0" u="none" strike="noStrike" dirty="0">
                <a:solidFill>
                  <a:srgbClr val="7030A0"/>
                </a:solidFill>
                <a:effectLst/>
                <a:latin typeface="Calibri" panose="020F0502020204030204" pitchFamily="34" charset="0"/>
              </a:rPr>
              <a:t>300</a:t>
            </a:r>
            <a:r>
              <a:rPr lang="es-ES" dirty="0"/>
              <a:t> </a:t>
            </a:r>
            <a:r>
              <a:rPr lang="es-ES" sz="1800" b="0" i="0" u="none" strike="noStrike" dirty="0">
                <a:solidFill>
                  <a:srgbClr val="000000"/>
                </a:solidFill>
                <a:effectLst/>
                <a:latin typeface="Calibri" panose="020F0502020204030204" pitchFamily="34" charset="0"/>
              </a:rPr>
              <a:t>1000</a:t>
            </a:r>
            <a:r>
              <a:rPr lang="es-ES" dirty="0"/>
              <a:t> </a:t>
            </a:r>
            <a:r>
              <a:rPr lang="es-ES" sz="1800" b="0" i="0" u="none" strike="noStrike" dirty="0">
                <a:solidFill>
                  <a:srgbClr val="000000"/>
                </a:solidFill>
                <a:effectLst/>
                <a:latin typeface="Calibri" panose="020F0502020204030204" pitchFamily="34" charset="0"/>
              </a:rPr>
              <a:t>1000</a:t>
            </a:r>
            <a:r>
              <a:rPr lang="es-ES" dirty="0"/>
              <a:t> </a:t>
            </a:r>
            <a:r>
              <a:rPr lang="es-ES" sz="1800" b="0" i="0" u="none" strike="noStrike" dirty="0">
                <a:solidFill>
                  <a:srgbClr val="000000"/>
                </a:solidFill>
                <a:effectLst/>
                <a:latin typeface="Calibri" panose="020F0502020204030204" pitchFamily="34" charset="0"/>
              </a:rPr>
              <a:t>10</a:t>
            </a:r>
            <a:r>
              <a:rPr lang="es-ES" dirty="0"/>
              <a:t> </a:t>
            </a:r>
            <a:r>
              <a:rPr lang="es-ES" sz="1800" b="0" i="0" u="none" strike="noStrike" dirty="0">
                <a:solidFill>
                  <a:srgbClr val="000000"/>
                </a:solidFill>
                <a:effectLst/>
                <a:latin typeface="Calibri" panose="020F0502020204030204" pitchFamily="34" charset="0"/>
              </a:rPr>
              <a:t>40</a:t>
            </a:r>
            <a:r>
              <a:rPr lang="es-ES" dirty="0"/>
              <a:t> </a:t>
            </a:r>
            <a:r>
              <a:rPr lang="es-ES" sz="1800" b="0" i="0" u="none" strike="noStrike" dirty="0">
                <a:solidFill>
                  <a:srgbClr val="000000"/>
                </a:solidFill>
                <a:effectLst/>
                <a:latin typeface="Calibri" panose="020F0502020204030204" pitchFamily="34" charset="0"/>
              </a:rPr>
              <a:t>9</a:t>
            </a:r>
            <a:r>
              <a:rPr lang="es-ES" dirty="0"/>
              <a:t> </a:t>
            </a:r>
            <a:r>
              <a:rPr lang="es-ES" sz="1800" b="0" i="0" u="none" strike="noStrike" dirty="0">
                <a:solidFill>
                  <a:srgbClr val="000000"/>
                </a:solidFill>
                <a:effectLst/>
                <a:latin typeface="Calibri" panose="020F0502020204030204" pitchFamily="34" charset="0"/>
              </a:rPr>
              <a:t>4</a:t>
            </a:r>
            <a:r>
              <a:rPr lang="es-ES" dirty="0"/>
              <a:t> </a:t>
            </a:r>
            <a:r>
              <a:rPr lang="es-ES" sz="1800" b="0" i="0" u="none" strike="noStrike" dirty="0">
                <a:solidFill>
                  <a:srgbClr val="000000"/>
                </a:solidFill>
                <a:effectLst/>
                <a:latin typeface="Calibri" panose="020F0502020204030204" pitchFamily="34" charset="0"/>
              </a:rPr>
              <a:t>1</a:t>
            </a:r>
            <a:r>
              <a:rPr lang="es-ES" dirty="0"/>
              <a:t> </a:t>
            </a:r>
            <a:r>
              <a:rPr lang="es-ES" sz="1800" b="0" i="0" u="none" strike="noStrike" dirty="0">
                <a:solidFill>
                  <a:srgbClr val="000000"/>
                </a:solidFill>
                <a:effectLst/>
                <a:latin typeface="Calibri" panose="020F0502020204030204" pitchFamily="34" charset="0"/>
              </a:rPr>
              <a:t>350</a:t>
            </a:r>
            <a:r>
              <a:rPr lang="es-ES" dirty="0"/>
              <a:t> </a:t>
            </a:r>
            <a:r>
              <a:rPr lang="es-ES" sz="1800" b="0" i="0" u="none" strike="noStrike" dirty="0">
                <a:solidFill>
                  <a:srgbClr val="000000"/>
                </a:solidFill>
                <a:effectLst/>
                <a:latin typeface="Calibri" panose="020F0502020204030204" pitchFamily="34" charset="0"/>
              </a:rPr>
              <a:t>0.5, 0.1</a:t>
            </a:r>
            <a:r>
              <a:rPr lang="es-ES" dirty="0"/>
              <a:t> </a:t>
            </a:r>
            <a:r>
              <a:rPr lang="es-ES" sz="1800" b="0" i="0" u="none" strike="noStrike" dirty="0">
                <a:solidFill>
                  <a:srgbClr val="000000"/>
                </a:solidFill>
                <a:effectLst/>
                <a:latin typeface="Calibri" panose="020F0502020204030204" pitchFamily="34" charset="0"/>
              </a:rPr>
              <a:t>0.055556</a:t>
            </a:r>
            <a:r>
              <a:rPr lang="es-ES" dirty="0"/>
              <a:t> </a:t>
            </a:r>
            <a:r>
              <a:rPr lang="es-ES" sz="1800" b="0" i="0" u="none" strike="noStrike" dirty="0">
                <a:solidFill>
                  <a:srgbClr val="000000"/>
                </a:solidFill>
                <a:effectLst/>
                <a:latin typeface="Calibri" panose="020F0502020204030204" pitchFamily="34" charset="0"/>
              </a:rPr>
              <a:t>100</a:t>
            </a:r>
            <a:r>
              <a:rPr lang="es-ES" dirty="0"/>
              <a:t> </a:t>
            </a:r>
            <a:r>
              <a:rPr lang="es-ES" sz="1800" b="0" i="0" u="none" strike="noStrike" dirty="0">
                <a:solidFill>
                  <a:srgbClr val="000000"/>
                </a:solidFill>
                <a:effectLst/>
                <a:latin typeface="Calibri" panose="020F0502020204030204" pitchFamily="34" charset="0"/>
              </a:rPr>
              <a:t>0</a:t>
            </a:r>
            <a:r>
              <a:rPr lang="es-ES" dirty="0"/>
              <a:t> </a:t>
            </a:r>
            <a:endParaRPr lang="en-US" dirty="0"/>
          </a:p>
        </p:txBody>
      </p:sp>
      <p:sp>
        <p:nvSpPr>
          <p:cNvPr id="4" name="Slide Number Placeholder 3"/>
          <p:cNvSpPr>
            <a:spLocks noGrp="1"/>
          </p:cNvSpPr>
          <p:nvPr>
            <p:ph type="sldNum" sz="quarter" idx="5"/>
          </p:nvPr>
        </p:nvSpPr>
        <p:spPr/>
        <p:txBody>
          <a:bodyPr/>
          <a:lstStyle/>
          <a:p>
            <a:fld id="{DADD6E44-FBD3-4CB3-A1F6-C3BD95E6E852}" type="slidenum">
              <a:rPr lang="en-US" smtClean="0"/>
              <a:t>27</a:t>
            </a:fld>
            <a:endParaRPr lang="en-US"/>
          </a:p>
        </p:txBody>
      </p:sp>
    </p:spTree>
    <p:extLst>
      <p:ext uri="{BB962C8B-B14F-4D97-AF65-F5344CB8AC3E}">
        <p14:creationId xmlns:p14="http://schemas.microsoft.com/office/powerpoint/2010/main" val="1187659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B656A-3672-2466-84B2-38E9D496B0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7F892A-39FB-6608-B021-DEF7E58AA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9FCFF-9310-36D4-7321-16F8008E9DED}"/>
              </a:ext>
            </a:extLst>
          </p:cNvPr>
          <p:cNvSpPr>
            <a:spLocks noGrp="1"/>
          </p:cNvSpPr>
          <p:nvPr>
            <p:ph type="dt" sz="half" idx="10"/>
          </p:nvPr>
        </p:nvSpPr>
        <p:spPr/>
        <p:txBody>
          <a:bodyPr/>
          <a:lstStyle/>
          <a:p>
            <a:fld id="{7A4046AA-27C9-44E6-A581-156BA02D08E8}" type="datetimeFigureOut">
              <a:rPr lang="en-US" smtClean="0"/>
              <a:t>1/31/2023</a:t>
            </a:fld>
            <a:endParaRPr lang="en-US"/>
          </a:p>
        </p:txBody>
      </p:sp>
      <p:sp>
        <p:nvSpPr>
          <p:cNvPr id="5" name="Footer Placeholder 4">
            <a:extLst>
              <a:ext uri="{FF2B5EF4-FFF2-40B4-BE49-F238E27FC236}">
                <a16:creationId xmlns:a16="http://schemas.microsoft.com/office/drawing/2014/main" id="{6DA9A844-1C58-3410-92D5-58C112AC2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8CC23-C3D0-EF40-1B60-8F94F0181590}"/>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165263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8769-C185-5462-5504-BED0CB1675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8986B4-0A2E-7BED-8F74-65638453EA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C72929-C58A-C825-0954-F68505892FB5}"/>
              </a:ext>
            </a:extLst>
          </p:cNvPr>
          <p:cNvSpPr>
            <a:spLocks noGrp="1"/>
          </p:cNvSpPr>
          <p:nvPr>
            <p:ph type="dt" sz="half" idx="10"/>
          </p:nvPr>
        </p:nvSpPr>
        <p:spPr/>
        <p:txBody>
          <a:bodyPr/>
          <a:lstStyle/>
          <a:p>
            <a:fld id="{7A4046AA-27C9-44E6-A581-156BA02D08E8}" type="datetimeFigureOut">
              <a:rPr lang="en-US" smtClean="0"/>
              <a:t>1/31/2023</a:t>
            </a:fld>
            <a:endParaRPr lang="en-US"/>
          </a:p>
        </p:txBody>
      </p:sp>
      <p:sp>
        <p:nvSpPr>
          <p:cNvPr id="5" name="Footer Placeholder 4">
            <a:extLst>
              <a:ext uri="{FF2B5EF4-FFF2-40B4-BE49-F238E27FC236}">
                <a16:creationId xmlns:a16="http://schemas.microsoft.com/office/drawing/2014/main" id="{3BACCD76-47F9-5DDB-F616-E3793DF24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37C12-7611-1D6C-6796-C3F9040B5195}"/>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3333689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79C3FD-F6A4-DA0C-F57B-79C1957B82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1545F9-20B4-7F9C-F872-6CAE3A6332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7AC6B-2E89-304C-9017-2AA55D060C06}"/>
              </a:ext>
            </a:extLst>
          </p:cNvPr>
          <p:cNvSpPr>
            <a:spLocks noGrp="1"/>
          </p:cNvSpPr>
          <p:nvPr>
            <p:ph type="dt" sz="half" idx="10"/>
          </p:nvPr>
        </p:nvSpPr>
        <p:spPr/>
        <p:txBody>
          <a:bodyPr/>
          <a:lstStyle/>
          <a:p>
            <a:fld id="{7A4046AA-27C9-44E6-A581-156BA02D08E8}" type="datetimeFigureOut">
              <a:rPr lang="en-US" smtClean="0"/>
              <a:t>1/31/2023</a:t>
            </a:fld>
            <a:endParaRPr lang="en-US"/>
          </a:p>
        </p:txBody>
      </p:sp>
      <p:sp>
        <p:nvSpPr>
          <p:cNvPr id="5" name="Footer Placeholder 4">
            <a:extLst>
              <a:ext uri="{FF2B5EF4-FFF2-40B4-BE49-F238E27FC236}">
                <a16:creationId xmlns:a16="http://schemas.microsoft.com/office/drawing/2014/main" id="{1D5995AC-AB57-F26F-098F-246F4D36C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05B87-B583-05CD-84B8-90E7B13B063F}"/>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408378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7DEF-B150-BADE-C3E5-6869229646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6302A-9B2F-2176-E571-5A3A8D91A1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4C571-F7EC-7A1F-9756-3862F7DD9AA8}"/>
              </a:ext>
            </a:extLst>
          </p:cNvPr>
          <p:cNvSpPr>
            <a:spLocks noGrp="1"/>
          </p:cNvSpPr>
          <p:nvPr>
            <p:ph type="dt" sz="half" idx="10"/>
          </p:nvPr>
        </p:nvSpPr>
        <p:spPr/>
        <p:txBody>
          <a:bodyPr/>
          <a:lstStyle/>
          <a:p>
            <a:fld id="{7A4046AA-27C9-44E6-A581-156BA02D08E8}" type="datetimeFigureOut">
              <a:rPr lang="en-US" smtClean="0"/>
              <a:t>1/31/2023</a:t>
            </a:fld>
            <a:endParaRPr lang="en-US"/>
          </a:p>
        </p:txBody>
      </p:sp>
      <p:sp>
        <p:nvSpPr>
          <p:cNvPr id="5" name="Footer Placeholder 4">
            <a:extLst>
              <a:ext uri="{FF2B5EF4-FFF2-40B4-BE49-F238E27FC236}">
                <a16:creationId xmlns:a16="http://schemas.microsoft.com/office/drawing/2014/main" id="{E9B77F10-CA1E-1F57-933A-0EEF444FC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FDC4E-A3E5-5F3B-D293-D1BA66BC0917}"/>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122058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C3CC3-7A27-5249-14B1-CC066F18EA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80B251-A093-CBEB-A499-207D7A5FA6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D75C23-83F9-D614-1B13-C91787F02DCF}"/>
              </a:ext>
            </a:extLst>
          </p:cNvPr>
          <p:cNvSpPr>
            <a:spLocks noGrp="1"/>
          </p:cNvSpPr>
          <p:nvPr>
            <p:ph type="dt" sz="half" idx="10"/>
          </p:nvPr>
        </p:nvSpPr>
        <p:spPr/>
        <p:txBody>
          <a:bodyPr/>
          <a:lstStyle/>
          <a:p>
            <a:fld id="{7A4046AA-27C9-44E6-A581-156BA02D08E8}" type="datetimeFigureOut">
              <a:rPr lang="en-US" smtClean="0"/>
              <a:t>1/31/2023</a:t>
            </a:fld>
            <a:endParaRPr lang="en-US"/>
          </a:p>
        </p:txBody>
      </p:sp>
      <p:sp>
        <p:nvSpPr>
          <p:cNvPr id="5" name="Footer Placeholder 4">
            <a:extLst>
              <a:ext uri="{FF2B5EF4-FFF2-40B4-BE49-F238E27FC236}">
                <a16:creationId xmlns:a16="http://schemas.microsoft.com/office/drawing/2014/main" id="{9775126C-1D2D-F630-CA1C-2F068FCAF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0835A-2E40-598D-3962-D2716DE47874}"/>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231603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F5D5-AE12-C83C-28AB-362ECDEF40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E25578-53A4-FA79-63B9-5925370D8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35D747-78FB-B9BB-3A48-BC78E50821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040370-817D-CBC3-19E6-0B8DEAD67B35}"/>
              </a:ext>
            </a:extLst>
          </p:cNvPr>
          <p:cNvSpPr>
            <a:spLocks noGrp="1"/>
          </p:cNvSpPr>
          <p:nvPr>
            <p:ph type="dt" sz="half" idx="10"/>
          </p:nvPr>
        </p:nvSpPr>
        <p:spPr/>
        <p:txBody>
          <a:bodyPr/>
          <a:lstStyle/>
          <a:p>
            <a:fld id="{7A4046AA-27C9-44E6-A581-156BA02D08E8}" type="datetimeFigureOut">
              <a:rPr lang="en-US" smtClean="0"/>
              <a:t>1/31/2023</a:t>
            </a:fld>
            <a:endParaRPr lang="en-US"/>
          </a:p>
        </p:txBody>
      </p:sp>
      <p:sp>
        <p:nvSpPr>
          <p:cNvPr id="6" name="Footer Placeholder 5">
            <a:extLst>
              <a:ext uri="{FF2B5EF4-FFF2-40B4-BE49-F238E27FC236}">
                <a16:creationId xmlns:a16="http://schemas.microsoft.com/office/drawing/2014/main" id="{2CC669CF-340F-AAAF-7C37-5BBF7F2E2E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7E921-511B-C754-8163-71843135B638}"/>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3310310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7AC2-945F-AC7B-B6EB-4F0D164EDB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C3E3AE-ACF5-8EE0-BA42-0A5F302936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CD9860-26E6-FA49-0948-BEC11528FD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0E6D60-923F-4D40-7E5D-C885630773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E6D2A7-9D47-3E00-8A28-0B87D61E5A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DCC86D-94FC-DC8B-2DAC-91A6C317D5E1}"/>
              </a:ext>
            </a:extLst>
          </p:cNvPr>
          <p:cNvSpPr>
            <a:spLocks noGrp="1"/>
          </p:cNvSpPr>
          <p:nvPr>
            <p:ph type="dt" sz="half" idx="10"/>
          </p:nvPr>
        </p:nvSpPr>
        <p:spPr/>
        <p:txBody>
          <a:bodyPr/>
          <a:lstStyle/>
          <a:p>
            <a:fld id="{7A4046AA-27C9-44E6-A581-156BA02D08E8}" type="datetimeFigureOut">
              <a:rPr lang="en-US" smtClean="0"/>
              <a:t>1/31/2023</a:t>
            </a:fld>
            <a:endParaRPr lang="en-US"/>
          </a:p>
        </p:txBody>
      </p:sp>
      <p:sp>
        <p:nvSpPr>
          <p:cNvPr id="8" name="Footer Placeholder 7">
            <a:extLst>
              <a:ext uri="{FF2B5EF4-FFF2-40B4-BE49-F238E27FC236}">
                <a16:creationId xmlns:a16="http://schemas.microsoft.com/office/drawing/2014/main" id="{B952AFA6-AD02-8779-3039-E6AEEB1366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5B34D8-4DD3-A1A7-43C0-6DEAF57E68D5}"/>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397316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8167-1906-21BB-1C00-EE14BD5C14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2A624E-330F-C698-9C2F-E93DF817D954}"/>
              </a:ext>
            </a:extLst>
          </p:cNvPr>
          <p:cNvSpPr>
            <a:spLocks noGrp="1"/>
          </p:cNvSpPr>
          <p:nvPr>
            <p:ph type="dt" sz="half" idx="10"/>
          </p:nvPr>
        </p:nvSpPr>
        <p:spPr/>
        <p:txBody>
          <a:bodyPr/>
          <a:lstStyle/>
          <a:p>
            <a:fld id="{7A4046AA-27C9-44E6-A581-156BA02D08E8}" type="datetimeFigureOut">
              <a:rPr lang="en-US" smtClean="0"/>
              <a:t>1/31/2023</a:t>
            </a:fld>
            <a:endParaRPr lang="en-US"/>
          </a:p>
        </p:txBody>
      </p:sp>
      <p:sp>
        <p:nvSpPr>
          <p:cNvPr id="4" name="Footer Placeholder 3">
            <a:extLst>
              <a:ext uri="{FF2B5EF4-FFF2-40B4-BE49-F238E27FC236}">
                <a16:creationId xmlns:a16="http://schemas.microsoft.com/office/drawing/2014/main" id="{A596E689-8514-6A63-0E84-00F6022990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F8BE15-6BA6-CB3F-C899-D533A9F2CC16}"/>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167666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46C37B-C3B5-68C9-EA53-084313023890}"/>
              </a:ext>
            </a:extLst>
          </p:cNvPr>
          <p:cNvSpPr>
            <a:spLocks noGrp="1"/>
          </p:cNvSpPr>
          <p:nvPr>
            <p:ph type="dt" sz="half" idx="10"/>
          </p:nvPr>
        </p:nvSpPr>
        <p:spPr/>
        <p:txBody>
          <a:bodyPr/>
          <a:lstStyle/>
          <a:p>
            <a:fld id="{7A4046AA-27C9-44E6-A581-156BA02D08E8}" type="datetimeFigureOut">
              <a:rPr lang="en-US" smtClean="0"/>
              <a:t>1/31/2023</a:t>
            </a:fld>
            <a:endParaRPr lang="en-US"/>
          </a:p>
        </p:txBody>
      </p:sp>
      <p:sp>
        <p:nvSpPr>
          <p:cNvPr id="3" name="Footer Placeholder 2">
            <a:extLst>
              <a:ext uri="{FF2B5EF4-FFF2-40B4-BE49-F238E27FC236}">
                <a16:creationId xmlns:a16="http://schemas.microsoft.com/office/drawing/2014/main" id="{49C26EA9-8CE5-799E-29CE-00C89516DE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DBF438-EE6C-58B4-684E-A64906AA7C2C}"/>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88611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42EFE-213B-84B4-FD44-2C0EA69F6D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9B266C-6F44-A6FE-ABB3-7BC95C46B7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73FAE7-B275-CBFF-8B95-BC2965933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B11F1-2119-D2BF-DA88-2362E8382247}"/>
              </a:ext>
            </a:extLst>
          </p:cNvPr>
          <p:cNvSpPr>
            <a:spLocks noGrp="1"/>
          </p:cNvSpPr>
          <p:nvPr>
            <p:ph type="dt" sz="half" idx="10"/>
          </p:nvPr>
        </p:nvSpPr>
        <p:spPr/>
        <p:txBody>
          <a:bodyPr/>
          <a:lstStyle/>
          <a:p>
            <a:fld id="{7A4046AA-27C9-44E6-A581-156BA02D08E8}" type="datetimeFigureOut">
              <a:rPr lang="en-US" smtClean="0"/>
              <a:t>1/31/2023</a:t>
            </a:fld>
            <a:endParaRPr lang="en-US"/>
          </a:p>
        </p:txBody>
      </p:sp>
      <p:sp>
        <p:nvSpPr>
          <p:cNvPr id="6" name="Footer Placeholder 5">
            <a:extLst>
              <a:ext uri="{FF2B5EF4-FFF2-40B4-BE49-F238E27FC236}">
                <a16:creationId xmlns:a16="http://schemas.microsoft.com/office/drawing/2014/main" id="{8C6788CA-A7B8-051D-6982-B8C73A773D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8B6B32-AF00-93EE-BF1E-3A694647E274}"/>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1575909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6B59-5746-199B-CE69-8020B49887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96AE6-F7BD-6BBF-037A-BD1B620D01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FC9E51-FA58-F164-934A-3C5F1E549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534F79-B05B-9E44-673F-62DEFDC72A05}"/>
              </a:ext>
            </a:extLst>
          </p:cNvPr>
          <p:cNvSpPr>
            <a:spLocks noGrp="1"/>
          </p:cNvSpPr>
          <p:nvPr>
            <p:ph type="dt" sz="half" idx="10"/>
          </p:nvPr>
        </p:nvSpPr>
        <p:spPr/>
        <p:txBody>
          <a:bodyPr/>
          <a:lstStyle/>
          <a:p>
            <a:fld id="{7A4046AA-27C9-44E6-A581-156BA02D08E8}" type="datetimeFigureOut">
              <a:rPr lang="en-US" smtClean="0"/>
              <a:t>1/31/2023</a:t>
            </a:fld>
            <a:endParaRPr lang="en-US"/>
          </a:p>
        </p:txBody>
      </p:sp>
      <p:sp>
        <p:nvSpPr>
          <p:cNvPr id="6" name="Footer Placeholder 5">
            <a:extLst>
              <a:ext uri="{FF2B5EF4-FFF2-40B4-BE49-F238E27FC236}">
                <a16:creationId xmlns:a16="http://schemas.microsoft.com/office/drawing/2014/main" id="{3D4903F4-3156-E4B8-7CA0-9F6E8A2926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528E7-DD57-F68E-A74F-0FDE019EC0DB}"/>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186933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BEFE6E-7CCE-B1BE-4064-484ACD5C69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0D98BE-579F-D7C9-249C-7CBF728B5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6AD6C0-BCB7-3D2C-747A-1BD11AE85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046AA-27C9-44E6-A581-156BA02D08E8}" type="datetimeFigureOut">
              <a:rPr lang="en-US" smtClean="0"/>
              <a:t>1/31/2023</a:t>
            </a:fld>
            <a:endParaRPr lang="en-US"/>
          </a:p>
        </p:txBody>
      </p:sp>
      <p:sp>
        <p:nvSpPr>
          <p:cNvPr id="5" name="Footer Placeholder 4">
            <a:extLst>
              <a:ext uri="{FF2B5EF4-FFF2-40B4-BE49-F238E27FC236}">
                <a16:creationId xmlns:a16="http://schemas.microsoft.com/office/drawing/2014/main" id="{172D114C-C023-54AD-81D5-1C8945BD0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A9752A-DB0F-974E-8CC3-3CBE285B4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213F4-AAC8-4D37-86B3-DA5B56408B87}" type="slidenum">
              <a:rPr lang="en-US" smtClean="0"/>
              <a:t>‹#›</a:t>
            </a:fld>
            <a:endParaRPr lang="en-US"/>
          </a:p>
        </p:txBody>
      </p:sp>
    </p:spTree>
    <p:extLst>
      <p:ext uri="{BB962C8B-B14F-4D97-AF65-F5344CB8AC3E}">
        <p14:creationId xmlns:p14="http://schemas.microsoft.com/office/powerpoint/2010/main" val="3969257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12_ADDA7F43.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0.png"/><Relationship Id="rId4" Type="http://schemas.openxmlformats.org/officeDocument/2006/relationships/image" Target="../media/image35.png"/><Relationship Id="rId9"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4.png"/><Relationship Id="rId7" Type="http://schemas.openxmlformats.org/officeDocument/2006/relationships/image" Target="../media/image45.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1.png"/><Relationship Id="rId4" Type="http://schemas.openxmlformats.org/officeDocument/2006/relationships/image" Target="../media/image42.png"/><Relationship Id="rId9" Type="http://schemas.openxmlformats.org/officeDocument/2006/relationships/image" Target="../media/image47.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15.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54.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 Id="rId9" Type="http://schemas.openxmlformats.org/officeDocument/2006/relationships/image" Target="../media/image76.png"/></Relationships>
</file>

<file path=ppt/slides/_rels/slide21.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76.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01562-E012-7B11-0EC3-1DB25125E018}"/>
              </a:ext>
            </a:extLst>
          </p:cNvPr>
          <p:cNvSpPr>
            <a:spLocks noGrp="1"/>
          </p:cNvSpPr>
          <p:nvPr>
            <p:ph idx="1"/>
          </p:nvPr>
        </p:nvSpPr>
        <p:spPr>
          <a:xfrm>
            <a:off x="581025" y="768350"/>
            <a:ext cx="10515600" cy="4351338"/>
          </a:xfrm>
        </p:spPr>
        <p:txBody>
          <a:bodyPr>
            <a:normAutofit fontScale="25000" lnSpcReduction="20000"/>
          </a:bodyPr>
          <a:lstStyle/>
          <a:p>
            <a:pPr marL="0" indent="0" algn="just">
              <a:buNone/>
            </a:pPr>
            <a:r>
              <a:rPr lang="en-US" sz="8000" dirty="0"/>
              <a:t>To understand these </a:t>
            </a:r>
            <a:r>
              <a:rPr lang="en-US" sz="8000" u="sng" dirty="0"/>
              <a:t>long-term effects of migration</a:t>
            </a:r>
            <a:r>
              <a:rPr lang="en-US" sz="8000" dirty="0"/>
              <a:t>, we developed an agent-based model that uses genetic diversity and gene flow to determine fitness in small populations. These populations were modeled such that our results will provide insight into how populations persist in the face of stochastic and anthropogenic ecosystem change. Specifically, we examined </a:t>
            </a:r>
            <a:r>
              <a:rPr lang="en-US" sz="8000" u="sng" dirty="0"/>
              <a:t>how dispersal can mitigate the effects of small populations and inbreeding, and the genetic implications of limited gene flow on these effects</a:t>
            </a:r>
            <a:r>
              <a:rPr lang="en-US" sz="8000" dirty="0"/>
              <a:t>. Within our simulations, we examined trends following migration events to address three specific  questions: </a:t>
            </a:r>
            <a:r>
              <a:rPr lang="en-US" sz="8000" b="1" dirty="0"/>
              <a:t>1. Does the increase in genetic variants provided to a population via migration provide a long term influence on individual and population fitness?</a:t>
            </a:r>
            <a:r>
              <a:rPr lang="en-US" sz="8000" dirty="0"/>
              <a:t> We hypothesized that </a:t>
            </a:r>
            <a:r>
              <a:rPr lang="en-US" sz="8000" dirty="0">
                <a:solidFill>
                  <a:schemeClr val="accent1"/>
                </a:solidFill>
              </a:rPr>
              <a:t>extremely small populations will retain more of the migrant-related genetic variants than populations with more moderate population crashes due to the population growth potential in extremely small populations</a:t>
            </a:r>
            <a:r>
              <a:rPr lang="en-US" sz="8000" dirty="0"/>
              <a:t>. </a:t>
            </a:r>
            <a:r>
              <a:rPr lang="en-US" sz="8000" b="1" dirty="0"/>
              <a:t>2. Do migrants with particularly high fitness affect the receiving population’s long-term stability more so than migrants with moderate or low lifetime fitness? </a:t>
            </a:r>
            <a:r>
              <a:rPr lang="en-US" sz="8000" dirty="0"/>
              <a:t>We hypothesize that </a:t>
            </a:r>
            <a:r>
              <a:rPr lang="en-US" sz="8000" dirty="0">
                <a:solidFill>
                  <a:schemeClr val="accent1"/>
                </a:solidFill>
              </a:rPr>
              <a:t>migrants with high fitness may result in more unstable populations long-term than migrants with lower fitness, since high fitness individuals may cause inbreeding to increase as offspring from high fitness individuals reproduce. </a:t>
            </a:r>
            <a:r>
              <a:rPr lang="en-US" sz="8000" b="1" dirty="0"/>
              <a:t>3. Do differences in species lifespan or fecundity influence long term population viability when migrations occur?  </a:t>
            </a:r>
            <a:r>
              <a:rPr lang="en-US" sz="8000" dirty="0"/>
              <a:t>We hypothesize that species with </a:t>
            </a:r>
            <a:r>
              <a:rPr lang="en-US" sz="8000" dirty="0">
                <a:solidFill>
                  <a:schemeClr val="accent1"/>
                </a:solidFill>
              </a:rPr>
              <a:t>longer lifespans and lower fecundity will have smaller magnitude of population effects compared to species with shorter lifespans and higher fecundity.</a:t>
            </a:r>
            <a:r>
              <a:rPr lang="en-US" sz="8000" dirty="0"/>
              <a:t> </a:t>
            </a:r>
            <a:r>
              <a:rPr lang="en-US" sz="8000" b="1" dirty="0">
                <a:solidFill>
                  <a:schemeClr val="accent2"/>
                </a:solidFill>
              </a:rPr>
              <a:t>4. Does the long-term viability of the receiving population vary with population growth rate?</a:t>
            </a:r>
            <a:r>
              <a:rPr lang="en-US" sz="8000" dirty="0">
                <a:solidFill>
                  <a:schemeClr val="accent2"/>
                </a:solidFill>
              </a:rPr>
              <a:t> We hypothesized that migrants will minimally affect the viability of the population in the absence of positive population growth. </a:t>
            </a:r>
            <a:r>
              <a:rPr lang="en-US" sz="8000" dirty="0"/>
              <a:t>We considered the effects of changes on the number of individuals in the population, the genetic diversity within the population, and the reproductive success of individuals following immigration events as well as the proportion of simulated populations that persisted after migration ceased. These aims will support future considerations of promoting migration (via corridors or translocations) when managing species on the brink of extinction.</a:t>
            </a:r>
          </a:p>
          <a:p>
            <a:endParaRPr lang="en-US" dirty="0"/>
          </a:p>
        </p:txBody>
      </p:sp>
    </p:spTree>
    <p:extLst>
      <p:ext uri="{BB962C8B-B14F-4D97-AF65-F5344CB8AC3E}">
        <p14:creationId xmlns:p14="http://schemas.microsoft.com/office/powerpoint/2010/main" val="2916777795"/>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02C091A-C1AF-D67A-34EB-5FD129FEA040}"/>
              </a:ext>
            </a:extLst>
          </p:cNvPr>
          <p:cNvPicPr>
            <a:picLocks noChangeAspect="1"/>
          </p:cNvPicPr>
          <p:nvPr/>
        </p:nvPicPr>
        <p:blipFill>
          <a:blip r:embed="rId2"/>
          <a:stretch>
            <a:fillRect/>
          </a:stretch>
        </p:blipFill>
        <p:spPr>
          <a:xfrm>
            <a:off x="101221" y="216944"/>
            <a:ext cx="3085850" cy="2810976"/>
          </a:xfrm>
          <a:prstGeom prst="rect">
            <a:avLst/>
          </a:prstGeom>
        </p:spPr>
      </p:pic>
      <p:pic>
        <p:nvPicPr>
          <p:cNvPr id="8" name="Picture 7">
            <a:extLst>
              <a:ext uri="{FF2B5EF4-FFF2-40B4-BE49-F238E27FC236}">
                <a16:creationId xmlns:a16="http://schemas.microsoft.com/office/drawing/2014/main" id="{E679AA16-4D14-DD56-44BA-12E9739E5EBC}"/>
              </a:ext>
            </a:extLst>
          </p:cNvPr>
          <p:cNvPicPr>
            <a:picLocks noChangeAspect="1"/>
          </p:cNvPicPr>
          <p:nvPr/>
        </p:nvPicPr>
        <p:blipFill>
          <a:blip r:embed="rId3"/>
          <a:stretch>
            <a:fillRect/>
          </a:stretch>
        </p:blipFill>
        <p:spPr>
          <a:xfrm>
            <a:off x="6062635" y="159850"/>
            <a:ext cx="3085850" cy="2810976"/>
          </a:xfrm>
          <a:prstGeom prst="rect">
            <a:avLst/>
          </a:prstGeom>
        </p:spPr>
      </p:pic>
      <p:pic>
        <p:nvPicPr>
          <p:cNvPr id="10" name="Picture 9">
            <a:extLst>
              <a:ext uri="{FF2B5EF4-FFF2-40B4-BE49-F238E27FC236}">
                <a16:creationId xmlns:a16="http://schemas.microsoft.com/office/drawing/2014/main" id="{76F7A0B8-D825-7708-CDF3-76E3C2E204D2}"/>
              </a:ext>
            </a:extLst>
          </p:cNvPr>
          <p:cNvPicPr>
            <a:picLocks noChangeAspect="1"/>
          </p:cNvPicPr>
          <p:nvPr/>
        </p:nvPicPr>
        <p:blipFill>
          <a:blip r:embed="rId4"/>
          <a:stretch>
            <a:fillRect/>
          </a:stretch>
        </p:blipFill>
        <p:spPr>
          <a:xfrm>
            <a:off x="9106150" y="231487"/>
            <a:ext cx="3085850" cy="2810976"/>
          </a:xfrm>
          <a:prstGeom prst="rect">
            <a:avLst/>
          </a:prstGeom>
        </p:spPr>
      </p:pic>
      <p:pic>
        <p:nvPicPr>
          <p:cNvPr id="12" name="Picture 11">
            <a:extLst>
              <a:ext uri="{FF2B5EF4-FFF2-40B4-BE49-F238E27FC236}">
                <a16:creationId xmlns:a16="http://schemas.microsoft.com/office/drawing/2014/main" id="{03648B68-A2BD-7D8C-3533-8E5844C448EA}"/>
              </a:ext>
            </a:extLst>
          </p:cNvPr>
          <p:cNvPicPr>
            <a:picLocks noChangeAspect="1"/>
          </p:cNvPicPr>
          <p:nvPr/>
        </p:nvPicPr>
        <p:blipFill>
          <a:blip r:embed="rId5"/>
          <a:stretch>
            <a:fillRect/>
          </a:stretch>
        </p:blipFill>
        <p:spPr>
          <a:xfrm>
            <a:off x="-24625" y="3099676"/>
            <a:ext cx="3337542" cy="3040248"/>
          </a:xfrm>
          <a:prstGeom prst="rect">
            <a:avLst/>
          </a:prstGeom>
        </p:spPr>
      </p:pic>
      <p:pic>
        <p:nvPicPr>
          <p:cNvPr id="14" name="Picture 13">
            <a:extLst>
              <a:ext uri="{FF2B5EF4-FFF2-40B4-BE49-F238E27FC236}">
                <a16:creationId xmlns:a16="http://schemas.microsoft.com/office/drawing/2014/main" id="{5EA65173-CED7-96B8-FB89-E37ABA640B82}"/>
              </a:ext>
            </a:extLst>
          </p:cNvPr>
          <p:cNvPicPr>
            <a:picLocks noChangeAspect="1"/>
          </p:cNvPicPr>
          <p:nvPr/>
        </p:nvPicPr>
        <p:blipFill>
          <a:blip r:embed="rId6"/>
          <a:stretch>
            <a:fillRect/>
          </a:stretch>
        </p:blipFill>
        <p:spPr>
          <a:xfrm>
            <a:off x="3019120" y="3171432"/>
            <a:ext cx="3337542" cy="3040248"/>
          </a:xfrm>
          <a:prstGeom prst="rect">
            <a:avLst/>
          </a:prstGeom>
        </p:spPr>
      </p:pic>
      <p:pic>
        <p:nvPicPr>
          <p:cNvPr id="16" name="Picture 15">
            <a:extLst>
              <a:ext uri="{FF2B5EF4-FFF2-40B4-BE49-F238E27FC236}">
                <a16:creationId xmlns:a16="http://schemas.microsoft.com/office/drawing/2014/main" id="{63725E5F-1A27-6B90-B945-D2098461936F}"/>
              </a:ext>
            </a:extLst>
          </p:cNvPr>
          <p:cNvPicPr>
            <a:picLocks noChangeAspect="1"/>
          </p:cNvPicPr>
          <p:nvPr/>
        </p:nvPicPr>
        <p:blipFill>
          <a:blip r:embed="rId7"/>
          <a:stretch>
            <a:fillRect/>
          </a:stretch>
        </p:blipFill>
        <p:spPr>
          <a:xfrm>
            <a:off x="6062635" y="3254304"/>
            <a:ext cx="2998044" cy="2730991"/>
          </a:xfrm>
          <a:prstGeom prst="rect">
            <a:avLst/>
          </a:prstGeom>
        </p:spPr>
      </p:pic>
      <p:pic>
        <p:nvPicPr>
          <p:cNvPr id="18" name="Picture 17">
            <a:extLst>
              <a:ext uri="{FF2B5EF4-FFF2-40B4-BE49-F238E27FC236}">
                <a16:creationId xmlns:a16="http://schemas.microsoft.com/office/drawing/2014/main" id="{4A034FD8-BCD7-EBD4-5DC8-9A3BD18DA721}"/>
              </a:ext>
            </a:extLst>
          </p:cNvPr>
          <p:cNvPicPr>
            <a:picLocks noChangeAspect="1"/>
          </p:cNvPicPr>
          <p:nvPr/>
        </p:nvPicPr>
        <p:blipFill>
          <a:blip r:embed="rId8"/>
          <a:stretch>
            <a:fillRect/>
          </a:stretch>
        </p:blipFill>
        <p:spPr>
          <a:xfrm>
            <a:off x="9172880" y="3364797"/>
            <a:ext cx="2876746" cy="2620498"/>
          </a:xfrm>
          <a:prstGeom prst="rect">
            <a:avLst/>
          </a:prstGeom>
        </p:spPr>
      </p:pic>
      <p:pic>
        <p:nvPicPr>
          <p:cNvPr id="19" name="Picture 18">
            <a:extLst>
              <a:ext uri="{FF2B5EF4-FFF2-40B4-BE49-F238E27FC236}">
                <a16:creationId xmlns:a16="http://schemas.microsoft.com/office/drawing/2014/main" id="{6BC8D311-3647-7B64-C985-B26816A36977}"/>
              </a:ext>
            </a:extLst>
          </p:cNvPr>
          <p:cNvPicPr>
            <a:picLocks noChangeAspect="1"/>
          </p:cNvPicPr>
          <p:nvPr/>
        </p:nvPicPr>
        <p:blipFill rotWithShape="1">
          <a:blip r:embed="rId9"/>
          <a:srcRect l="22563" t="32944" r="14469" b="37688"/>
          <a:stretch/>
        </p:blipFill>
        <p:spPr>
          <a:xfrm>
            <a:off x="10179699" y="5940344"/>
            <a:ext cx="1922106" cy="816580"/>
          </a:xfrm>
          <a:prstGeom prst="rect">
            <a:avLst/>
          </a:prstGeom>
        </p:spPr>
      </p:pic>
      <p:pic>
        <p:nvPicPr>
          <p:cNvPr id="5" name="Picture 4">
            <a:extLst>
              <a:ext uri="{FF2B5EF4-FFF2-40B4-BE49-F238E27FC236}">
                <a16:creationId xmlns:a16="http://schemas.microsoft.com/office/drawing/2014/main" id="{E28453C8-0A35-A7AD-48C5-42CA02D23CBE}"/>
              </a:ext>
            </a:extLst>
          </p:cNvPr>
          <p:cNvPicPr>
            <a:picLocks noChangeAspect="1"/>
          </p:cNvPicPr>
          <p:nvPr/>
        </p:nvPicPr>
        <p:blipFill>
          <a:blip r:embed="rId10"/>
          <a:stretch>
            <a:fillRect/>
          </a:stretch>
        </p:blipFill>
        <p:spPr>
          <a:xfrm>
            <a:off x="3019120" y="174273"/>
            <a:ext cx="3211466" cy="2925403"/>
          </a:xfrm>
          <a:prstGeom prst="rect">
            <a:avLst/>
          </a:prstGeom>
        </p:spPr>
      </p:pic>
      <p:sp>
        <p:nvSpPr>
          <p:cNvPr id="2" name="TextBox 1">
            <a:extLst>
              <a:ext uri="{FF2B5EF4-FFF2-40B4-BE49-F238E27FC236}">
                <a16:creationId xmlns:a16="http://schemas.microsoft.com/office/drawing/2014/main" id="{9759FD57-235B-ABB0-7760-C09D7D34F3A7}"/>
              </a:ext>
            </a:extLst>
          </p:cNvPr>
          <p:cNvSpPr txBox="1"/>
          <p:nvPr/>
        </p:nvSpPr>
        <p:spPr>
          <a:xfrm>
            <a:off x="2142912" y="145188"/>
            <a:ext cx="8427500" cy="369332"/>
          </a:xfrm>
          <a:prstGeom prst="rect">
            <a:avLst/>
          </a:prstGeom>
          <a:noFill/>
        </p:spPr>
        <p:txBody>
          <a:bodyPr wrap="none" rtlCol="0">
            <a:spAutoFit/>
          </a:bodyPr>
          <a:lstStyle/>
          <a:p>
            <a:r>
              <a:rPr lang="en-US" dirty="0"/>
              <a:t>Reproductive output values among migration rates when simulating an </a:t>
            </a:r>
            <a:r>
              <a:rPr lang="en-US" b="1" u="sng" dirty="0"/>
              <a:t>endangered pop </a:t>
            </a:r>
          </a:p>
        </p:txBody>
      </p:sp>
    </p:spTree>
    <p:extLst>
      <p:ext uri="{BB962C8B-B14F-4D97-AF65-F5344CB8AC3E}">
        <p14:creationId xmlns:p14="http://schemas.microsoft.com/office/powerpoint/2010/main" val="1294883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92E4DA-4BF0-AEDD-CD4B-1451D8BA1BBA}"/>
              </a:ext>
            </a:extLst>
          </p:cNvPr>
          <p:cNvPicPr>
            <a:picLocks noChangeAspect="1"/>
          </p:cNvPicPr>
          <p:nvPr/>
        </p:nvPicPr>
        <p:blipFill>
          <a:blip r:embed="rId2"/>
          <a:stretch>
            <a:fillRect/>
          </a:stretch>
        </p:blipFill>
        <p:spPr>
          <a:xfrm>
            <a:off x="3174490" y="118797"/>
            <a:ext cx="3333732" cy="3036778"/>
          </a:xfrm>
          <a:prstGeom prst="rect">
            <a:avLst/>
          </a:prstGeom>
        </p:spPr>
      </p:pic>
      <p:pic>
        <p:nvPicPr>
          <p:cNvPr id="6" name="Picture 5">
            <a:extLst>
              <a:ext uri="{FF2B5EF4-FFF2-40B4-BE49-F238E27FC236}">
                <a16:creationId xmlns:a16="http://schemas.microsoft.com/office/drawing/2014/main" id="{5D396BE4-00AD-0BBC-2D6D-AC0DBBF520B1}"/>
              </a:ext>
            </a:extLst>
          </p:cNvPr>
          <p:cNvPicPr>
            <a:picLocks noChangeAspect="1"/>
          </p:cNvPicPr>
          <p:nvPr/>
        </p:nvPicPr>
        <p:blipFill>
          <a:blip r:embed="rId3"/>
          <a:stretch>
            <a:fillRect/>
          </a:stretch>
        </p:blipFill>
        <p:spPr>
          <a:xfrm>
            <a:off x="283220" y="139959"/>
            <a:ext cx="3072905" cy="2799184"/>
          </a:xfrm>
          <a:prstGeom prst="rect">
            <a:avLst/>
          </a:prstGeom>
        </p:spPr>
      </p:pic>
      <p:pic>
        <p:nvPicPr>
          <p:cNvPr id="8" name="Picture 7">
            <a:extLst>
              <a:ext uri="{FF2B5EF4-FFF2-40B4-BE49-F238E27FC236}">
                <a16:creationId xmlns:a16="http://schemas.microsoft.com/office/drawing/2014/main" id="{E7C2AA32-FCA2-6D0D-03EC-F7EE63E313B5}"/>
              </a:ext>
            </a:extLst>
          </p:cNvPr>
          <p:cNvPicPr>
            <a:picLocks noChangeAspect="1"/>
          </p:cNvPicPr>
          <p:nvPr/>
        </p:nvPicPr>
        <p:blipFill>
          <a:blip r:embed="rId4"/>
          <a:stretch>
            <a:fillRect/>
          </a:stretch>
        </p:blipFill>
        <p:spPr>
          <a:xfrm>
            <a:off x="6326586" y="118797"/>
            <a:ext cx="3072905" cy="2799184"/>
          </a:xfrm>
          <a:prstGeom prst="rect">
            <a:avLst/>
          </a:prstGeom>
        </p:spPr>
      </p:pic>
      <p:pic>
        <p:nvPicPr>
          <p:cNvPr id="10" name="Picture 9">
            <a:extLst>
              <a:ext uri="{FF2B5EF4-FFF2-40B4-BE49-F238E27FC236}">
                <a16:creationId xmlns:a16="http://schemas.microsoft.com/office/drawing/2014/main" id="{B5B33ACA-DD70-A2B8-A7B1-48A8E1D4AFD1}"/>
              </a:ext>
            </a:extLst>
          </p:cNvPr>
          <p:cNvPicPr>
            <a:picLocks noChangeAspect="1"/>
          </p:cNvPicPr>
          <p:nvPr/>
        </p:nvPicPr>
        <p:blipFill>
          <a:blip r:embed="rId5"/>
          <a:stretch>
            <a:fillRect/>
          </a:stretch>
        </p:blipFill>
        <p:spPr>
          <a:xfrm>
            <a:off x="9203286" y="139959"/>
            <a:ext cx="3187767" cy="2903815"/>
          </a:xfrm>
          <a:prstGeom prst="rect">
            <a:avLst/>
          </a:prstGeom>
        </p:spPr>
      </p:pic>
      <p:pic>
        <p:nvPicPr>
          <p:cNvPr id="12" name="Picture 11">
            <a:extLst>
              <a:ext uri="{FF2B5EF4-FFF2-40B4-BE49-F238E27FC236}">
                <a16:creationId xmlns:a16="http://schemas.microsoft.com/office/drawing/2014/main" id="{4843947D-2C0A-25D5-E38B-F6A4D616C3A6}"/>
              </a:ext>
            </a:extLst>
          </p:cNvPr>
          <p:cNvPicPr>
            <a:picLocks noChangeAspect="1"/>
          </p:cNvPicPr>
          <p:nvPr/>
        </p:nvPicPr>
        <p:blipFill>
          <a:blip r:embed="rId6"/>
          <a:stretch>
            <a:fillRect/>
          </a:stretch>
        </p:blipFill>
        <p:spPr>
          <a:xfrm>
            <a:off x="59661" y="3261002"/>
            <a:ext cx="3520021" cy="3206473"/>
          </a:xfrm>
          <a:prstGeom prst="rect">
            <a:avLst/>
          </a:prstGeom>
        </p:spPr>
      </p:pic>
      <p:pic>
        <p:nvPicPr>
          <p:cNvPr id="14" name="Picture 13">
            <a:extLst>
              <a:ext uri="{FF2B5EF4-FFF2-40B4-BE49-F238E27FC236}">
                <a16:creationId xmlns:a16="http://schemas.microsoft.com/office/drawing/2014/main" id="{32EF84C7-E011-5179-C5DE-2132F0B65D95}"/>
              </a:ext>
            </a:extLst>
          </p:cNvPr>
          <p:cNvPicPr>
            <a:picLocks noChangeAspect="1"/>
          </p:cNvPicPr>
          <p:nvPr/>
        </p:nvPicPr>
        <p:blipFill>
          <a:blip r:embed="rId7"/>
          <a:stretch>
            <a:fillRect/>
          </a:stretch>
        </p:blipFill>
        <p:spPr>
          <a:xfrm>
            <a:off x="3356125" y="3384827"/>
            <a:ext cx="3072905" cy="2799184"/>
          </a:xfrm>
          <a:prstGeom prst="rect">
            <a:avLst/>
          </a:prstGeom>
        </p:spPr>
      </p:pic>
      <p:pic>
        <p:nvPicPr>
          <p:cNvPr id="16" name="Picture 15">
            <a:extLst>
              <a:ext uri="{FF2B5EF4-FFF2-40B4-BE49-F238E27FC236}">
                <a16:creationId xmlns:a16="http://schemas.microsoft.com/office/drawing/2014/main" id="{EFF7FFAA-4E32-C01A-0698-F17D55546CD6}"/>
              </a:ext>
            </a:extLst>
          </p:cNvPr>
          <p:cNvPicPr>
            <a:picLocks noChangeAspect="1"/>
          </p:cNvPicPr>
          <p:nvPr/>
        </p:nvPicPr>
        <p:blipFill>
          <a:blip r:embed="rId8"/>
          <a:stretch>
            <a:fillRect/>
          </a:stretch>
        </p:blipFill>
        <p:spPr>
          <a:xfrm>
            <a:off x="6326586" y="3266030"/>
            <a:ext cx="3072905" cy="2799184"/>
          </a:xfrm>
          <a:prstGeom prst="rect">
            <a:avLst/>
          </a:prstGeom>
        </p:spPr>
      </p:pic>
      <p:pic>
        <p:nvPicPr>
          <p:cNvPr id="18" name="Picture 17">
            <a:extLst>
              <a:ext uri="{FF2B5EF4-FFF2-40B4-BE49-F238E27FC236}">
                <a16:creationId xmlns:a16="http://schemas.microsoft.com/office/drawing/2014/main" id="{BE878FB9-C207-8D67-0778-9678464821E3}"/>
              </a:ext>
            </a:extLst>
          </p:cNvPr>
          <p:cNvPicPr>
            <a:picLocks noChangeAspect="1"/>
          </p:cNvPicPr>
          <p:nvPr/>
        </p:nvPicPr>
        <p:blipFill>
          <a:blip r:embed="rId9"/>
          <a:stretch>
            <a:fillRect/>
          </a:stretch>
        </p:blipFill>
        <p:spPr>
          <a:xfrm>
            <a:off x="9314708" y="3429000"/>
            <a:ext cx="3157688" cy="2876415"/>
          </a:xfrm>
          <a:prstGeom prst="rect">
            <a:avLst/>
          </a:prstGeom>
        </p:spPr>
      </p:pic>
      <p:pic>
        <p:nvPicPr>
          <p:cNvPr id="19" name="Picture 18">
            <a:extLst>
              <a:ext uri="{FF2B5EF4-FFF2-40B4-BE49-F238E27FC236}">
                <a16:creationId xmlns:a16="http://schemas.microsoft.com/office/drawing/2014/main" id="{CC4D351B-D62C-3A23-FA21-CD4FE597A8B4}"/>
              </a:ext>
            </a:extLst>
          </p:cNvPr>
          <p:cNvPicPr>
            <a:picLocks noChangeAspect="1"/>
          </p:cNvPicPr>
          <p:nvPr/>
        </p:nvPicPr>
        <p:blipFill rotWithShape="1">
          <a:blip r:embed="rId10"/>
          <a:srcRect l="22563" t="32944" r="14469" b="37688"/>
          <a:stretch/>
        </p:blipFill>
        <p:spPr>
          <a:xfrm>
            <a:off x="10179699" y="5940344"/>
            <a:ext cx="1922106" cy="816580"/>
          </a:xfrm>
          <a:prstGeom prst="rect">
            <a:avLst/>
          </a:prstGeom>
        </p:spPr>
      </p:pic>
      <p:sp>
        <p:nvSpPr>
          <p:cNvPr id="2" name="TextBox 1">
            <a:extLst>
              <a:ext uri="{FF2B5EF4-FFF2-40B4-BE49-F238E27FC236}">
                <a16:creationId xmlns:a16="http://schemas.microsoft.com/office/drawing/2014/main" id="{BE8E07AA-275D-716E-A031-C87FCC657993}"/>
              </a:ext>
            </a:extLst>
          </p:cNvPr>
          <p:cNvSpPr txBox="1"/>
          <p:nvPr/>
        </p:nvSpPr>
        <p:spPr>
          <a:xfrm>
            <a:off x="1456886" y="21193"/>
            <a:ext cx="9188606" cy="369332"/>
          </a:xfrm>
          <a:prstGeom prst="rect">
            <a:avLst/>
          </a:prstGeom>
          <a:noFill/>
        </p:spPr>
        <p:txBody>
          <a:bodyPr wrap="none" rtlCol="0">
            <a:spAutoFit/>
          </a:bodyPr>
          <a:lstStyle/>
          <a:p>
            <a:r>
              <a:rPr lang="en-US" dirty="0"/>
              <a:t>Reproductive output values among migration rates when simulating a </a:t>
            </a:r>
            <a:r>
              <a:rPr lang="en-US" b="1" u="sng" dirty="0"/>
              <a:t>critically endangered pop </a:t>
            </a:r>
          </a:p>
        </p:txBody>
      </p:sp>
    </p:spTree>
    <p:extLst>
      <p:ext uri="{BB962C8B-B14F-4D97-AF65-F5344CB8AC3E}">
        <p14:creationId xmlns:p14="http://schemas.microsoft.com/office/powerpoint/2010/main" val="1198945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5282-AC25-ED2F-0A5C-8E3DDD076F1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E029B89-5990-0B4E-3ACC-2EC89F37A914}"/>
              </a:ext>
            </a:extLst>
          </p:cNvPr>
          <p:cNvSpPr>
            <a:spLocks noGrp="1"/>
          </p:cNvSpPr>
          <p:nvPr>
            <p:ph idx="1"/>
          </p:nvPr>
        </p:nvSpPr>
        <p:spPr/>
        <p:txBody>
          <a:bodyPr/>
          <a:lstStyle/>
          <a:p>
            <a:pPr marL="0" indent="0">
              <a:buNone/>
            </a:pPr>
            <a:r>
              <a:rPr lang="en-US" dirty="0"/>
              <a:t>____ varies due to Ne but *maybe* not migration rate</a:t>
            </a:r>
          </a:p>
          <a:p>
            <a:pPr marL="0" indent="0">
              <a:buNone/>
            </a:pPr>
            <a:r>
              <a:rPr lang="en-US" dirty="0"/>
              <a:t>	- variation in LRS at start and end of bottleneck</a:t>
            </a:r>
          </a:p>
          <a:p>
            <a:pPr marL="0" indent="0">
              <a:buNone/>
            </a:pPr>
            <a:r>
              <a:rPr lang="en-US" dirty="0"/>
              <a:t>____ varies due to Ne and migration rate</a:t>
            </a:r>
          </a:p>
          <a:p>
            <a:pPr marL="0" indent="0">
              <a:buNone/>
            </a:pPr>
            <a:r>
              <a:rPr lang="en-US" dirty="0"/>
              <a:t>	- LRS</a:t>
            </a:r>
          </a:p>
          <a:p>
            <a:pPr marL="0" indent="0">
              <a:buNone/>
            </a:pPr>
            <a:r>
              <a:rPr lang="en-US" dirty="0"/>
              <a:t>	- RRS</a:t>
            </a:r>
          </a:p>
        </p:txBody>
      </p:sp>
      <p:pic>
        <p:nvPicPr>
          <p:cNvPr id="5" name="Picture 4">
            <a:extLst>
              <a:ext uri="{FF2B5EF4-FFF2-40B4-BE49-F238E27FC236}">
                <a16:creationId xmlns:a16="http://schemas.microsoft.com/office/drawing/2014/main" id="{8B4C2AF4-9A51-B081-1682-5B74C0B6E8F9}"/>
              </a:ext>
            </a:extLst>
          </p:cNvPr>
          <p:cNvPicPr>
            <a:picLocks noChangeAspect="1"/>
          </p:cNvPicPr>
          <p:nvPr/>
        </p:nvPicPr>
        <p:blipFill rotWithShape="1">
          <a:blip r:embed="rId2"/>
          <a:srcRect l="22563" t="32944" r="14469" b="37688"/>
          <a:stretch/>
        </p:blipFill>
        <p:spPr>
          <a:xfrm>
            <a:off x="8498632" y="230188"/>
            <a:ext cx="2855168" cy="1212979"/>
          </a:xfrm>
          <a:prstGeom prst="rect">
            <a:avLst/>
          </a:prstGeom>
        </p:spPr>
      </p:pic>
    </p:spTree>
    <p:extLst>
      <p:ext uri="{BB962C8B-B14F-4D97-AF65-F5344CB8AC3E}">
        <p14:creationId xmlns:p14="http://schemas.microsoft.com/office/powerpoint/2010/main" val="3731986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26D374-9667-7185-B1D3-C23E0087ABBB}"/>
              </a:ext>
            </a:extLst>
          </p:cNvPr>
          <p:cNvSpPr txBox="1">
            <a:spLocks/>
          </p:cNvSpPr>
          <p:nvPr/>
        </p:nvSpPr>
        <p:spPr>
          <a:xfrm>
            <a:off x="838200" y="1906542"/>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dirty="0">
                <a:solidFill>
                  <a:schemeClr val="bg1"/>
                </a:solidFill>
              </a:rPr>
              <a:t>Comparison between the minor allele frequency in the source population and various migration rates</a:t>
            </a:r>
          </a:p>
        </p:txBody>
      </p:sp>
    </p:spTree>
    <p:extLst>
      <p:ext uri="{BB962C8B-B14F-4D97-AF65-F5344CB8AC3E}">
        <p14:creationId xmlns:p14="http://schemas.microsoft.com/office/powerpoint/2010/main" val="4239235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2E790C-B4A5-4810-B686-3808058AA535}"/>
              </a:ext>
            </a:extLst>
          </p:cNvPr>
          <p:cNvPicPr>
            <a:picLocks noChangeAspect="1"/>
          </p:cNvPicPr>
          <p:nvPr/>
        </p:nvPicPr>
        <p:blipFill>
          <a:blip r:embed="rId2"/>
          <a:stretch>
            <a:fillRect/>
          </a:stretch>
        </p:blipFill>
        <p:spPr>
          <a:xfrm>
            <a:off x="45347" y="1776652"/>
            <a:ext cx="2969817" cy="2705279"/>
          </a:xfrm>
          <a:prstGeom prst="rect">
            <a:avLst/>
          </a:prstGeom>
        </p:spPr>
      </p:pic>
      <p:pic>
        <p:nvPicPr>
          <p:cNvPr id="13" name="Picture 12">
            <a:extLst>
              <a:ext uri="{FF2B5EF4-FFF2-40B4-BE49-F238E27FC236}">
                <a16:creationId xmlns:a16="http://schemas.microsoft.com/office/drawing/2014/main" id="{544A7DAF-2187-A335-35D0-F3E0C7BD5435}"/>
              </a:ext>
            </a:extLst>
          </p:cNvPr>
          <p:cNvPicPr>
            <a:picLocks noChangeAspect="1"/>
          </p:cNvPicPr>
          <p:nvPr/>
        </p:nvPicPr>
        <p:blipFill>
          <a:blip r:embed="rId3"/>
          <a:stretch>
            <a:fillRect/>
          </a:stretch>
        </p:blipFill>
        <p:spPr>
          <a:xfrm>
            <a:off x="2872322" y="3207310"/>
            <a:ext cx="3050738" cy="2778992"/>
          </a:xfrm>
          <a:prstGeom prst="rect">
            <a:avLst/>
          </a:prstGeom>
        </p:spPr>
      </p:pic>
      <p:pic>
        <p:nvPicPr>
          <p:cNvPr id="15" name="Picture 14">
            <a:extLst>
              <a:ext uri="{FF2B5EF4-FFF2-40B4-BE49-F238E27FC236}">
                <a16:creationId xmlns:a16="http://schemas.microsoft.com/office/drawing/2014/main" id="{7AFED9BB-4CE5-BE47-EBD9-A77FFCEFB5BB}"/>
              </a:ext>
            </a:extLst>
          </p:cNvPr>
          <p:cNvPicPr>
            <a:picLocks noChangeAspect="1"/>
          </p:cNvPicPr>
          <p:nvPr/>
        </p:nvPicPr>
        <p:blipFill>
          <a:blip r:embed="rId4"/>
          <a:stretch>
            <a:fillRect/>
          </a:stretch>
        </p:blipFill>
        <p:spPr>
          <a:xfrm>
            <a:off x="6002300" y="3207310"/>
            <a:ext cx="3050738" cy="2778992"/>
          </a:xfrm>
          <a:prstGeom prst="rect">
            <a:avLst/>
          </a:prstGeom>
        </p:spPr>
      </p:pic>
      <p:pic>
        <p:nvPicPr>
          <p:cNvPr id="17" name="Picture 16">
            <a:extLst>
              <a:ext uri="{FF2B5EF4-FFF2-40B4-BE49-F238E27FC236}">
                <a16:creationId xmlns:a16="http://schemas.microsoft.com/office/drawing/2014/main" id="{2C77F28E-3A09-2779-CE5C-016AFF9C1A5A}"/>
              </a:ext>
            </a:extLst>
          </p:cNvPr>
          <p:cNvPicPr>
            <a:picLocks noChangeAspect="1"/>
          </p:cNvPicPr>
          <p:nvPr/>
        </p:nvPicPr>
        <p:blipFill>
          <a:blip r:embed="rId5"/>
          <a:stretch>
            <a:fillRect/>
          </a:stretch>
        </p:blipFill>
        <p:spPr>
          <a:xfrm>
            <a:off x="8965214" y="3213228"/>
            <a:ext cx="3050738" cy="2778992"/>
          </a:xfrm>
          <a:prstGeom prst="rect">
            <a:avLst/>
          </a:prstGeom>
        </p:spPr>
      </p:pic>
      <p:pic>
        <p:nvPicPr>
          <p:cNvPr id="19" name="Picture 18">
            <a:extLst>
              <a:ext uri="{FF2B5EF4-FFF2-40B4-BE49-F238E27FC236}">
                <a16:creationId xmlns:a16="http://schemas.microsoft.com/office/drawing/2014/main" id="{53ACA6F1-A753-DB04-C6BA-1BDF38033AE2}"/>
              </a:ext>
            </a:extLst>
          </p:cNvPr>
          <p:cNvPicPr>
            <a:picLocks noChangeAspect="1"/>
          </p:cNvPicPr>
          <p:nvPr/>
        </p:nvPicPr>
        <p:blipFill>
          <a:blip r:embed="rId6"/>
          <a:stretch>
            <a:fillRect/>
          </a:stretch>
        </p:blipFill>
        <p:spPr>
          <a:xfrm>
            <a:off x="2868030" y="547324"/>
            <a:ext cx="3050738" cy="2778992"/>
          </a:xfrm>
          <a:prstGeom prst="rect">
            <a:avLst/>
          </a:prstGeom>
        </p:spPr>
      </p:pic>
      <p:pic>
        <p:nvPicPr>
          <p:cNvPr id="21" name="Picture 20">
            <a:extLst>
              <a:ext uri="{FF2B5EF4-FFF2-40B4-BE49-F238E27FC236}">
                <a16:creationId xmlns:a16="http://schemas.microsoft.com/office/drawing/2014/main" id="{2C373BE8-7F6E-2864-91BB-1AAEB37727C9}"/>
              </a:ext>
            </a:extLst>
          </p:cNvPr>
          <p:cNvPicPr>
            <a:picLocks noChangeAspect="1"/>
          </p:cNvPicPr>
          <p:nvPr/>
        </p:nvPicPr>
        <p:blipFill>
          <a:blip r:embed="rId7"/>
          <a:stretch>
            <a:fillRect/>
          </a:stretch>
        </p:blipFill>
        <p:spPr>
          <a:xfrm>
            <a:off x="6011971" y="547324"/>
            <a:ext cx="3050738" cy="2778992"/>
          </a:xfrm>
          <a:prstGeom prst="rect">
            <a:avLst/>
          </a:prstGeom>
        </p:spPr>
      </p:pic>
      <p:pic>
        <p:nvPicPr>
          <p:cNvPr id="23" name="Picture 22">
            <a:extLst>
              <a:ext uri="{FF2B5EF4-FFF2-40B4-BE49-F238E27FC236}">
                <a16:creationId xmlns:a16="http://schemas.microsoft.com/office/drawing/2014/main" id="{6A1C41AD-6692-4763-89FB-B0F226DCD584}"/>
              </a:ext>
            </a:extLst>
          </p:cNvPr>
          <p:cNvPicPr>
            <a:picLocks noChangeAspect="1"/>
          </p:cNvPicPr>
          <p:nvPr/>
        </p:nvPicPr>
        <p:blipFill>
          <a:blip r:embed="rId8"/>
          <a:stretch>
            <a:fillRect/>
          </a:stretch>
        </p:blipFill>
        <p:spPr>
          <a:xfrm>
            <a:off x="8965214" y="547324"/>
            <a:ext cx="3050738" cy="2778992"/>
          </a:xfrm>
          <a:prstGeom prst="rect">
            <a:avLst/>
          </a:prstGeom>
        </p:spPr>
      </p:pic>
      <p:sp>
        <p:nvSpPr>
          <p:cNvPr id="24" name="Rectangle 23">
            <a:extLst>
              <a:ext uri="{FF2B5EF4-FFF2-40B4-BE49-F238E27FC236}">
                <a16:creationId xmlns:a16="http://schemas.microsoft.com/office/drawing/2014/main" id="{D32E4331-23A3-AAAF-1053-AEA396967C73}"/>
              </a:ext>
            </a:extLst>
          </p:cNvPr>
          <p:cNvSpPr/>
          <p:nvPr/>
        </p:nvSpPr>
        <p:spPr>
          <a:xfrm>
            <a:off x="3156504" y="547324"/>
            <a:ext cx="2621038"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 0.07</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5" name="Rectangle 24">
            <a:extLst>
              <a:ext uri="{FF2B5EF4-FFF2-40B4-BE49-F238E27FC236}">
                <a16:creationId xmlns:a16="http://schemas.microsoft.com/office/drawing/2014/main" id="{3C697FE8-A952-3B3D-3673-066491CD1D58}"/>
              </a:ext>
            </a:extLst>
          </p:cNvPr>
          <p:cNvSpPr/>
          <p:nvPr/>
        </p:nvSpPr>
        <p:spPr>
          <a:xfrm>
            <a:off x="3158007" y="3236474"/>
            <a:ext cx="2621039"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 0.45</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27" name="Picture 26">
            <a:extLst>
              <a:ext uri="{FF2B5EF4-FFF2-40B4-BE49-F238E27FC236}">
                <a16:creationId xmlns:a16="http://schemas.microsoft.com/office/drawing/2014/main" id="{246BEEED-5E0B-9C6B-431D-53C13871D5EB}"/>
              </a:ext>
            </a:extLst>
          </p:cNvPr>
          <p:cNvPicPr>
            <a:picLocks noChangeAspect="1"/>
          </p:cNvPicPr>
          <p:nvPr/>
        </p:nvPicPr>
        <p:blipFill>
          <a:blip r:embed="rId9"/>
          <a:stretch>
            <a:fillRect/>
          </a:stretch>
        </p:blipFill>
        <p:spPr>
          <a:xfrm>
            <a:off x="360017" y="659025"/>
            <a:ext cx="2712955" cy="1005927"/>
          </a:xfrm>
          <a:prstGeom prst="rect">
            <a:avLst/>
          </a:prstGeom>
        </p:spPr>
      </p:pic>
      <p:sp>
        <p:nvSpPr>
          <p:cNvPr id="28" name="TextBox 27">
            <a:extLst>
              <a:ext uri="{FF2B5EF4-FFF2-40B4-BE49-F238E27FC236}">
                <a16:creationId xmlns:a16="http://schemas.microsoft.com/office/drawing/2014/main" id="{DE8F401F-09D7-876F-0F6C-3488E3C1C613}"/>
              </a:ext>
            </a:extLst>
          </p:cNvPr>
          <p:cNvSpPr txBox="1"/>
          <p:nvPr/>
        </p:nvSpPr>
        <p:spPr>
          <a:xfrm>
            <a:off x="1716494" y="30127"/>
            <a:ext cx="9862828" cy="369332"/>
          </a:xfrm>
          <a:prstGeom prst="rect">
            <a:avLst/>
          </a:prstGeom>
          <a:noFill/>
        </p:spPr>
        <p:txBody>
          <a:bodyPr wrap="none" rtlCol="0">
            <a:spAutoFit/>
          </a:bodyPr>
          <a:lstStyle/>
          <a:p>
            <a:r>
              <a:rPr lang="en-US" dirty="0"/>
              <a:t>output values among migration rates when simulating a </a:t>
            </a:r>
            <a:r>
              <a:rPr lang="en-US" b="1" u="sng" dirty="0"/>
              <a:t>pop right at the cusp of becoming endangered </a:t>
            </a:r>
          </a:p>
        </p:txBody>
      </p:sp>
    </p:spTree>
    <p:extLst>
      <p:ext uri="{BB962C8B-B14F-4D97-AF65-F5344CB8AC3E}">
        <p14:creationId xmlns:p14="http://schemas.microsoft.com/office/powerpoint/2010/main" val="1295411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24FE77-992E-B12F-4850-4B1EA0ABF6BF}"/>
              </a:ext>
            </a:extLst>
          </p:cNvPr>
          <p:cNvPicPr>
            <a:picLocks noChangeAspect="1"/>
          </p:cNvPicPr>
          <p:nvPr/>
        </p:nvPicPr>
        <p:blipFill>
          <a:blip r:embed="rId2"/>
          <a:stretch>
            <a:fillRect/>
          </a:stretch>
        </p:blipFill>
        <p:spPr>
          <a:xfrm>
            <a:off x="144989" y="1520345"/>
            <a:ext cx="2694826" cy="2603785"/>
          </a:xfrm>
          <a:prstGeom prst="rect">
            <a:avLst/>
          </a:prstGeom>
        </p:spPr>
      </p:pic>
      <p:sp>
        <p:nvSpPr>
          <p:cNvPr id="6" name="TextBox 5">
            <a:extLst>
              <a:ext uri="{FF2B5EF4-FFF2-40B4-BE49-F238E27FC236}">
                <a16:creationId xmlns:a16="http://schemas.microsoft.com/office/drawing/2014/main" id="{0CE1BDE8-4C7A-90A1-2215-8CD366ED3ECD}"/>
              </a:ext>
            </a:extLst>
          </p:cNvPr>
          <p:cNvSpPr txBox="1"/>
          <p:nvPr/>
        </p:nvSpPr>
        <p:spPr>
          <a:xfrm>
            <a:off x="1716494" y="30127"/>
            <a:ext cx="7929478" cy="369332"/>
          </a:xfrm>
          <a:prstGeom prst="rect">
            <a:avLst/>
          </a:prstGeom>
          <a:noFill/>
        </p:spPr>
        <p:txBody>
          <a:bodyPr wrap="none" rtlCol="0">
            <a:spAutoFit/>
          </a:bodyPr>
          <a:lstStyle/>
          <a:p>
            <a:r>
              <a:rPr lang="en-US" dirty="0"/>
              <a:t>output values among migration rates when simulating a </a:t>
            </a:r>
            <a:r>
              <a:rPr lang="en-US" b="1" u="sng" dirty="0"/>
              <a:t>critically endangered pop </a:t>
            </a:r>
          </a:p>
        </p:txBody>
      </p:sp>
      <p:pic>
        <p:nvPicPr>
          <p:cNvPr id="8" name="Picture 7">
            <a:extLst>
              <a:ext uri="{FF2B5EF4-FFF2-40B4-BE49-F238E27FC236}">
                <a16:creationId xmlns:a16="http://schemas.microsoft.com/office/drawing/2014/main" id="{041D0FD1-58EF-0B61-5F20-F55ECA50D0C0}"/>
              </a:ext>
            </a:extLst>
          </p:cNvPr>
          <p:cNvPicPr>
            <a:picLocks noChangeAspect="1"/>
          </p:cNvPicPr>
          <p:nvPr/>
        </p:nvPicPr>
        <p:blipFill>
          <a:blip r:embed="rId3"/>
          <a:stretch>
            <a:fillRect/>
          </a:stretch>
        </p:blipFill>
        <p:spPr>
          <a:xfrm>
            <a:off x="2625930" y="3763448"/>
            <a:ext cx="2804912" cy="2710151"/>
          </a:xfrm>
          <a:prstGeom prst="rect">
            <a:avLst/>
          </a:prstGeom>
        </p:spPr>
      </p:pic>
      <p:sp>
        <p:nvSpPr>
          <p:cNvPr id="9" name="Rectangle 8">
            <a:extLst>
              <a:ext uri="{FF2B5EF4-FFF2-40B4-BE49-F238E27FC236}">
                <a16:creationId xmlns:a16="http://schemas.microsoft.com/office/drawing/2014/main" id="{6B3B4404-7506-D6CB-7843-FA961212585B}"/>
              </a:ext>
            </a:extLst>
          </p:cNvPr>
          <p:cNvSpPr/>
          <p:nvPr/>
        </p:nvSpPr>
        <p:spPr>
          <a:xfrm>
            <a:off x="2917202" y="3563393"/>
            <a:ext cx="2621039"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 0.45</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10">
            <a:extLst>
              <a:ext uri="{FF2B5EF4-FFF2-40B4-BE49-F238E27FC236}">
                <a16:creationId xmlns:a16="http://schemas.microsoft.com/office/drawing/2014/main" id="{DB7B343C-ED80-ED2B-217E-190F8A86E841}"/>
              </a:ext>
            </a:extLst>
          </p:cNvPr>
          <p:cNvPicPr>
            <a:picLocks noChangeAspect="1"/>
          </p:cNvPicPr>
          <p:nvPr/>
        </p:nvPicPr>
        <p:blipFill>
          <a:blip r:embed="rId4"/>
          <a:stretch>
            <a:fillRect/>
          </a:stretch>
        </p:blipFill>
        <p:spPr>
          <a:xfrm>
            <a:off x="5645641" y="3892622"/>
            <a:ext cx="2944566" cy="2451801"/>
          </a:xfrm>
          <a:prstGeom prst="rect">
            <a:avLst/>
          </a:prstGeom>
        </p:spPr>
      </p:pic>
      <p:pic>
        <p:nvPicPr>
          <p:cNvPr id="13" name="Picture 12">
            <a:extLst>
              <a:ext uri="{FF2B5EF4-FFF2-40B4-BE49-F238E27FC236}">
                <a16:creationId xmlns:a16="http://schemas.microsoft.com/office/drawing/2014/main" id="{EF9FF2F6-4CDA-7B3F-38B7-D45D348A8759}"/>
              </a:ext>
            </a:extLst>
          </p:cNvPr>
          <p:cNvPicPr>
            <a:picLocks noChangeAspect="1"/>
          </p:cNvPicPr>
          <p:nvPr/>
        </p:nvPicPr>
        <p:blipFill>
          <a:blip r:embed="rId5"/>
          <a:stretch>
            <a:fillRect/>
          </a:stretch>
        </p:blipFill>
        <p:spPr>
          <a:xfrm>
            <a:off x="8721031" y="3763448"/>
            <a:ext cx="2881586" cy="2784235"/>
          </a:xfrm>
          <a:prstGeom prst="rect">
            <a:avLst/>
          </a:prstGeom>
        </p:spPr>
      </p:pic>
      <p:pic>
        <p:nvPicPr>
          <p:cNvPr id="15" name="Picture 14">
            <a:extLst>
              <a:ext uri="{FF2B5EF4-FFF2-40B4-BE49-F238E27FC236}">
                <a16:creationId xmlns:a16="http://schemas.microsoft.com/office/drawing/2014/main" id="{15BF4B38-8963-8487-A869-16688E65D71E}"/>
              </a:ext>
            </a:extLst>
          </p:cNvPr>
          <p:cNvPicPr>
            <a:picLocks noChangeAspect="1"/>
          </p:cNvPicPr>
          <p:nvPr/>
        </p:nvPicPr>
        <p:blipFill>
          <a:blip r:embed="rId6"/>
          <a:stretch>
            <a:fillRect/>
          </a:stretch>
        </p:blipFill>
        <p:spPr>
          <a:xfrm>
            <a:off x="2787916" y="686612"/>
            <a:ext cx="2694826" cy="2603785"/>
          </a:xfrm>
          <a:prstGeom prst="rect">
            <a:avLst/>
          </a:prstGeom>
        </p:spPr>
      </p:pic>
      <p:sp>
        <p:nvSpPr>
          <p:cNvPr id="16" name="Rectangle 15">
            <a:extLst>
              <a:ext uri="{FF2B5EF4-FFF2-40B4-BE49-F238E27FC236}">
                <a16:creationId xmlns:a16="http://schemas.microsoft.com/office/drawing/2014/main" id="{AEF7291D-1EEC-405A-787B-EF43ED321BAB}"/>
              </a:ext>
            </a:extLst>
          </p:cNvPr>
          <p:cNvSpPr/>
          <p:nvPr/>
        </p:nvSpPr>
        <p:spPr>
          <a:xfrm>
            <a:off x="3156504" y="547324"/>
            <a:ext cx="2621038"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 0.07</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17">
            <a:extLst>
              <a:ext uri="{FF2B5EF4-FFF2-40B4-BE49-F238E27FC236}">
                <a16:creationId xmlns:a16="http://schemas.microsoft.com/office/drawing/2014/main" id="{D17BCF0F-8AA1-BB0C-A994-EAB67F37DF20}"/>
              </a:ext>
            </a:extLst>
          </p:cNvPr>
          <p:cNvPicPr>
            <a:picLocks noChangeAspect="1"/>
          </p:cNvPicPr>
          <p:nvPr/>
        </p:nvPicPr>
        <p:blipFill>
          <a:blip r:embed="rId7"/>
          <a:stretch>
            <a:fillRect/>
          </a:stretch>
        </p:blipFill>
        <p:spPr>
          <a:xfrm>
            <a:off x="5839445" y="753923"/>
            <a:ext cx="2881586" cy="2784235"/>
          </a:xfrm>
          <a:prstGeom prst="rect">
            <a:avLst/>
          </a:prstGeom>
        </p:spPr>
      </p:pic>
      <p:pic>
        <p:nvPicPr>
          <p:cNvPr id="20" name="Picture 19">
            <a:extLst>
              <a:ext uri="{FF2B5EF4-FFF2-40B4-BE49-F238E27FC236}">
                <a16:creationId xmlns:a16="http://schemas.microsoft.com/office/drawing/2014/main" id="{9E70AC9B-37DD-C11C-C707-F112FF7AED62}"/>
              </a:ext>
            </a:extLst>
          </p:cNvPr>
          <p:cNvPicPr>
            <a:picLocks noChangeAspect="1"/>
          </p:cNvPicPr>
          <p:nvPr/>
        </p:nvPicPr>
        <p:blipFill>
          <a:blip r:embed="rId8"/>
          <a:stretch>
            <a:fillRect/>
          </a:stretch>
        </p:blipFill>
        <p:spPr>
          <a:xfrm>
            <a:off x="8972955" y="779157"/>
            <a:ext cx="2881587" cy="2784236"/>
          </a:xfrm>
          <a:prstGeom prst="rect">
            <a:avLst/>
          </a:prstGeom>
        </p:spPr>
      </p:pic>
    </p:spTree>
    <p:extLst>
      <p:ext uri="{BB962C8B-B14F-4D97-AF65-F5344CB8AC3E}">
        <p14:creationId xmlns:p14="http://schemas.microsoft.com/office/powerpoint/2010/main" val="772700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2E790C-B4A5-4810-B686-3808058AA535}"/>
              </a:ext>
            </a:extLst>
          </p:cNvPr>
          <p:cNvPicPr>
            <a:picLocks noChangeAspect="1"/>
          </p:cNvPicPr>
          <p:nvPr/>
        </p:nvPicPr>
        <p:blipFill>
          <a:blip r:embed="rId2"/>
          <a:stretch>
            <a:fillRect/>
          </a:stretch>
        </p:blipFill>
        <p:spPr>
          <a:xfrm>
            <a:off x="45347" y="1776652"/>
            <a:ext cx="2969817" cy="2705279"/>
          </a:xfrm>
          <a:prstGeom prst="rect">
            <a:avLst/>
          </a:prstGeom>
        </p:spPr>
      </p:pic>
      <p:sp>
        <p:nvSpPr>
          <p:cNvPr id="24" name="Rectangle 23">
            <a:extLst>
              <a:ext uri="{FF2B5EF4-FFF2-40B4-BE49-F238E27FC236}">
                <a16:creationId xmlns:a16="http://schemas.microsoft.com/office/drawing/2014/main" id="{D32E4331-23A3-AAAF-1053-AEA396967C73}"/>
              </a:ext>
            </a:extLst>
          </p:cNvPr>
          <p:cNvSpPr/>
          <p:nvPr/>
        </p:nvSpPr>
        <p:spPr>
          <a:xfrm>
            <a:off x="3156504" y="351543"/>
            <a:ext cx="2621038"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 0.07</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5" name="Rectangle 24">
            <a:extLst>
              <a:ext uri="{FF2B5EF4-FFF2-40B4-BE49-F238E27FC236}">
                <a16:creationId xmlns:a16="http://schemas.microsoft.com/office/drawing/2014/main" id="{3C697FE8-A952-3B3D-3673-066491CD1D58}"/>
              </a:ext>
            </a:extLst>
          </p:cNvPr>
          <p:cNvSpPr/>
          <p:nvPr/>
        </p:nvSpPr>
        <p:spPr>
          <a:xfrm>
            <a:off x="3156504" y="3257194"/>
            <a:ext cx="2621039"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 0.45</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5ED99366-0554-47EA-A00F-9E5A347CB49A}"/>
              </a:ext>
            </a:extLst>
          </p:cNvPr>
          <p:cNvPicPr>
            <a:picLocks noChangeAspect="1"/>
          </p:cNvPicPr>
          <p:nvPr/>
        </p:nvPicPr>
        <p:blipFill>
          <a:blip r:embed="rId3"/>
          <a:stretch>
            <a:fillRect/>
          </a:stretch>
        </p:blipFill>
        <p:spPr>
          <a:xfrm>
            <a:off x="3015164" y="3636584"/>
            <a:ext cx="2727802" cy="2484821"/>
          </a:xfrm>
          <a:prstGeom prst="rect">
            <a:avLst/>
          </a:prstGeom>
        </p:spPr>
      </p:pic>
      <p:pic>
        <p:nvPicPr>
          <p:cNvPr id="6" name="Picture 5">
            <a:extLst>
              <a:ext uri="{FF2B5EF4-FFF2-40B4-BE49-F238E27FC236}">
                <a16:creationId xmlns:a16="http://schemas.microsoft.com/office/drawing/2014/main" id="{F2C687D9-949E-112F-D2C9-996BB24374C1}"/>
              </a:ext>
            </a:extLst>
          </p:cNvPr>
          <p:cNvPicPr>
            <a:picLocks noChangeAspect="1"/>
          </p:cNvPicPr>
          <p:nvPr/>
        </p:nvPicPr>
        <p:blipFill>
          <a:blip r:embed="rId4"/>
          <a:stretch>
            <a:fillRect/>
          </a:stretch>
        </p:blipFill>
        <p:spPr>
          <a:xfrm>
            <a:off x="5777542" y="3636583"/>
            <a:ext cx="2727802" cy="2484821"/>
          </a:xfrm>
          <a:prstGeom prst="rect">
            <a:avLst/>
          </a:prstGeom>
        </p:spPr>
      </p:pic>
      <p:pic>
        <p:nvPicPr>
          <p:cNvPr id="8" name="Picture 7">
            <a:extLst>
              <a:ext uri="{FF2B5EF4-FFF2-40B4-BE49-F238E27FC236}">
                <a16:creationId xmlns:a16="http://schemas.microsoft.com/office/drawing/2014/main" id="{DE91437B-E0E2-71B7-FEBE-9842862CE930}"/>
              </a:ext>
            </a:extLst>
          </p:cNvPr>
          <p:cNvPicPr>
            <a:picLocks noChangeAspect="1"/>
          </p:cNvPicPr>
          <p:nvPr/>
        </p:nvPicPr>
        <p:blipFill>
          <a:blip r:embed="rId5"/>
          <a:stretch>
            <a:fillRect/>
          </a:stretch>
        </p:blipFill>
        <p:spPr>
          <a:xfrm>
            <a:off x="3014090" y="747379"/>
            <a:ext cx="2728447" cy="2485409"/>
          </a:xfrm>
          <a:prstGeom prst="rect">
            <a:avLst/>
          </a:prstGeom>
        </p:spPr>
      </p:pic>
      <p:pic>
        <p:nvPicPr>
          <p:cNvPr id="10" name="Picture 9">
            <a:extLst>
              <a:ext uri="{FF2B5EF4-FFF2-40B4-BE49-F238E27FC236}">
                <a16:creationId xmlns:a16="http://schemas.microsoft.com/office/drawing/2014/main" id="{EA824376-A8C1-6C46-0D80-0D9B0A629666}"/>
              </a:ext>
            </a:extLst>
          </p:cNvPr>
          <p:cNvPicPr>
            <a:picLocks noChangeAspect="1"/>
          </p:cNvPicPr>
          <p:nvPr/>
        </p:nvPicPr>
        <p:blipFill>
          <a:blip r:embed="rId6"/>
          <a:stretch>
            <a:fillRect/>
          </a:stretch>
        </p:blipFill>
        <p:spPr>
          <a:xfrm>
            <a:off x="5742537" y="772373"/>
            <a:ext cx="2727802" cy="2484821"/>
          </a:xfrm>
          <a:prstGeom prst="rect">
            <a:avLst/>
          </a:prstGeom>
        </p:spPr>
      </p:pic>
      <p:pic>
        <p:nvPicPr>
          <p:cNvPr id="12" name="Picture 11">
            <a:extLst>
              <a:ext uri="{FF2B5EF4-FFF2-40B4-BE49-F238E27FC236}">
                <a16:creationId xmlns:a16="http://schemas.microsoft.com/office/drawing/2014/main" id="{9F96D893-3B9D-6F4D-4329-49EE50047CFA}"/>
              </a:ext>
            </a:extLst>
          </p:cNvPr>
          <p:cNvPicPr>
            <a:picLocks noChangeAspect="1"/>
          </p:cNvPicPr>
          <p:nvPr/>
        </p:nvPicPr>
        <p:blipFill>
          <a:blip r:embed="rId7"/>
          <a:stretch>
            <a:fillRect/>
          </a:stretch>
        </p:blipFill>
        <p:spPr>
          <a:xfrm>
            <a:off x="443549" y="853915"/>
            <a:ext cx="2712955" cy="1005927"/>
          </a:xfrm>
          <a:prstGeom prst="rect">
            <a:avLst/>
          </a:prstGeom>
        </p:spPr>
      </p:pic>
      <p:sp>
        <p:nvSpPr>
          <p:cNvPr id="14" name="TextBox 13">
            <a:extLst>
              <a:ext uri="{FF2B5EF4-FFF2-40B4-BE49-F238E27FC236}">
                <a16:creationId xmlns:a16="http://schemas.microsoft.com/office/drawing/2014/main" id="{94B68CF1-F00E-073B-FD86-307C042A6348}"/>
              </a:ext>
            </a:extLst>
          </p:cNvPr>
          <p:cNvSpPr txBox="1"/>
          <p:nvPr/>
        </p:nvSpPr>
        <p:spPr>
          <a:xfrm>
            <a:off x="860471" y="23651"/>
            <a:ext cx="11107977" cy="369332"/>
          </a:xfrm>
          <a:prstGeom prst="rect">
            <a:avLst/>
          </a:prstGeom>
          <a:noFill/>
        </p:spPr>
        <p:txBody>
          <a:bodyPr wrap="none" rtlCol="0">
            <a:spAutoFit/>
          </a:bodyPr>
          <a:lstStyle/>
          <a:p>
            <a:r>
              <a:rPr lang="en-US" dirty="0"/>
              <a:t>Reproductive output values among migration rates when simulating a </a:t>
            </a:r>
            <a:r>
              <a:rPr lang="en-US" b="1" u="sng" dirty="0"/>
              <a:t>pop right at the cusp of becoming endangered </a:t>
            </a:r>
          </a:p>
        </p:txBody>
      </p:sp>
    </p:spTree>
    <p:extLst>
      <p:ext uri="{BB962C8B-B14F-4D97-AF65-F5344CB8AC3E}">
        <p14:creationId xmlns:p14="http://schemas.microsoft.com/office/powerpoint/2010/main" val="3936691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3DDA22-B8F8-2763-52CA-639471D6ED16}"/>
              </a:ext>
            </a:extLst>
          </p:cNvPr>
          <p:cNvSpPr txBox="1"/>
          <p:nvPr/>
        </p:nvSpPr>
        <p:spPr>
          <a:xfrm>
            <a:off x="1716494" y="30127"/>
            <a:ext cx="9174627" cy="369332"/>
          </a:xfrm>
          <a:prstGeom prst="rect">
            <a:avLst/>
          </a:prstGeom>
          <a:noFill/>
        </p:spPr>
        <p:txBody>
          <a:bodyPr wrap="none" rtlCol="0">
            <a:spAutoFit/>
          </a:bodyPr>
          <a:lstStyle/>
          <a:p>
            <a:r>
              <a:rPr lang="en-US" dirty="0"/>
              <a:t>Reproductive output values among migration rates when simulating a </a:t>
            </a:r>
            <a:r>
              <a:rPr lang="en-US" b="1" u="sng" dirty="0"/>
              <a:t>critically endangered pop </a:t>
            </a:r>
          </a:p>
        </p:txBody>
      </p:sp>
      <p:sp>
        <p:nvSpPr>
          <p:cNvPr id="5" name="Rectangle 4">
            <a:extLst>
              <a:ext uri="{FF2B5EF4-FFF2-40B4-BE49-F238E27FC236}">
                <a16:creationId xmlns:a16="http://schemas.microsoft.com/office/drawing/2014/main" id="{EE0996AF-68DB-1454-3C3A-FF8B989CA9EA}"/>
              </a:ext>
            </a:extLst>
          </p:cNvPr>
          <p:cNvSpPr/>
          <p:nvPr/>
        </p:nvSpPr>
        <p:spPr>
          <a:xfrm>
            <a:off x="3158007" y="3236474"/>
            <a:ext cx="2621039"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 0.45</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FDD4A79E-735A-CADD-B8C9-BA25F4A7B12F}"/>
              </a:ext>
            </a:extLst>
          </p:cNvPr>
          <p:cNvPicPr>
            <a:picLocks noChangeAspect="1"/>
          </p:cNvPicPr>
          <p:nvPr/>
        </p:nvPicPr>
        <p:blipFill>
          <a:blip r:embed="rId2"/>
          <a:stretch>
            <a:fillRect/>
          </a:stretch>
        </p:blipFill>
        <p:spPr>
          <a:xfrm>
            <a:off x="144989" y="1520345"/>
            <a:ext cx="2694826" cy="2603785"/>
          </a:xfrm>
          <a:prstGeom prst="rect">
            <a:avLst/>
          </a:prstGeom>
        </p:spPr>
      </p:pic>
      <p:pic>
        <p:nvPicPr>
          <p:cNvPr id="8" name="Picture 7">
            <a:extLst>
              <a:ext uri="{FF2B5EF4-FFF2-40B4-BE49-F238E27FC236}">
                <a16:creationId xmlns:a16="http://schemas.microsoft.com/office/drawing/2014/main" id="{3A890F60-F758-4DD1-C3F3-7276179050A1}"/>
              </a:ext>
            </a:extLst>
          </p:cNvPr>
          <p:cNvPicPr>
            <a:picLocks noChangeAspect="1"/>
          </p:cNvPicPr>
          <p:nvPr/>
        </p:nvPicPr>
        <p:blipFill>
          <a:blip r:embed="rId3"/>
          <a:stretch>
            <a:fillRect/>
          </a:stretch>
        </p:blipFill>
        <p:spPr>
          <a:xfrm>
            <a:off x="3158007" y="3636584"/>
            <a:ext cx="2819400" cy="2724150"/>
          </a:xfrm>
          <a:prstGeom prst="rect">
            <a:avLst/>
          </a:prstGeom>
        </p:spPr>
      </p:pic>
      <p:pic>
        <p:nvPicPr>
          <p:cNvPr id="10" name="Picture 9">
            <a:extLst>
              <a:ext uri="{FF2B5EF4-FFF2-40B4-BE49-F238E27FC236}">
                <a16:creationId xmlns:a16="http://schemas.microsoft.com/office/drawing/2014/main" id="{E89956BF-6D8C-4B76-D98E-A61033D3D4B1}"/>
              </a:ext>
            </a:extLst>
          </p:cNvPr>
          <p:cNvPicPr>
            <a:picLocks noChangeAspect="1"/>
          </p:cNvPicPr>
          <p:nvPr/>
        </p:nvPicPr>
        <p:blipFill>
          <a:blip r:embed="rId4"/>
          <a:stretch>
            <a:fillRect/>
          </a:stretch>
        </p:blipFill>
        <p:spPr>
          <a:xfrm>
            <a:off x="6096000" y="3676239"/>
            <a:ext cx="2737317" cy="2644840"/>
          </a:xfrm>
          <a:prstGeom prst="rect">
            <a:avLst/>
          </a:prstGeom>
        </p:spPr>
      </p:pic>
      <p:sp>
        <p:nvSpPr>
          <p:cNvPr id="11" name="Rectangle 10">
            <a:extLst>
              <a:ext uri="{FF2B5EF4-FFF2-40B4-BE49-F238E27FC236}">
                <a16:creationId xmlns:a16="http://schemas.microsoft.com/office/drawing/2014/main" id="{53A93BDB-E084-70C2-9A5E-B9B31D6213E0}"/>
              </a:ext>
            </a:extLst>
          </p:cNvPr>
          <p:cNvSpPr/>
          <p:nvPr/>
        </p:nvSpPr>
        <p:spPr>
          <a:xfrm>
            <a:off x="3156504" y="351543"/>
            <a:ext cx="2621038"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 0.07</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17" name="Picture 16">
            <a:extLst>
              <a:ext uri="{FF2B5EF4-FFF2-40B4-BE49-F238E27FC236}">
                <a16:creationId xmlns:a16="http://schemas.microsoft.com/office/drawing/2014/main" id="{32A31CB5-4E9B-6BAB-6EAC-980501D7C34D}"/>
              </a:ext>
            </a:extLst>
          </p:cNvPr>
          <p:cNvPicPr>
            <a:picLocks noChangeAspect="1"/>
          </p:cNvPicPr>
          <p:nvPr/>
        </p:nvPicPr>
        <p:blipFill>
          <a:blip r:embed="rId5"/>
          <a:stretch>
            <a:fillRect/>
          </a:stretch>
        </p:blipFill>
        <p:spPr>
          <a:xfrm>
            <a:off x="3199048" y="671643"/>
            <a:ext cx="2737318" cy="2644841"/>
          </a:xfrm>
          <a:prstGeom prst="rect">
            <a:avLst/>
          </a:prstGeom>
        </p:spPr>
      </p:pic>
      <p:pic>
        <p:nvPicPr>
          <p:cNvPr id="19" name="Picture 18">
            <a:extLst>
              <a:ext uri="{FF2B5EF4-FFF2-40B4-BE49-F238E27FC236}">
                <a16:creationId xmlns:a16="http://schemas.microsoft.com/office/drawing/2014/main" id="{2EDE4BAD-3CB7-F178-B84E-A61E317CEC4E}"/>
              </a:ext>
            </a:extLst>
          </p:cNvPr>
          <p:cNvPicPr>
            <a:picLocks noChangeAspect="1"/>
          </p:cNvPicPr>
          <p:nvPr/>
        </p:nvPicPr>
        <p:blipFill>
          <a:blip r:embed="rId6"/>
          <a:stretch>
            <a:fillRect/>
          </a:stretch>
        </p:blipFill>
        <p:spPr>
          <a:xfrm>
            <a:off x="6136775" y="631988"/>
            <a:ext cx="2819400" cy="2724150"/>
          </a:xfrm>
          <a:prstGeom prst="rect">
            <a:avLst/>
          </a:prstGeom>
        </p:spPr>
      </p:pic>
    </p:spTree>
    <p:extLst>
      <p:ext uri="{BB962C8B-B14F-4D97-AF65-F5344CB8AC3E}">
        <p14:creationId xmlns:p14="http://schemas.microsoft.com/office/powerpoint/2010/main" val="4255001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5282-AC25-ED2F-0A5C-8E3DDD076F1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E029B89-5990-0B4E-3ACC-2EC89F37A914}"/>
              </a:ext>
            </a:extLst>
          </p:cNvPr>
          <p:cNvSpPr>
            <a:spLocks noGrp="1"/>
          </p:cNvSpPr>
          <p:nvPr>
            <p:ph idx="1"/>
          </p:nvPr>
        </p:nvSpPr>
        <p:spPr/>
        <p:txBody>
          <a:bodyPr/>
          <a:lstStyle/>
          <a:p>
            <a:pPr marL="0" indent="0">
              <a:buNone/>
            </a:pPr>
            <a:r>
              <a:rPr lang="en-US" dirty="0"/>
              <a:t>____ varies due to migration rate but not minor allele frequency </a:t>
            </a:r>
          </a:p>
          <a:p>
            <a:pPr marL="0" indent="0">
              <a:buNone/>
            </a:pPr>
            <a:r>
              <a:rPr lang="en-US" dirty="0"/>
              <a:t>	- Ho</a:t>
            </a:r>
          </a:p>
          <a:p>
            <a:pPr marL="0" indent="0">
              <a:buNone/>
            </a:pPr>
            <a:r>
              <a:rPr lang="en-US" dirty="0"/>
              <a:t>	- </a:t>
            </a:r>
            <a:r>
              <a:rPr lang="en-US" dirty="0" err="1"/>
              <a:t>Fst</a:t>
            </a:r>
            <a:endParaRPr lang="en-US" dirty="0"/>
          </a:p>
          <a:p>
            <a:pPr marL="0" indent="0">
              <a:buNone/>
            </a:pPr>
            <a:r>
              <a:rPr lang="en-US" dirty="0"/>
              <a:t>	- proportion migrant SNPs </a:t>
            </a:r>
            <a:r>
              <a:rPr lang="en-US" sz="1800" dirty="0"/>
              <a:t>*may be slightly different when 1 </a:t>
            </a:r>
            <a:r>
              <a:rPr lang="en-US" sz="1800" dirty="0" err="1"/>
              <a:t>mig</a:t>
            </a:r>
            <a:r>
              <a:rPr lang="en-US" sz="1800" dirty="0"/>
              <a:t> per gen</a:t>
            </a:r>
            <a:endParaRPr lang="en-US" dirty="0"/>
          </a:p>
          <a:p>
            <a:pPr marL="0" indent="0">
              <a:buNone/>
            </a:pPr>
            <a:r>
              <a:rPr lang="en-US" dirty="0"/>
              <a:t>____ varies due to minor allele frequency and migration rate</a:t>
            </a:r>
          </a:p>
          <a:p>
            <a:pPr marL="0" indent="0">
              <a:buNone/>
            </a:pPr>
            <a:r>
              <a:rPr lang="en-US" dirty="0"/>
              <a:t>	- LRS</a:t>
            </a:r>
          </a:p>
          <a:p>
            <a:pPr marL="0" indent="0">
              <a:buNone/>
            </a:pPr>
            <a:r>
              <a:rPr lang="en-US" dirty="0"/>
              <a:t>	- RRS</a:t>
            </a:r>
          </a:p>
        </p:txBody>
      </p:sp>
      <p:pic>
        <p:nvPicPr>
          <p:cNvPr id="5" name="Picture 4">
            <a:extLst>
              <a:ext uri="{FF2B5EF4-FFF2-40B4-BE49-F238E27FC236}">
                <a16:creationId xmlns:a16="http://schemas.microsoft.com/office/drawing/2014/main" id="{8B4C2AF4-9A51-B081-1682-5B74C0B6E8F9}"/>
              </a:ext>
            </a:extLst>
          </p:cNvPr>
          <p:cNvPicPr>
            <a:picLocks noChangeAspect="1"/>
          </p:cNvPicPr>
          <p:nvPr/>
        </p:nvPicPr>
        <p:blipFill rotWithShape="1">
          <a:blip r:embed="rId2"/>
          <a:srcRect l="22563" t="32944" r="14469" b="37688"/>
          <a:stretch/>
        </p:blipFill>
        <p:spPr>
          <a:xfrm>
            <a:off x="8498632" y="230188"/>
            <a:ext cx="2855168" cy="1212979"/>
          </a:xfrm>
          <a:prstGeom prst="rect">
            <a:avLst/>
          </a:prstGeom>
        </p:spPr>
      </p:pic>
      <p:pic>
        <p:nvPicPr>
          <p:cNvPr id="6" name="Picture 5">
            <a:extLst>
              <a:ext uri="{FF2B5EF4-FFF2-40B4-BE49-F238E27FC236}">
                <a16:creationId xmlns:a16="http://schemas.microsoft.com/office/drawing/2014/main" id="{1B8B9158-DD03-2C2E-D869-17C8BC3CD456}"/>
              </a:ext>
            </a:extLst>
          </p:cNvPr>
          <p:cNvPicPr>
            <a:picLocks noChangeAspect="1"/>
          </p:cNvPicPr>
          <p:nvPr/>
        </p:nvPicPr>
        <p:blipFill>
          <a:blip r:embed="rId3"/>
          <a:stretch>
            <a:fillRect/>
          </a:stretch>
        </p:blipFill>
        <p:spPr>
          <a:xfrm>
            <a:off x="8294779" y="322281"/>
            <a:ext cx="213378" cy="1066892"/>
          </a:xfrm>
          <a:prstGeom prst="rect">
            <a:avLst/>
          </a:prstGeom>
        </p:spPr>
      </p:pic>
    </p:spTree>
    <p:extLst>
      <p:ext uri="{BB962C8B-B14F-4D97-AF65-F5344CB8AC3E}">
        <p14:creationId xmlns:p14="http://schemas.microsoft.com/office/powerpoint/2010/main" val="2861275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26D374-9667-7185-B1D3-C23E0087ABBB}"/>
              </a:ext>
            </a:extLst>
          </p:cNvPr>
          <p:cNvSpPr txBox="1">
            <a:spLocks/>
          </p:cNvSpPr>
          <p:nvPr/>
        </p:nvSpPr>
        <p:spPr>
          <a:xfrm>
            <a:off x="838200" y="1906542"/>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dirty="0">
                <a:solidFill>
                  <a:schemeClr val="bg1"/>
                </a:solidFill>
              </a:rPr>
              <a:t>Comparison between the minor allele frequency in the starting focal population and various migration rates</a:t>
            </a:r>
          </a:p>
        </p:txBody>
      </p:sp>
    </p:spTree>
    <p:extLst>
      <p:ext uri="{BB962C8B-B14F-4D97-AF65-F5344CB8AC3E}">
        <p14:creationId xmlns:p14="http://schemas.microsoft.com/office/powerpoint/2010/main" val="160428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B07B-7B80-E718-3ED5-A237AD031900}"/>
              </a:ext>
            </a:extLst>
          </p:cNvPr>
          <p:cNvSpPr>
            <a:spLocks noGrp="1"/>
          </p:cNvSpPr>
          <p:nvPr>
            <p:ph type="title"/>
          </p:nvPr>
        </p:nvSpPr>
        <p:spPr>
          <a:xfrm>
            <a:off x="838200" y="1906542"/>
            <a:ext cx="10515600" cy="1325563"/>
          </a:xfrm>
        </p:spPr>
        <p:txBody>
          <a:bodyPr>
            <a:noAutofit/>
          </a:bodyPr>
          <a:lstStyle/>
          <a:p>
            <a:pPr algn="ctr"/>
            <a:r>
              <a:rPr lang="en-US" sz="5000" dirty="0">
                <a:solidFill>
                  <a:schemeClr val="bg1"/>
                </a:solidFill>
              </a:rPr>
              <a:t>Comparison between the dropped population size (during the bottleneck) and various migration rates</a:t>
            </a:r>
          </a:p>
        </p:txBody>
      </p:sp>
      <p:pic>
        <p:nvPicPr>
          <p:cNvPr id="4" name="Picture 3">
            <a:extLst>
              <a:ext uri="{FF2B5EF4-FFF2-40B4-BE49-F238E27FC236}">
                <a16:creationId xmlns:a16="http://schemas.microsoft.com/office/drawing/2014/main" id="{A4A9A888-89C6-20D3-29A3-328855473207}"/>
              </a:ext>
            </a:extLst>
          </p:cNvPr>
          <p:cNvPicPr>
            <a:picLocks noChangeAspect="1"/>
          </p:cNvPicPr>
          <p:nvPr/>
        </p:nvPicPr>
        <p:blipFill rotWithShape="1">
          <a:blip r:embed="rId2"/>
          <a:srcRect l="22563" t="32944" r="14469" b="37688"/>
          <a:stretch/>
        </p:blipFill>
        <p:spPr>
          <a:xfrm>
            <a:off x="8045252" y="5033554"/>
            <a:ext cx="4056553" cy="1723370"/>
          </a:xfrm>
          <a:prstGeom prst="rect">
            <a:avLst/>
          </a:prstGeom>
        </p:spPr>
      </p:pic>
    </p:spTree>
    <p:extLst>
      <p:ext uri="{BB962C8B-B14F-4D97-AF65-F5344CB8AC3E}">
        <p14:creationId xmlns:p14="http://schemas.microsoft.com/office/powerpoint/2010/main" val="473485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8FE4E8-605D-9694-2E87-12FE7D2529E9}"/>
              </a:ext>
            </a:extLst>
          </p:cNvPr>
          <p:cNvPicPr>
            <a:picLocks noChangeAspect="1"/>
          </p:cNvPicPr>
          <p:nvPr/>
        </p:nvPicPr>
        <p:blipFill>
          <a:blip r:embed="rId2"/>
          <a:stretch>
            <a:fillRect/>
          </a:stretch>
        </p:blipFill>
        <p:spPr>
          <a:xfrm>
            <a:off x="544285" y="1506893"/>
            <a:ext cx="2809875" cy="2871788"/>
          </a:xfrm>
          <a:prstGeom prst="rect">
            <a:avLst/>
          </a:prstGeom>
        </p:spPr>
      </p:pic>
      <p:sp>
        <p:nvSpPr>
          <p:cNvPr id="6" name="Rectangle 5">
            <a:extLst>
              <a:ext uri="{FF2B5EF4-FFF2-40B4-BE49-F238E27FC236}">
                <a16:creationId xmlns:a16="http://schemas.microsoft.com/office/drawing/2014/main" id="{24DD5DEF-254F-CB3E-9934-E755D9771278}"/>
              </a:ext>
            </a:extLst>
          </p:cNvPr>
          <p:cNvSpPr/>
          <p:nvPr/>
        </p:nvSpPr>
        <p:spPr>
          <a:xfrm>
            <a:off x="2409714" y="351438"/>
            <a:ext cx="4613379" cy="707886"/>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source of migrants = 0.45</a:t>
            </a:r>
          </a:p>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starting focal pop= 0.07</a:t>
            </a:r>
          </a:p>
        </p:txBody>
      </p:sp>
      <p:pic>
        <p:nvPicPr>
          <p:cNvPr id="9" name="Picture 8">
            <a:extLst>
              <a:ext uri="{FF2B5EF4-FFF2-40B4-BE49-F238E27FC236}">
                <a16:creationId xmlns:a16="http://schemas.microsoft.com/office/drawing/2014/main" id="{EAFE71A8-C765-792A-4C1D-E52C30422314}"/>
              </a:ext>
            </a:extLst>
          </p:cNvPr>
          <p:cNvPicPr>
            <a:picLocks noChangeAspect="1"/>
          </p:cNvPicPr>
          <p:nvPr/>
        </p:nvPicPr>
        <p:blipFill>
          <a:blip r:embed="rId3"/>
          <a:stretch>
            <a:fillRect/>
          </a:stretch>
        </p:blipFill>
        <p:spPr>
          <a:xfrm>
            <a:off x="3499445" y="1059324"/>
            <a:ext cx="2433917" cy="2180440"/>
          </a:xfrm>
          <a:prstGeom prst="rect">
            <a:avLst/>
          </a:prstGeom>
        </p:spPr>
      </p:pic>
      <p:pic>
        <p:nvPicPr>
          <p:cNvPr id="11" name="Picture 10">
            <a:extLst>
              <a:ext uri="{FF2B5EF4-FFF2-40B4-BE49-F238E27FC236}">
                <a16:creationId xmlns:a16="http://schemas.microsoft.com/office/drawing/2014/main" id="{55127938-A8DD-CE79-9136-EFE3C3E4A302}"/>
              </a:ext>
            </a:extLst>
          </p:cNvPr>
          <p:cNvPicPr>
            <a:picLocks noChangeAspect="1"/>
          </p:cNvPicPr>
          <p:nvPr/>
        </p:nvPicPr>
        <p:blipFill>
          <a:blip r:embed="rId4"/>
          <a:stretch>
            <a:fillRect/>
          </a:stretch>
        </p:blipFill>
        <p:spPr>
          <a:xfrm>
            <a:off x="6078647" y="1059324"/>
            <a:ext cx="2318588" cy="2369676"/>
          </a:xfrm>
          <a:prstGeom prst="rect">
            <a:avLst/>
          </a:prstGeom>
        </p:spPr>
      </p:pic>
      <p:pic>
        <p:nvPicPr>
          <p:cNvPr id="13" name="Picture 12">
            <a:extLst>
              <a:ext uri="{FF2B5EF4-FFF2-40B4-BE49-F238E27FC236}">
                <a16:creationId xmlns:a16="http://schemas.microsoft.com/office/drawing/2014/main" id="{5B9D22AC-C545-4826-370E-CA7217374CEE}"/>
              </a:ext>
            </a:extLst>
          </p:cNvPr>
          <p:cNvPicPr>
            <a:picLocks noChangeAspect="1"/>
          </p:cNvPicPr>
          <p:nvPr/>
        </p:nvPicPr>
        <p:blipFill>
          <a:blip r:embed="rId5"/>
          <a:stretch>
            <a:fillRect/>
          </a:stretch>
        </p:blipFill>
        <p:spPr>
          <a:xfrm>
            <a:off x="8761073" y="1059324"/>
            <a:ext cx="2440131" cy="2493897"/>
          </a:xfrm>
          <a:prstGeom prst="rect">
            <a:avLst/>
          </a:prstGeom>
        </p:spPr>
      </p:pic>
      <p:pic>
        <p:nvPicPr>
          <p:cNvPr id="15" name="Picture 14">
            <a:extLst>
              <a:ext uri="{FF2B5EF4-FFF2-40B4-BE49-F238E27FC236}">
                <a16:creationId xmlns:a16="http://schemas.microsoft.com/office/drawing/2014/main" id="{CB6A7EF2-8669-1908-4A87-C797BB9DFBB2}"/>
              </a:ext>
            </a:extLst>
          </p:cNvPr>
          <p:cNvPicPr>
            <a:picLocks noChangeAspect="1"/>
          </p:cNvPicPr>
          <p:nvPr/>
        </p:nvPicPr>
        <p:blipFill>
          <a:blip r:embed="rId6"/>
          <a:stretch>
            <a:fillRect/>
          </a:stretch>
        </p:blipFill>
        <p:spPr>
          <a:xfrm>
            <a:off x="3354160" y="4012665"/>
            <a:ext cx="2440131" cy="2493897"/>
          </a:xfrm>
          <a:prstGeom prst="rect">
            <a:avLst/>
          </a:prstGeom>
        </p:spPr>
      </p:pic>
      <p:sp>
        <p:nvSpPr>
          <p:cNvPr id="16" name="Rectangle 15">
            <a:extLst>
              <a:ext uri="{FF2B5EF4-FFF2-40B4-BE49-F238E27FC236}">
                <a16:creationId xmlns:a16="http://schemas.microsoft.com/office/drawing/2014/main" id="{0B70554C-0B87-C6A2-3840-C2CCB3D4CD69}"/>
              </a:ext>
            </a:extLst>
          </p:cNvPr>
          <p:cNvSpPr/>
          <p:nvPr/>
        </p:nvSpPr>
        <p:spPr>
          <a:xfrm>
            <a:off x="3121951" y="3429000"/>
            <a:ext cx="4613379" cy="707886"/>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source of migrants = 0.07</a:t>
            </a:r>
          </a:p>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starting focal pop= 0.07</a:t>
            </a:r>
          </a:p>
        </p:txBody>
      </p:sp>
      <p:pic>
        <p:nvPicPr>
          <p:cNvPr id="18" name="Picture 17">
            <a:extLst>
              <a:ext uri="{FF2B5EF4-FFF2-40B4-BE49-F238E27FC236}">
                <a16:creationId xmlns:a16="http://schemas.microsoft.com/office/drawing/2014/main" id="{8E2BB635-5B41-7DD1-A137-07FA31D60AAC}"/>
              </a:ext>
            </a:extLst>
          </p:cNvPr>
          <p:cNvPicPr>
            <a:picLocks noChangeAspect="1"/>
          </p:cNvPicPr>
          <p:nvPr/>
        </p:nvPicPr>
        <p:blipFill>
          <a:blip r:embed="rId7"/>
          <a:stretch>
            <a:fillRect/>
          </a:stretch>
        </p:blipFill>
        <p:spPr>
          <a:xfrm>
            <a:off x="6020982" y="4177872"/>
            <a:ext cx="2433917" cy="2163482"/>
          </a:xfrm>
          <a:prstGeom prst="rect">
            <a:avLst/>
          </a:prstGeom>
        </p:spPr>
      </p:pic>
      <p:pic>
        <p:nvPicPr>
          <p:cNvPr id="20" name="Picture 19">
            <a:extLst>
              <a:ext uri="{FF2B5EF4-FFF2-40B4-BE49-F238E27FC236}">
                <a16:creationId xmlns:a16="http://schemas.microsoft.com/office/drawing/2014/main" id="{801C49DB-5904-3CBF-04E0-1444D46F808D}"/>
              </a:ext>
            </a:extLst>
          </p:cNvPr>
          <p:cNvPicPr>
            <a:picLocks noChangeAspect="1"/>
          </p:cNvPicPr>
          <p:nvPr/>
        </p:nvPicPr>
        <p:blipFill>
          <a:blip r:embed="rId8"/>
          <a:stretch>
            <a:fillRect/>
          </a:stretch>
        </p:blipFill>
        <p:spPr>
          <a:xfrm>
            <a:off x="8761072" y="3847457"/>
            <a:ext cx="2440132" cy="2493897"/>
          </a:xfrm>
          <a:prstGeom prst="rect">
            <a:avLst/>
          </a:prstGeom>
        </p:spPr>
      </p:pic>
      <p:pic>
        <p:nvPicPr>
          <p:cNvPr id="22" name="Picture 21">
            <a:extLst>
              <a:ext uri="{FF2B5EF4-FFF2-40B4-BE49-F238E27FC236}">
                <a16:creationId xmlns:a16="http://schemas.microsoft.com/office/drawing/2014/main" id="{DEDFE52E-FD3E-C18B-13EF-5D1F0B4A2B08}"/>
              </a:ext>
            </a:extLst>
          </p:cNvPr>
          <p:cNvPicPr>
            <a:picLocks noChangeAspect="1"/>
          </p:cNvPicPr>
          <p:nvPr/>
        </p:nvPicPr>
        <p:blipFill>
          <a:blip r:embed="rId9"/>
          <a:stretch>
            <a:fillRect/>
          </a:stretch>
        </p:blipFill>
        <p:spPr>
          <a:xfrm>
            <a:off x="342204" y="4567917"/>
            <a:ext cx="2895851" cy="1196444"/>
          </a:xfrm>
          <a:prstGeom prst="rect">
            <a:avLst/>
          </a:prstGeom>
        </p:spPr>
      </p:pic>
    </p:spTree>
    <p:extLst>
      <p:ext uri="{BB962C8B-B14F-4D97-AF65-F5344CB8AC3E}">
        <p14:creationId xmlns:p14="http://schemas.microsoft.com/office/powerpoint/2010/main" val="517254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8FE4E8-605D-9694-2E87-12FE7D2529E9}"/>
              </a:ext>
            </a:extLst>
          </p:cNvPr>
          <p:cNvPicPr>
            <a:picLocks noChangeAspect="1"/>
          </p:cNvPicPr>
          <p:nvPr/>
        </p:nvPicPr>
        <p:blipFill>
          <a:blip r:embed="rId2"/>
          <a:stretch>
            <a:fillRect/>
          </a:stretch>
        </p:blipFill>
        <p:spPr>
          <a:xfrm>
            <a:off x="544285" y="1506893"/>
            <a:ext cx="2809875" cy="2871788"/>
          </a:xfrm>
          <a:prstGeom prst="rect">
            <a:avLst/>
          </a:prstGeom>
        </p:spPr>
      </p:pic>
      <p:sp>
        <p:nvSpPr>
          <p:cNvPr id="6" name="Rectangle 5">
            <a:extLst>
              <a:ext uri="{FF2B5EF4-FFF2-40B4-BE49-F238E27FC236}">
                <a16:creationId xmlns:a16="http://schemas.microsoft.com/office/drawing/2014/main" id="{24DD5DEF-254F-CB3E-9934-E755D9771278}"/>
              </a:ext>
            </a:extLst>
          </p:cNvPr>
          <p:cNvSpPr/>
          <p:nvPr/>
        </p:nvSpPr>
        <p:spPr>
          <a:xfrm>
            <a:off x="2409714" y="351438"/>
            <a:ext cx="4613379" cy="707886"/>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source of migrants = 0.45</a:t>
            </a:r>
          </a:p>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starting focal pop= 0.07</a:t>
            </a:r>
          </a:p>
        </p:txBody>
      </p:sp>
      <p:sp>
        <p:nvSpPr>
          <p:cNvPr id="16" name="Rectangle 15">
            <a:extLst>
              <a:ext uri="{FF2B5EF4-FFF2-40B4-BE49-F238E27FC236}">
                <a16:creationId xmlns:a16="http://schemas.microsoft.com/office/drawing/2014/main" id="{0B70554C-0B87-C6A2-3840-C2CCB3D4CD69}"/>
              </a:ext>
            </a:extLst>
          </p:cNvPr>
          <p:cNvSpPr/>
          <p:nvPr/>
        </p:nvSpPr>
        <p:spPr>
          <a:xfrm>
            <a:off x="3121951" y="3429000"/>
            <a:ext cx="4613379" cy="707886"/>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source of migrants = 0.07</a:t>
            </a:r>
          </a:p>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starting focal pop= 0.07</a:t>
            </a:r>
          </a:p>
        </p:txBody>
      </p:sp>
      <p:pic>
        <p:nvPicPr>
          <p:cNvPr id="3" name="Picture 2">
            <a:extLst>
              <a:ext uri="{FF2B5EF4-FFF2-40B4-BE49-F238E27FC236}">
                <a16:creationId xmlns:a16="http://schemas.microsoft.com/office/drawing/2014/main" id="{D942F206-07A2-E6BF-A59E-D32B12C7CE9C}"/>
              </a:ext>
            </a:extLst>
          </p:cNvPr>
          <p:cNvPicPr>
            <a:picLocks noChangeAspect="1"/>
          </p:cNvPicPr>
          <p:nvPr/>
        </p:nvPicPr>
        <p:blipFill>
          <a:blip r:embed="rId3"/>
          <a:stretch>
            <a:fillRect/>
          </a:stretch>
        </p:blipFill>
        <p:spPr>
          <a:xfrm>
            <a:off x="3473797" y="1059324"/>
            <a:ext cx="2335123" cy="2386575"/>
          </a:xfrm>
          <a:prstGeom prst="rect">
            <a:avLst/>
          </a:prstGeom>
        </p:spPr>
      </p:pic>
      <p:pic>
        <p:nvPicPr>
          <p:cNvPr id="7" name="Picture 6">
            <a:extLst>
              <a:ext uri="{FF2B5EF4-FFF2-40B4-BE49-F238E27FC236}">
                <a16:creationId xmlns:a16="http://schemas.microsoft.com/office/drawing/2014/main" id="{573FEB24-2CED-C77E-68D2-9F5007AD9A3E}"/>
              </a:ext>
            </a:extLst>
          </p:cNvPr>
          <p:cNvPicPr>
            <a:picLocks noChangeAspect="1"/>
          </p:cNvPicPr>
          <p:nvPr/>
        </p:nvPicPr>
        <p:blipFill>
          <a:blip r:embed="rId4"/>
          <a:stretch>
            <a:fillRect/>
          </a:stretch>
        </p:blipFill>
        <p:spPr>
          <a:xfrm>
            <a:off x="6217919" y="1136917"/>
            <a:ext cx="2166747" cy="2214489"/>
          </a:xfrm>
          <a:prstGeom prst="rect">
            <a:avLst/>
          </a:prstGeom>
        </p:spPr>
      </p:pic>
      <p:pic>
        <p:nvPicPr>
          <p:cNvPr id="19" name="Picture 18">
            <a:extLst>
              <a:ext uri="{FF2B5EF4-FFF2-40B4-BE49-F238E27FC236}">
                <a16:creationId xmlns:a16="http://schemas.microsoft.com/office/drawing/2014/main" id="{B59EFE7D-7C1D-7F55-E59B-95B6396FE4B5}"/>
              </a:ext>
            </a:extLst>
          </p:cNvPr>
          <p:cNvPicPr>
            <a:picLocks noChangeAspect="1"/>
          </p:cNvPicPr>
          <p:nvPr/>
        </p:nvPicPr>
        <p:blipFill>
          <a:blip r:embed="rId5"/>
          <a:stretch>
            <a:fillRect/>
          </a:stretch>
        </p:blipFill>
        <p:spPr>
          <a:xfrm>
            <a:off x="3473797" y="4153785"/>
            <a:ext cx="2506435" cy="2561662"/>
          </a:xfrm>
          <a:prstGeom prst="rect">
            <a:avLst/>
          </a:prstGeom>
        </p:spPr>
      </p:pic>
      <p:pic>
        <p:nvPicPr>
          <p:cNvPr id="22" name="Picture 21">
            <a:extLst>
              <a:ext uri="{FF2B5EF4-FFF2-40B4-BE49-F238E27FC236}">
                <a16:creationId xmlns:a16="http://schemas.microsoft.com/office/drawing/2014/main" id="{639ED629-481F-8233-BCBA-77AE35B2CBCB}"/>
              </a:ext>
            </a:extLst>
          </p:cNvPr>
          <p:cNvPicPr>
            <a:picLocks noChangeAspect="1"/>
          </p:cNvPicPr>
          <p:nvPr/>
        </p:nvPicPr>
        <p:blipFill>
          <a:blip r:embed="rId6"/>
          <a:stretch>
            <a:fillRect/>
          </a:stretch>
        </p:blipFill>
        <p:spPr>
          <a:xfrm>
            <a:off x="6211770" y="4136886"/>
            <a:ext cx="2457523" cy="2511672"/>
          </a:xfrm>
          <a:prstGeom prst="rect">
            <a:avLst/>
          </a:prstGeom>
        </p:spPr>
      </p:pic>
      <p:pic>
        <p:nvPicPr>
          <p:cNvPr id="23" name="Picture 22">
            <a:extLst>
              <a:ext uri="{FF2B5EF4-FFF2-40B4-BE49-F238E27FC236}">
                <a16:creationId xmlns:a16="http://schemas.microsoft.com/office/drawing/2014/main" id="{42EFB39F-E4FD-EBF3-B00C-E210C32FFBE1}"/>
              </a:ext>
            </a:extLst>
          </p:cNvPr>
          <p:cNvPicPr>
            <a:picLocks noChangeAspect="1"/>
          </p:cNvPicPr>
          <p:nvPr/>
        </p:nvPicPr>
        <p:blipFill>
          <a:blip r:embed="rId7"/>
          <a:stretch>
            <a:fillRect/>
          </a:stretch>
        </p:blipFill>
        <p:spPr>
          <a:xfrm>
            <a:off x="342204" y="4567917"/>
            <a:ext cx="2895851" cy="1196444"/>
          </a:xfrm>
          <a:prstGeom prst="rect">
            <a:avLst/>
          </a:prstGeom>
        </p:spPr>
      </p:pic>
    </p:spTree>
    <p:extLst>
      <p:ext uri="{BB962C8B-B14F-4D97-AF65-F5344CB8AC3E}">
        <p14:creationId xmlns:p14="http://schemas.microsoft.com/office/powerpoint/2010/main" val="50824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26D374-9667-7185-B1D3-C23E0087ABBB}"/>
              </a:ext>
            </a:extLst>
          </p:cNvPr>
          <p:cNvSpPr txBox="1">
            <a:spLocks/>
          </p:cNvSpPr>
          <p:nvPr/>
        </p:nvSpPr>
        <p:spPr>
          <a:xfrm>
            <a:off x="838200" y="1906542"/>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dirty="0">
                <a:solidFill>
                  <a:schemeClr val="bg1"/>
                </a:solidFill>
              </a:rPr>
              <a:t>Comparison between the </a:t>
            </a:r>
            <a:r>
              <a:rPr lang="en-US" sz="5000" dirty="0" err="1">
                <a:solidFill>
                  <a:schemeClr val="bg1"/>
                </a:solidFill>
              </a:rPr>
              <a:t>maxage</a:t>
            </a:r>
            <a:r>
              <a:rPr lang="en-US" sz="5000" dirty="0">
                <a:solidFill>
                  <a:schemeClr val="bg1"/>
                </a:solidFill>
              </a:rPr>
              <a:t> and </a:t>
            </a:r>
            <a:r>
              <a:rPr lang="en-US" sz="5000" dirty="0" err="1">
                <a:solidFill>
                  <a:schemeClr val="bg1"/>
                </a:solidFill>
              </a:rPr>
              <a:t>broodsize</a:t>
            </a:r>
            <a:endParaRPr lang="en-US" sz="5000" dirty="0">
              <a:solidFill>
                <a:schemeClr val="bg1"/>
              </a:solidFill>
            </a:endParaRPr>
          </a:p>
        </p:txBody>
      </p:sp>
    </p:spTree>
    <p:extLst>
      <p:ext uri="{BB962C8B-B14F-4D97-AF65-F5344CB8AC3E}">
        <p14:creationId xmlns:p14="http://schemas.microsoft.com/office/powerpoint/2010/main" val="486117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2B61823-D874-16FB-5539-EF43B7123E67}"/>
              </a:ext>
            </a:extLst>
          </p:cNvPr>
          <p:cNvCxnSpPr/>
          <p:nvPr/>
        </p:nvCxnSpPr>
        <p:spPr>
          <a:xfrm>
            <a:off x="5605272" y="621792"/>
            <a:ext cx="82296" cy="54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11088B-680C-9073-774B-703FA9D52681}"/>
              </a:ext>
            </a:extLst>
          </p:cNvPr>
          <p:cNvCxnSpPr>
            <a:cxnSpLocks/>
          </p:cNvCxnSpPr>
          <p:nvPr/>
        </p:nvCxnSpPr>
        <p:spPr>
          <a:xfrm>
            <a:off x="1207008" y="3273552"/>
            <a:ext cx="944575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4325E6A-FB4B-17BA-24D3-76894693C519}"/>
              </a:ext>
            </a:extLst>
          </p:cNvPr>
          <p:cNvSpPr/>
          <p:nvPr/>
        </p:nvSpPr>
        <p:spPr>
          <a:xfrm>
            <a:off x="1575728" y="351438"/>
            <a:ext cx="3007811" cy="400110"/>
          </a:xfrm>
          <a:prstGeom prst="rect">
            <a:avLst/>
          </a:prstGeom>
          <a:noFill/>
        </p:spPr>
        <p:txBody>
          <a:bodyPr wrap="none" lIns="91440" tIns="45720" rIns="91440" bIns="45720">
            <a:spAutoFit/>
          </a:bodyPr>
          <a:lstStyle/>
          <a:p>
            <a:pPr algn="ctr"/>
            <a:r>
              <a:rPr lang="en-US" sz="2000" b="0" cap="none" spc="0" dirty="0" err="1">
                <a:ln w="0"/>
                <a:solidFill>
                  <a:schemeClr val="tx1"/>
                </a:solidFill>
                <a:effectLst>
                  <a:outerShdw blurRad="38100" dist="19050" dir="2700000" algn="tl" rotWithShape="0">
                    <a:schemeClr val="dk1">
                      <a:alpha val="40000"/>
                    </a:schemeClr>
                  </a:outerShdw>
                </a:effectLst>
              </a:rPr>
              <a:t>Maxage</a:t>
            </a:r>
            <a:r>
              <a:rPr lang="en-US" sz="2000" b="0" cap="none" spc="0" dirty="0">
                <a:ln w="0"/>
                <a:solidFill>
                  <a:schemeClr val="tx1"/>
                </a:solidFill>
                <a:effectLst>
                  <a:outerShdw blurRad="38100" dist="19050" dir="2700000" algn="tl" rotWithShape="0">
                    <a:schemeClr val="dk1">
                      <a:alpha val="40000"/>
                    </a:schemeClr>
                  </a:outerShdw>
                </a:effectLst>
              </a:rPr>
              <a:t> = 15, </a:t>
            </a:r>
            <a:r>
              <a:rPr lang="en-US" sz="2000" b="0" cap="none" spc="0" dirty="0" err="1">
                <a:ln w="0"/>
                <a:solidFill>
                  <a:schemeClr val="tx1"/>
                </a:solidFill>
                <a:effectLst>
                  <a:outerShdw blurRad="38100" dist="19050" dir="2700000" algn="tl" rotWithShape="0">
                    <a:schemeClr val="dk1">
                      <a:alpha val="40000"/>
                    </a:schemeClr>
                  </a:outerShdw>
                </a:effectLst>
              </a:rPr>
              <a:t>broodsize</a:t>
            </a:r>
            <a:r>
              <a:rPr lang="en-US" sz="2000" b="0" cap="none" spc="0" dirty="0">
                <a:ln w="0"/>
                <a:solidFill>
                  <a:schemeClr val="tx1"/>
                </a:solidFill>
                <a:effectLst>
                  <a:outerShdw blurRad="38100" dist="19050" dir="2700000" algn="tl" rotWithShape="0">
                    <a:schemeClr val="dk1">
                      <a:alpha val="40000"/>
                    </a:schemeClr>
                  </a:outerShdw>
                </a:effectLst>
              </a:rPr>
              <a:t> = 4</a:t>
            </a:r>
            <a:endParaRPr lang="en-US" sz="2000" dirty="0">
              <a:ln w="0"/>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921F7BD1-973A-18CB-0F69-B5D86586C904}"/>
              </a:ext>
            </a:extLst>
          </p:cNvPr>
          <p:cNvSpPr/>
          <p:nvPr/>
        </p:nvSpPr>
        <p:spPr>
          <a:xfrm>
            <a:off x="7135280" y="351438"/>
            <a:ext cx="3007811" cy="400110"/>
          </a:xfrm>
          <a:prstGeom prst="rect">
            <a:avLst/>
          </a:prstGeom>
          <a:noFill/>
        </p:spPr>
        <p:txBody>
          <a:bodyPr wrap="none" lIns="91440" tIns="45720" rIns="91440" bIns="45720">
            <a:spAutoFit/>
          </a:bodyPr>
          <a:lstStyle/>
          <a:p>
            <a:pPr algn="ctr"/>
            <a:r>
              <a:rPr lang="en-US" sz="2000" b="0" cap="none" spc="0" dirty="0" err="1">
                <a:ln w="0"/>
                <a:solidFill>
                  <a:schemeClr val="tx1"/>
                </a:solidFill>
                <a:effectLst>
                  <a:outerShdw blurRad="38100" dist="19050" dir="2700000" algn="tl" rotWithShape="0">
                    <a:schemeClr val="dk1">
                      <a:alpha val="40000"/>
                    </a:schemeClr>
                  </a:outerShdw>
                </a:effectLst>
              </a:rPr>
              <a:t>Maxage</a:t>
            </a:r>
            <a:r>
              <a:rPr lang="en-US" sz="2000" b="0" cap="none" spc="0" dirty="0">
                <a:ln w="0"/>
                <a:solidFill>
                  <a:schemeClr val="tx1"/>
                </a:solidFill>
                <a:effectLst>
                  <a:outerShdw blurRad="38100" dist="19050" dir="2700000" algn="tl" rotWithShape="0">
                    <a:schemeClr val="dk1">
                      <a:alpha val="40000"/>
                    </a:schemeClr>
                  </a:outerShdw>
                </a:effectLst>
              </a:rPr>
              <a:t> = 15, </a:t>
            </a:r>
            <a:r>
              <a:rPr lang="en-US" sz="2000" b="0" cap="none" spc="0" dirty="0" err="1">
                <a:ln w="0"/>
                <a:solidFill>
                  <a:schemeClr val="tx1"/>
                </a:solidFill>
                <a:effectLst>
                  <a:outerShdw blurRad="38100" dist="19050" dir="2700000" algn="tl" rotWithShape="0">
                    <a:schemeClr val="dk1">
                      <a:alpha val="40000"/>
                    </a:schemeClr>
                  </a:outerShdw>
                </a:effectLst>
              </a:rPr>
              <a:t>broodsize</a:t>
            </a:r>
            <a:r>
              <a:rPr lang="en-US" sz="2000" b="0" cap="none" spc="0" dirty="0">
                <a:ln w="0"/>
                <a:solidFill>
                  <a:schemeClr val="tx1"/>
                </a:solidFill>
                <a:effectLst>
                  <a:outerShdw blurRad="38100" dist="19050" dir="2700000" algn="tl" rotWithShape="0">
                    <a:schemeClr val="dk1">
                      <a:alpha val="40000"/>
                    </a:schemeClr>
                  </a:outerShdw>
                </a:effectLst>
              </a:rPr>
              <a:t> = 6</a:t>
            </a:r>
            <a:endParaRPr lang="en-US" sz="2000" dirty="0">
              <a:ln w="0"/>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1BF96273-E5DF-13BC-6111-E9CA08523BD0}"/>
              </a:ext>
            </a:extLst>
          </p:cNvPr>
          <p:cNvSpPr/>
          <p:nvPr/>
        </p:nvSpPr>
        <p:spPr>
          <a:xfrm>
            <a:off x="0" y="1729330"/>
            <a:ext cx="142039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Drop to 100</a:t>
            </a:r>
            <a:endParaRPr lang="en-US" sz="2000" dirty="0">
              <a:ln w="0"/>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86173773-632A-A4FB-6500-A21721A3DD68}"/>
              </a:ext>
            </a:extLst>
          </p:cNvPr>
          <p:cNvSpPr/>
          <p:nvPr/>
        </p:nvSpPr>
        <p:spPr>
          <a:xfrm>
            <a:off x="1640649" y="3337561"/>
            <a:ext cx="2877967" cy="400110"/>
          </a:xfrm>
          <a:prstGeom prst="rect">
            <a:avLst/>
          </a:prstGeom>
          <a:noFill/>
        </p:spPr>
        <p:txBody>
          <a:bodyPr wrap="none" lIns="91440" tIns="45720" rIns="91440" bIns="45720">
            <a:spAutoFit/>
          </a:bodyPr>
          <a:lstStyle/>
          <a:p>
            <a:pPr algn="ctr"/>
            <a:r>
              <a:rPr lang="en-US" sz="2000" b="0" cap="none" spc="0" dirty="0" err="1">
                <a:ln w="0"/>
                <a:solidFill>
                  <a:schemeClr val="tx1"/>
                </a:solidFill>
                <a:effectLst>
                  <a:outerShdw blurRad="38100" dist="19050" dir="2700000" algn="tl" rotWithShape="0">
                    <a:schemeClr val="dk1">
                      <a:alpha val="40000"/>
                    </a:schemeClr>
                  </a:outerShdw>
                </a:effectLst>
              </a:rPr>
              <a:t>Maxage</a:t>
            </a:r>
            <a:r>
              <a:rPr lang="en-US" sz="2000" b="0" cap="none" spc="0" dirty="0">
                <a:ln w="0"/>
                <a:solidFill>
                  <a:schemeClr val="tx1"/>
                </a:solidFill>
                <a:effectLst>
                  <a:outerShdw blurRad="38100" dist="19050" dir="2700000" algn="tl" rotWithShape="0">
                    <a:schemeClr val="dk1">
                      <a:alpha val="40000"/>
                    </a:schemeClr>
                  </a:outerShdw>
                </a:effectLst>
              </a:rPr>
              <a:t> = 3, </a:t>
            </a:r>
            <a:r>
              <a:rPr lang="en-US" sz="2000" b="0" cap="none" spc="0" dirty="0" err="1">
                <a:ln w="0"/>
                <a:solidFill>
                  <a:schemeClr val="tx1"/>
                </a:solidFill>
                <a:effectLst>
                  <a:outerShdw blurRad="38100" dist="19050" dir="2700000" algn="tl" rotWithShape="0">
                    <a:schemeClr val="dk1">
                      <a:alpha val="40000"/>
                    </a:schemeClr>
                  </a:outerShdw>
                </a:effectLst>
              </a:rPr>
              <a:t>broodsize</a:t>
            </a:r>
            <a:r>
              <a:rPr lang="en-US" sz="2000" b="0" cap="none" spc="0" dirty="0">
                <a:ln w="0"/>
                <a:solidFill>
                  <a:schemeClr val="tx1"/>
                </a:solidFill>
                <a:effectLst>
                  <a:outerShdw blurRad="38100" dist="19050" dir="2700000" algn="tl" rotWithShape="0">
                    <a:schemeClr val="dk1">
                      <a:alpha val="40000"/>
                    </a:schemeClr>
                  </a:outerShdw>
                </a:effectLst>
              </a:rPr>
              <a:t> = 4</a:t>
            </a:r>
            <a:endParaRPr lang="en-US" sz="2000" dirty="0">
              <a:ln w="0"/>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B34415D4-E885-2A4F-A532-2FE9542E57F9}"/>
              </a:ext>
            </a:extLst>
          </p:cNvPr>
          <p:cNvSpPr/>
          <p:nvPr/>
        </p:nvSpPr>
        <p:spPr>
          <a:xfrm>
            <a:off x="7294951" y="3346704"/>
            <a:ext cx="2877967" cy="400110"/>
          </a:xfrm>
          <a:prstGeom prst="rect">
            <a:avLst/>
          </a:prstGeom>
          <a:noFill/>
        </p:spPr>
        <p:txBody>
          <a:bodyPr wrap="none" lIns="91440" tIns="45720" rIns="91440" bIns="45720">
            <a:spAutoFit/>
          </a:bodyPr>
          <a:lstStyle/>
          <a:p>
            <a:pPr algn="ctr"/>
            <a:r>
              <a:rPr lang="en-US" sz="2000" b="0" cap="none" spc="0" dirty="0" err="1">
                <a:ln w="0"/>
                <a:solidFill>
                  <a:schemeClr val="tx1"/>
                </a:solidFill>
                <a:effectLst>
                  <a:outerShdw blurRad="38100" dist="19050" dir="2700000" algn="tl" rotWithShape="0">
                    <a:schemeClr val="dk1">
                      <a:alpha val="40000"/>
                    </a:schemeClr>
                  </a:outerShdw>
                </a:effectLst>
              </a:rPr>
              <a:t>Maxage</a:t>
            </a:r>
            <a:r>
              <a:rPr lang="en-US" sz="2000" b="0" cap="none" spc="0" dirty="0">
                <a:ln w="0"/>
                <a:solidFill>
                  <a:schemeClr val="tx1"/>
                </a:solidFill>
                <a:effectLst>
                  <a:outerShdw blurRad="38100" dist="19050" dir="2700000" algn="tl" rotWithShape="0">
                    <a:schemeClr val="dk1">
                      <a:alpha val="40000"/>
                    </a:schemeClr>
                  </a:outerShdw>
                </a:effectLst>
              </a:rPr>
              <a:t> = 3, </a:t>
            </a:r>
            <a:r>
              <a:rPr lang="en-US" sz="2000" b="0" cap="none" spc="0" dirty="0" err="1">
                <a:ln w="0"/>
                <a:solidFill>
                  <a:schemeClr val="tx1"/>
                </a:solidFill>
                <a:effectLst>
                  <a:outerShdw blurRad="38100" dist="19050" dir="2700000" algn="tl" rotWithShape="0">
                    <a:schemeClr val="dk1">
                      <a:alpha val="40000"/>
                    </a:schemeClr>
                  </a:outerShdw>
                </a:effectLst>
              </a:rPr>
              <a:t>broodsize</a:t>
            </a:r>
            <a:r>
              <a:rPr lang="en-US" sz="2000" b="0" cap="none" spc="0" dirty="0">
                <a:ln w="0"/>
                <a:solidFill>
                  <a:schemeClr val="tx1"/>
                </a:solidFill>
                <a:effectLst>
                  <a:outerShdw blurRad="38100" dist="19050" dir="2700000" algn="tl" rotWithShape="0">
                    <a:schemeClr val="dk1">
                      <a:alpha val="40000"/>
                    </a:schemeClr>
                  </a:outerShdw>
                </a:effectLst>
              </a:rPr>
              <a:t> = 6</a:t>
            </a:r>
            <a:endParaRPr lang="en-US" sz="2000" dirty="0">
              <a:ln w="0"/>
              <a:effectLst>
                <a:outerShdw blurRad="38100" dist="19050" dir="2700000" algn="tl" rotWithShape="0">
                  <a:schemeClr val="dk1">
                    <a:alpha val="40000"/>
                  </a:schemeClr>
                </a:outerShdw>
              </a:effectLst>
            </a:endParaRPr>
          </a:p>
        </p:txBody>
      </p:sp>
      <p:pic>
        <p:nvPicPr>
          <p:cNvPr id="15" name="Picture 14">
            <a:extLst>
              <a:ext uri="{FF2B5EF4-FFF2-40B4-BE49-F238E27FC236}">
                <a16:creationId xmlns:a16="http://schemas.microsoft.com/office/drawing/2014/main" id="{3CA53B26-ED15-0C74-A933-1581FD0C6FD7}"/>
              </a:ext>
            </a:extLst>
          </p:cNvPr>
          <p:cNvPicPr>
            <a:picLocks noChangeAspect="1"/>
          </p:cNvPicPr>
          <p:nvPr/>
        </p:nvPicPr>
        <p:blipFill>
          <a:blip r:embed="rId2"/>
          <a:stretch>
            <a:fillRect/>
          </a:stretch>
        </p:blipFill>
        <p:spPr>
          <a:xfrm>
            <a:off x="93165" y="2070871"/>
            <a:ext cx="1234060" cy="1261251"/>
          </a:xfrm>
          <a:prstGeom prst="rect">
            <a:avLst/>
          </a:prstGeom>
        </p:spPr>
      </p:pic>
      <p:pic>
        <p:nvPicPr>
          <p:cNvPr id="17" name="Picture 16">
            <a:extLst>
              <a:ext uri="{FF2B5EF4-FFF2-40B4-BE49-F238E27FC236}">
                <a16:creationId xmlns:a16="http://schemas.microsoft.com/office/drawing/2014/main" id="{897CB3C1-BD11-F327-8EB0-87F0C304E207}"/>
              </a:ext>
            </a:extLst>
          </p:cNvPr>
          <p:cNvPicPr>
            <a:picLocks noChangeAspect="1"/>
          </p:cNvPicPr>
          <p:nvPr/>
        </p:nvPicPr>
        <p:blipFill>
          <a:blip r:embed="rId3"/>
          <a:stretch>
            <a:fillRect/>
          </a:stretch>
        </p:blipFill>
        <p:spPr>
          <a:xfrm>
            <a:off x="3018815" y="714972"/>
            <a:ext cx="2431846" cy="2485429"/>
          </a:xfrm>
          <a:prstGeom prst="rect">
            <a:avLst/>
          </a:prstGeom>
        </p:spPr>
      </p:pic>
      <p:pic>
        <p:nvPicPr>
          <p:cNvPr id="19" name="Picture 18">
            <a:extLst>
              <a:ext uri="{FF2B5EF4-FFF2-40B4-BE49-F238E27FC236}">
                <a16:creationId xmlns:a16="http://schemas.microsoft.com/office/drawing/2014/main" id="{5033627F-722F-4D57-0932-C73751509133}"/>
              </a:ext>
            </a:extLst>
          </p:cNvPr>
          <p:cNvPicPr>
            <a:picLocks noChangeAspect="1"/>
          </p:cNvPicPr>
          <p:nvPr/>
        </p:nvPicPr>
        <p:blipFill>
          <a:blip r:embed="rId4"/>
          <a:stretch>
            <a:fillRect/>
          </a:stretch>
        </p:blipFill>
        <p:spPr>
          <a:xfrm>
            <a:off x="5842179" y="666943"/>
            <a:ext cx="2586201" cy="2643185"/>
          </a:xfrm>
          <a:prstGeom prst="rect">
            <a:avLst/>
          </a:prstGeom>
        </p:spPr>
      </p:pic>
      <p:pic>
        <p:nvPicPr>
          <p:cNvPr id="21" name="Picture 20">
            <a:extLst>
              <a:ext uri="{FF2B5EF4-FFF2-40B4-BE49-F238E27FC236}">
                <a16:creationId xmlns:a16="http://schemas.microsoft.com/office/drawing/2014/main" id="{30CE31AB-94C2-A5B9-B436-291F01FEDC4B}"/>
              </a:ext>
            </a:extLst>
          </p:cNvPr>
          <p:cNvPicPr>
            <a:picLocks noChangeAspect="1"/>
          </p:cNvPicPr>
          <p:nvPr/>
        </p:nvPicPr>
        <p:blipFill>
          <a:blip r:embed="rId5"/>
          <a:stretch>
            <a:fillRect/>
          </a:stretch>
        </p:blipFill>
        <p:spPr>
          <a:xfrm>
            <a:off x="3018815" y="3737671"/>
            <a:ext cx="2586202" cy="2643186"/>
          </a:xfrm>
          <a:prstGeom prst="rect">
            <a:avLst/>
          </a:prstGeom>
        </p:spPr>
      </p:pic>
      <p:pic>
        <p:nvPicPr>
          <p:cNvPr id="23" name="Picture 22">
            <a:extLst>
              <a:ext uri="{FF2B5EF4-FFF2-40B4-BE49-F238E27FC236}">
                <a16:creationId xmlns:a16="http://schemas.microsoft.com/office/drawing/2014/main" id="{F75E186E-7937-AF82-0378-04AD0C6EE5C6}"/>
              </a:ext>
            </a:extLst>
          </p:cNvPr>
          <p:cNvPicPr>
            <a:picLocks noChangeAspect="1"/>
          </p:cNvPicPr>
          <p:nvPr/>
        </p:nvPicPr>
        <p:blipFill>
          <a:blip r:embed="rId6"/>
          <a:stretch>
            <a:fillRect/>
          </a:stretch>
        </p:blipFill>
        <p:spPr>
          <a:xfrm>
            <a:off x="6026939" y="3736703"/>
            <a:ext cx="2401441" cy="2454354"/>
          </a:xfrm>
          <a:prstGeom prst="rect">
            <a:avLst/>
          </a:prstGeom>
        </p:spPr>
      </p:pic>
    </p:spTree>
    <p:extLst>
      <p:ext uri="{BB962C8B-B14F-4D97-AF65-F5344CB8AC3E}">
        <p14:creationId xmlns:p14="http://schemas.microsoft.com/office/powerpoint/2010/main" val="759679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2B61823-D874-16FB-5539-EF43B7123E67}"/>
              </a:ext>
            </a:extLst>
          </p:cNvPr>
          <p:cNvCxnSpPr/>
          <p:nvPr/>
        </p:nvCxnSpPr>
        <p:spPr>
          <a:xfrm>
            <a:off x="5605272" y="621792"/>
            <a:ext cx="82296" cy="54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11088B-680C-9073-774B-703FA9D52681}"/>
              </a:ext>
            </a:extLst>
          </p:cNvPr>
          <p:cNvCxnSpPr>
            <a:cxnSpLocks/>
          </p:cNvCxnSpPr>
          <p:nvPr/>
        </p:nvCxnSpPr>
        <p:spPr>
          <a:xfrm>
            <a:off x="1207008" y="3273552"/>
            <a:ext cx="944575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4325E6A-FB4B-17BA-24D3-76894693C519}"/>
              </a:ext>
            </a:extLst>
          </p:cNvPr>
          <p:cNvSpPr/>
          <p:nvPr/>
        </p:nvSpPr>
        <p:spPr>
          <a:xfrm>
            <a:off x="1575728" y="351438"/>
            <a:ext cx="3007811" cy="400110"/>
          </a:xfrm>
          <a:prstGeom prst="rect">
            <a:avLst/>
          </a:prstGeom>
          <a:noFill/>
        </p:spPr>
        <p:txBody>
          <a:bodyPr wrap="none" lIns="91440" tIns="45720" rIns="91440" bIns="45720">
            <a:spAutoFit/>
          </a:bodyPr>
          <a:lstStyle/>
          <a:p>
            <a:pPr algn="ctr"/>
            <a:r>
              <a:rPr lang="en-US" sz="2000" b="0" cap="none" spc="0" dirty="0" err="1">
                <a:ln w="0"/>
                <a:solidFill>
                  <a:schemeClr val="tx1"/>
                </a:solidFill>
                <a:effectLst>
                  <a:outerShdw blurRad="38100" dist="19050" dir="2700000" algn="tl" rotWithShape="0">
                    <a:schemeClr val="dk1">
                      <a:alpha val="40000"/>
                    </a:schemeClr>
                  </a:outerShdw>
                </a:effectLst>
              </a:rPr>
              <a:t>Maxage</a:t>
            </a:r>
            <a:r>
              <a:rPr lang="en-US" sz="2000" b="0" cap="none" spc="0" dirty="0">
                <a:ln w="0"/>
                <a:solidFill>
                  <a:schemeClr val="tx1"/>
                </a:solidFill>
                <a:effectLst>
                  <a:outerShdw blurRad="38100" dist="19050" dir="2700000" algn="tl" rotWithShape="0">
                    <a:schemeClr val="dk1">
                      <a:alpha val="40000"/>
                    </a:schemeClr>
                  </a:outerShdw>
                </a:effectLst>
              </a:rPr>
              <a:t> = 15, </a:t>
            </a:r>
            <a:r>
              <a:rPr lang="en-US" sz="2000" b="0" cap="none" spc="0" dirty="0" err="1">
                <a:ln w="0"/>
                <a:solidFill>
                  <a:schemeClr val="tx1"/>
                </a:solidFill>
                <a:effectLst>
                  <a:outerShdw blurRad="38100" dist="19050" dir="2700000" algn="tl" rotWithShape="0">
                    <a:schemeClr val="dk1">
                      <a:alpha val="40000"/>
                    </a:schemeClr>
                  </a:outerShdw>
                </a:effectLst>
              </a:rPr>
              <a:t>broodsize</a:t>
            </a:r>
            <a:r>
              <a:rPr lang="en-US" sz="2000" b="0" cap="none" spc="0" dirty="0">
                <a:ln w="0"/>
                <a:solidFill>
                  <a:schemeClr val="tx1"/>
                </a:solidFill>
                <a:effectLst>
                  <a:outerShdw blurRad="38100" dist="19050" dir="2700000" algn="tl" rotWithShape="0">
                    <a:schemeClr val="dk1">
                      <a:alpha val="40000"/>
                    </a:schemeClr>
                  </a:outerShdw>
                </a:effectLst>
              </a:rPr>
              <a:t> = 4</a:t>
            </a:r>
            <a:endParaRPr lang="en-US" sz="2000" dirty="0">
              <a:ln w="0"/>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921F7BD1-973A-18CB-0F69-B5D86586C904}"/>
              </a:ext>
            </a:extLst>
          </p:cNvPr>
          <p:cNvSpPr/>
          <p:nvPr/>
        </p:nvSpPr>
        <p:spPr>
          <a:xfrm>
            <a:off x="7135280" y="351438"/>
            <a:ext cx="3007811" cy="400110"/>
          </a:xfrm>
          <a:prstGeom prst="rect">
            <a:avLst/>
          </a:prstGeom>
          <a:noFill/>
        </p:spPr>
        <p:txBody>
          <a:bodyPr wrap="none" lIns="91440" tIns="45720" rIns="91440" bIns="45720">
            <a:spAutoFit/>
          </a:bodyPr>
          <a:lstStyle/>
          <a:p>
            <a:pPr algn="ctr"/>
            <a:r>
              <a:rPr lang="en-US" sz="2000" b="0" cap="none" spc="0" dirty="0" err="1">
                <a:ln w="0"/>
                <a:solidFill>
                  <a:schemeClr val="tx1"/>
                </a:solidFill>
                <a:effectLst>
                  <a:outerShdw blurRad="38100" dist="19050" dir="2700000" algn="tl" rotWithShape="0">
                    <a:schemeClr val="dk1">
                      <a:alpha val="40000"/>
                    </a:schemeClr>
                  </a:outerShdw>
                </a:effectLst>
              </a:rPr>
              <a:t>Maxage</a:t>
            </a:r>
            <a:r>
              <a:rPr lang="en-US" sz="2000" b="0" cap="none" spc="0" dirty="0">
                <a:ln w="0"/>
                <a:solidFill>
                  <a:schemeClr val="tx1"/>
                </a:solidFill>
                <a:effectLst>
                  <a:outerShdw blurRad="38100" dist="19050" dir="2700000" algn="tl" rotWithShape="0">
                    <a:schemeClr val="dk1">
                      <a:alpha val="40000"/>
                    </a:schemeClr>
                  </a:outerShdw>
                </a:effectLst>
              </a:rPr>
              <a:t> = 15, </a:t>
            </a:r>
            <a:r>
              <a:rPr lang="en-US" sz="2000" b="0" cap="none" spc="0" dirty="0" err="1">
                <a:ln w="0"/>
                <a:solidFill>
                  <a:schemeClr val="tx1"/>
                </a:solidFill>
                <a:effectLst>
                  <a:outerShdw blurRad="38100" dist="19050" dir="2700000" algn="tl" rotWithShape="0">
                    <a:schemeClr val="dk1">
                      <a:alpha val="40000"/>
                    </a:schemeClr>
                  </a:outerShdw>
                </a:effectLst>
              </a:rPr>
              <a:t>broodsize</a:t>
            </a:r>
            <a:r>
              <a:rPr lang="en-US" sz="2000" b="0" cap="none" spc="0" dirty="0">
                <a:ln w="0"/>
                <a:solidFill>
                  <a:schemeClr val="tx1"/>
                </a:solidFill>
                <a:effectLst>
                  <a:outerShdw blurRad="38100" dist="19050" dir="2700000" algn="tl" rotWithShape="0">
                    <a:schemeClr val="dk1">
                      <a:alpha val="40000"/>
                    </a:schemeClr>
                  </a:outerShdw>
                </a:effectLst>
              </a:rPr>
              <a:t> = 6</a:t>
            </a:r>
            <a:endParaRPr lang="en-US" sz="2000" dirty="0">
              <a:ln w="0"/>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1BF96273-E5DF-13BC-6111-E9CA08523BD0}"/>
              </a:ext>
            </a:extLst>
          </p:cNvPr>
          <p:cNvSpPr/>
          <p:nvPr/>
        </p:nvSpPr>
        <p:spPr>
          <a:xfrm>
            <a:off x="0" y="1729330"/>
            <a:ext cx="142039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Drop to 100</a:t>
            </a:r>
            <a:endParaRPr lang="en-US" sz="2000" dirty="0">
              <a:ln w="0"/>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86173773-632A-A4FB-6500-A21721A3DD68}"/>
              </a:ext>
            </a:extLst>
          </p:cNvPr>
          <p:cNvSpPr/>
          <p:nvPr/>
        </p:nvSpPr>
        <p:spPr>
          <a:xfrm>
            <a:off x="1640649" y="3337561"/>
            <a:ext cx="2877967" cy="400110"/>
          </a:xfrm>
          <a:prstGeom prst="rect">
            <a:avLst/>
          </a:prstGeom>
          <a:noFill/>
        </p:spPr>
        <p:txBody>
          <a:bodyPr wrap="none" lIns="91440" tIns="45720" rIns="91440" bIns="45720">
            <a:spAutoFit/>
          </a:bodyPr>
          <a:lstStyle/>
          <a:p>
            <a:pPr algn="ctr"/>
            <a:r>
              <a:rPr lang="en-US" sz="2000" b="0" cap="none" spc="0" dirty="0" err="1">
                <a:ln w="0"/>
                <a:solidFill>
                  <a:schemeClr val="tx1"/>
                </a:solidFill>
                <a:effectLst>
                  <a:outerShdw blurRad="38100" dist="19050" dir="2700000" algn="tl" rotWithShape="0">
                    <a:schemeClr val="dk1">
                      <a:alpha val="40000"/>
                    </a:schemeClr>
                  </a:outerShdw>
                </a:effectLst>
              </a:rPr>
              <a:t>Maxage</a:t>
            </a:r>
            <a:r>
              <a:rPr lang="en-US" sz="2000" b="0" cap="none" spc="0" dirty="0">
                <a:ln w="0"/>
                <a:solidFill>
                  <a:schemeClr val="tx1"/>
                </a:solidFill>
                <a:effectLst>
                  <a:outerShdw blurRad="38100" dist="19050" dir="2700000" algn="tl" rotWithShape="0">
                    <a:schemeClr val="dk1">
                      <a:alpha val="40000"/>
                    </a:schemeClr>
                  </a:outerShdw>
                </a:effectLst>
              </a:rPr>
              <a:t> = 3, </a:t>
            </a:r>
            <a:r>
              <a:rPr lang="en-US" sz="2000" b="0" cap="none" spc="0" dirty="0" err="1">
                <a:ln w="0"/>
                <a:solidFill>
                  <a:schemeClr val="tx1"/>
                </a:solidFill>
                <a:effectLst>
                  <a:outerShdw blurRad="38100" dist="19050" dir="2700000" algn="tl" rotWithShape="0">
                    <a:schemeClr val="dk1">
                      <a:alpha val="40000"/>
                    </a:schemeClr>
                  </a:outerShdw>
                </a:effectLst>
              </a:rPr>
              <a:t>broodsize</a:t>
            </a:r>
            <a:r>
              <a:rPr lang="en-US" sz="2000" b="0" cap="none" spc="0" dirty="0">
                <a:ln w="0"/>
                <a:solidFill>
                  <a:schemeClr val="tx1"/>
                </a:solidFill>
                <a:effectLst>
                  <a:outerShdw blurRad="38100" dist="19050" dir="2700000" algn="tl" rotWithShape="0">
                    <a:schemeClr val="dk1">
                      <a:alpha val="40000"/>
                    </a:schemeClr>
                  </a:outerShdw>
                </a:effectLst>
              </a:rPr>
              <a:t> = 4</a:t>
            </a:r>
            <a:endParaRPr lang="en-US" sz="2000" dirty="0">
              <a:ln w="0"/>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B34415D4-E885-2A4F-A532-2FE9542E57F9}"/>
              </a:ext>
            </a:extLst>
          </p:cNvPr>
          <p:cNvSpPr/>
          <p:nvPr/>
        </p:nvSpPr>
        <p:spPr>
          <a:xfrm>
            <a:off x="7294951" y="3346704"/>
            <a:ext cx="2877967" cy="400110"/>
          </a:xfrm>
          <a:prstGeom prst="rect">
            <a:avLst/>
          </a:prstGeom>
          <a:noFill/>
        </p:spPr>
        <p:txBody>
          <a:bodyPr wrap="none" lIns="91440" tIns="45720" rIns="91440" bIns="45720">
            <a:spAutoFit/>
          </a:bodyPr>
          <a:lstStyle/>
          <a:p>
            <a:pPr algn="ctr"/>
            <a:r>
              <a:rPr lang="en-US" sz="2000" b="0" cap="none" spc="0" dirty="0" err="1">
                <a:ln w="0"/>
                <a:solidFill>
                  <a:schemeClr val="tx1"/>
                </a:solidFill>
                <a:effectLst>
                  <a:outerShdw blurRad="38100" dist="19050" dir="2700000" algn="tl" rotWithShape="0">
                    <a:schemeClr val="dk1">
                      <a:alpha val="40000"/>
                    </a:schemeClr>
                  </a:outerShdw>
                </a:effectLst>
              </a:rPr>
              <a:t>Maxage</a:t>
            </a:r>
            <a:r>
              <a:rPr lang="en-US" sz="2000" b="0" cap="none" spc="0" dirty="0">
                <a:ln w="0"/>
                <a:solidFill>
                  <a:schemeClr val="tx1"/>
                </a:solidFill>
                <a:effectLst>
                  <a:outerShdw blurRad="38100" dist="19050" dir="2700000" algn="tl" rotWithShape="0">
                    <a:schemeClr val="dk1">
                      <a:alpha val="40000"/>
                    </a:schemeClr>
                  </a:outerShdw>
                </a:effectLst>
              </a:rPr>
              <a:t> = 3, </a:t>
            </a:r>
            <a:r>
              <a:rPr lang="en-US" sz="2000" b="0" cap="none" spc="0" dirty="0" err="1">
                <a:ln w="0"/>
                <a:solidFill>
                  <a:schemeClr val="tx1"/>
                </a:solidFill>
                <a:effectLst>
                  <a:outerShdw blurRad="38100" dist="19050" dir="2700000" algn="tl" rotWithShape="0">
                    <a:schemeClr val="dk1">
                      <a:alpha val="40000"/>
                    </a:schemeClr>
                  </a:outerShdw>
                </a:effectLst>
              </a:rPr>
              <a:t>broodsize</a:t>
            </a:r>
            <a:r>
              <a:rPr lang="en-US" sz="2000" b="0" cap="none" spc="0" dirty="0">
                <a:ln w="0"/>
                <a:solidFill>
                  <a:schemeClr val="tx1"/>
                </a:solidFill>
                <a:effectLst>
                  <a:outerShdw blurRad="38100" dist="19050" dir="2700000" algn="tl" rotWithShape="0">
                    <a:schemeClr val="dk1">
                      <a:alpha val="40000"/>
                    </a:schemeClr>
                  </a:outerShdw>
                </a:effectLst>
              </a:rPr>
              <a:t> = 6</a:t>
            </a:r>
            <a:endParaRPr lang="en-US" sz="2000" dirty="0">
              <a:ln w="0"/>
              <a:effectLst>
                <a:outerShdw blurRad="38100" dist="19050" dir="2700000" algn="tl" rotWithShape="0">
                  <a:schemeClr val="dk1">
                    <a:alpha val="40000"/>
                  </a:schemeClr>
                </a:outerShdw>
              </a:effectLst>
            </a:endParaRPr>
          </a:p>
        </p:txBody>
      </p:sp>
      <p:pic>
        <p:nvPicPr>
          <p:cNvPr id="2" name="Picture 1">
            <a:extLst>
              <a:ext uri="{FF2B5EF4-FFF2-40B4-BE49-F238E27FC236}">
                <a16:creationId xmlns:a16="http://schemas.microsoft.com/office/drawing/2014/main" id="{1A6A0EEB-6217-7B6D-8A95-AC4B03D6901D}"/>
              </a:ext>
            </a:extLst>
          </p:cNvPr>
          <p:cNvPicPr>
            <a:picLocks noChangeAspect="1"/>
          </p:cNvPicPr>
          <p:nvPr/>
        </p:nvPicPr>
        <p:blipFill>
          <a:blip r:embed="rId2"/>
          <a:stretch>
            <a:fillRect/>
          </a:stretch>
        </p:blipFill>
        <p:spPr>
          <a:xfrm>
            <a:off x="93165" y="2070871"/>
            <a:ext cx="1234060" cy="1261251"/>
          </a:xfrm>
          <a:prstGeom prst="rect">
            <a:avLst/>
          </a:prstGeom>
        </p:spPr>
      </p:pic>
      <p:pic>
        <p:nvPicPr>
          <p:cNvPr id="4" name="Picture 3">
            <a:extLst>
              <a:ext uri="{FF2B5EF4-FFF2-40B4-BE49-F238E27FC236}">
                <a16:creationId xmlns:a16="http://schemas.microsoft.com/office/drawing/2014/main" id="{CF0E0D84-0031-0091-C7A6-58F2D3D24241}"/>
              </a:ext>
            </a:extLst>
          </p:cNvPr>
          <p:cNvPicPr>
            <a:picLocks noChangeAspect="1"/>
          </p:cNvPicPr>
          <p:nvPr/>
        </p:nvPicPr>
        <p:blipFill>
          <a:blip r:embed="rId3"/>
          <a:stretch>
            <a:fillRect/>
          </a:stretch>
        </p:blipFill>
        <p:spPr>
          <a:xfrm>
            <a:off x="3149908" y="751547"/>
            <a:ext cx="2467630" cy="2522001"/>
          </a:xfrm>
          <a:prstGeom prst="rect">
            <a:avLst/>
          </a:prstGeom>
        </p:spPr>
      </p:pic>
      <p:pic>
        <p:nvPicPr>
          <p:cNvPr id="8" name="Picture 7">
            <a:extLst>
              <a:ext uri="{FF2B5EF4-FFF2-40B4-BE49-F238E27FC236}">
                <a16:creationId xmlns:a16="http://schemas.microsoft.com/office/drawing/2014/main" id="{94D0B051-068B-9F15-9745-46AB9DAD392A}"/>
              </a:ext>
            </a:extLst>
          </p:cNvPr>
          <p:cNvPicPr>
            <a:picLocks noChangeAspect="1"/>
          </p:cNvPicPr>
          <p:nvPr/>
        </p:nvPicPr>
        <p:blipFill>
          <a:blip r:embed="rId4"/>
          <a:stretch>
            <a:fillRect/>
          </a:stretch>
        </p:blipFill>
        <p:spPr>
          <a:xfrm>
            <a:off x="5795956" y="819198"/>
            <a:ext cx="2401440" cy="2454354"/>
          </a:xfrm>
          <a:prstGeom prst="rect">
            <a:avLst/>
          </a:prstGeom>
        </p:spPr>
      </p:pic>
      <p:pic>
        <p:nvPicPr>
          <p:cNvPr id="15" name="Picture 14">
            <a:extLst>
              <a:ext uri="{FF2B5EF4-FFF2-40B4-BE49-F238E27FC236}">
                <a16:creationId xmlns:a16="http://schemas.microsoft.com/office/drawing/2014/main" id="{3436A2A4-A5A7-4AC1-FE80-DC7ABBD44DF5}"/>
              </a:ext>
            </a:extLst>
          </p:cNvPr>
          <p:cNvPicPr>
            <a:picLocks noChangeAspect="1"/>
          </p:cNvPicPr>
          <p:nvPr/>
        </p:nvPicPr>
        <p:blipFill>
          <a:blip r:embed="rId5"/>
          <a:stretch>
            <a:fillRect/>
          </a:stretch>
        </p:blipFill>
        <p:spPr>
          <a:xfrm>
            <a:off x="3174380" y="3746814"/>
            <a:ext cx="2365532" cy="2417655"/>
          </a:xfrm>
          <a:prstGeom prst="rect">
            <a:avLst/>
          </a:prstGeom>
        </p:spPr>
      </p:pic>
      <p:pic>
        <p:nvPicPr>
          <p:cNvPr id="17" name="Picture 16">
            <a:extLst>
              <a:ext uri="{FF2B5EF4-FFF2-40B4-BE49-F238E27FC236}">
                <a16:creationId xmlns:a16="http://schemas.microsoft.com/office/drawing/2014/main" id="{FB0CE84A-2975-552F-64C1-305BBA269629}"/>
              </a:ext>
            </a:extLst>
          </p:cNvPr>
          <p:cNvPicPr>
            <a:picLocks noChangeAspect="1"/>
          </p:cNvPicPr>
          <p:nvPr/>
        </p:nvPicPr>
        <p:blipFill>
          <a:blip r:embed="rId6"/>
          <a:stretch>
            <a:fillRect/>
          </a:stretch>
        </p:blipFill>
        <p:spPr>
          <a:xfrm>
            <a:off x="5894757" y="3675505"/>
            <a:ext cx="2505075" cy="2560272"/>
          </a:xfrm>
          <a:prstGeom prst="rect">
            <a:avLst/>
          </a:prstGeom>
        </p:spPr>
      </p:pic>
    </p:spTree>
    <p:extLst>
      <p:ext uri="{BB962C8B-B14F-4D97-AF65-F5344CB8AC3E}">
        <p14:creationId xmlns:p14="http://schemas.microsoft.com/office/powerpoint/2010/main" val="3431474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2B61823-D874-16FB-5539-EF43B7123E67}"/>
              </a:ext>
            </a:extLst>
          </p:cNvPr>
          <p:cNvCxnSpPr/>
          <p:nvPr/>
        </p:nvCxnSpPr>
        <p:spPr>
          <a:xfrm>
            <a:off x="5605272" y="621792"/>
            <a:ext cx="82296" cy="54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11088B-680C-9073-774B-703FA9D52681}"/>
              </a:ext>
            </a:extLst>
          </p:cNvPr>
          <p:cNvCxnSpPr>
            <a:cxnSpLocks/>
          </p:cNvCxnSpPr>
          <p:nvPr/>
        </p:nvCxnSpPr>
        <p:spPr>
          <a:xfrm>
            <a:off x="1207008" y="3273552"/>
            <a:ext cx="944575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4325E6A-FB4B-17BA-24D3-76894693C519}"/>
              </a:ext>
            </a:extLst>
          </p:cNvPr>
          <p:cNvSpPr/>
          <p:nvPr/>
        </p:nvSpPr>
        <p:spPr>
          <a:xfrm>
            <a:off x="1575728" y="351438"/>
            <a:ext cx="3007811" cy="400110"/>
          </a:xfrm>
          <a:prstGeom prst="rect">
            <a:avLst/>
          </a:prstGeom>
          <a:noFill/>
        </p:spPr>
        <p:txBody>
          <a:bodyPr wrap="none" lIns="91440" tIns="45720" rIns="91440" bIns="45720">
            <a:spAutoFit/>
          </a:bodyPr>
          <a:lstStyle/>
          <a:p>
            <a:pPr algn="ctr"/>
            <a:r>
              <a:rPr lang="en-US" sz="2000" b="0" cap="none" spc="0" dirty="0" err="1">
                <a:ln w="0"/>
                <a:solidFill>
                  <a:schemeClr val="tx1"/>
                </a:solidFill>
                <a:effectLst>
                  <a:outerShdw blurRad="38100" dist="19050" dir="2700000" algn="tl" rotWithShape="0">
                    <a:schemeClr val="dk1">
                      <a:alpha val="40000"/>
                    </a:schemeClr>
                  </a:outerShdw>
                </a:effectLst>
              </a:rPr>
              <a:t>Maxage</a:t>
            </a:r>
            <a:r>
              <a:rPr lang="en-US" sz="2000" b="0" cap="none" spc="0" dirty="0">
                <a:ln w="0"/>
                <a:solidFill>
                  <a:schemeClr val="tx1"/>
                </a:solidFill>
                <a:effectLst>
                  <a:outerShdw blurRad="38100" dist="19050" dir="2700000" algn="tl" rotWithShape="0">
                    <a:schemeClr val="dk1">
                      <a:alpha val="40000"/>
                    </a:schemeClr>
                  </a:outerShdw>
                </a:effectLst>
              </a:rPr>
              <a:t> = 15, </a:t>
            </a:r>
            <a:r>
              <a:rPr lang="en-US" sz="2000" b="0" cap="none" spc="0" dirty="0" err="1">
                <a:ln w="0"/>
                <a:solidFill>
                  <a:schemeClr val="tx1"/>
                </a:solidFill>
                <a:effectLst>
                  <a:outerShdw blurRad="38100" dist="19050" dir="2700000" algn="tl" rotWithShape="0">
                    <a:schemeClr val="dk1">
                      <a:alpha val="40000"/>
                    </a:schemeClr>
                  </a:outerShdw>
                </a:effectLst>
              </a:rPr>
              <a:t>broodsize</a:t>
            </a:r>
            <a:r>
              <a:rPr lang="en-US" sz="2000" b="0" cap="none" spc="0" dirty="0">
                <a:ln w="0"/>
                <a:solidFill>
                  <a:schemeClr val="tx1"/>
                </a:solidFill>
                <a:effectLst>
                  <a:outerShdw blurRad="38100" dist="19050" dir="2700000" algn="tl" rotWithShape="0">
                    <a:schemeClr val="dk1">
                      <a:alpha val="40000"/>
                    </a:schemeClr>
                  </a:outerShdw>
                </a:effectLst>
              </a:rPr>
              <a:t> = 4</a:t>
            </a:r>
            <a:endParaRPr lang="en-US" sz="2000" dirty="0">
              <a:ln w="0"/>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921F7BD1-973A-18CB-0F69-B5D86586C904}"/>
              </a:ext>
            </a:extLst>
          </p:cNvPr>
          <p:cNvSpPr/>
          <p:nvPr/>
        </p:nvSpPr>
        <p:spPr>
          <a:xfrm>
            <a:off x="7135280" y="351438"/>
            <a:ext cx="3007811" cy="400110"/>
          </a:xfrm>
          <a:prstGeom prst="rect">
            <a:avLst/>
          </a:prstGeom>
          <a:noFill/>
        </p:spPr>
        <p:txBody>
          <a:bodyPr wrap="none" lIns="91440" tIns="45720" rIns="91440" bIns="45720">
            <a:spAutoFit/>
          </a:bodyPr>
          <a:lstStyle/>
          <a:p>
            <a:pPr algn="ctr"/>
            <a:r>
              <a:rPr lang="en-US" sz="2000" b="0" cap="none" spc="0" dirty="0" err="1">
                <a:ln w="0"/>
                <a:solidFill>
                  <a:schemeClr val="tx1"/>
                </a:solidFill>
                <a:effectLst>
                  <a:outerShdw blurRad="38100" dist="19050" dir="2700000" algn="tl" rotWithShape="0">
                    <a:schemeClr val="dk1">
                      <a:alpha val="40000"/>
                    </a:schemeClr>
                  </a:outerShdw>
                </a:effectLst>
              </a:rPr>
              <a:t>Maxage</a:t>
            </a:r>
            <a:r>
              <a:rPr lang="en-US" sz="2000" b="0" cap="none" spc="0" dirty="0">
                <a:ln w="0"/>
                <a:solidFill>
                  <a:schemeClr val="tx1"/>
                </a:solidFill>
                <a:effectLst>
                  <a:outerShdw blurRad="38100" dist="19050" dir="2700000" algn="tl" rotWithShape="0">
                    <a:schemeClr val="dk1">
                      <a:alpha val="40000"/>
                    </a:schemeClr>
                  </a:outerShdw>
                </a:effectLst>
              </a:rPr>
              <a:t> = 15, </a:t>
            </a:r>
            <a:r>
              <a:rPr lang="en-US" sz="2000" b="0" cap="none" spc="0" dirty="0" err="1">
                <a:ln w="0"/>
                <a:solidFill>
                  <a:schemeClr val="tx1"/>
                </a:solidFill>
                <a:effectLst>
                  <a:outerShdw blurRad="38100" dist="19050" dir="2700000" algn="tl" rotWithShape="0">
                    <a:schemeClr val="dk1">
                      <a:alpha val="40000"/>
                    </a:schemeClr>
                  </a:outerShdw>
                </a:effectLst>
              </a:rPr>
              <a:t>broodsize</a:t>
            </a:r>
            <a:r>
              <a:rPr lang="en-US" sz="2000" b="0" cap="none" spc="0" dirty="0">
                <a:ln w="0"/>
                <a:solidFill>
                  <a:schemeClr val="tx1"/>
                </a:solidFill>
                <a:effectLst>
                  <a:outerShdw blurRad="38100" dist="19050" dir="2700000" algn="tl" rotWithShape="0">
                    <a:schemeClr val="dk1">
                      <a:alpha val="40000"/>
                    </a:schemeClr>
                  </a:outerShdw>
                </a:effectLst>
              </a:rPr>
              <a:t> = 6</a:t>
            </a:r>
            <a:endParaRPr lang="en-US" sz="2000" dirty="0">
              <a:ln w="0"/>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1BF96273-E5DF-13BC-6111-E9CA08523BD0}"/>
              </a:ext>
            </a:extLst>
          </p:cNvPr>
          <p:cNvSpPr/>
          <p:nvPr/>
        </p:nvSpPr>
        <p:spPr>
          <a:xfrm>
            <a:off x="0" y="1729330"/>
            <a:ext cx="142039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Drop to 100</a:t>
            </a:r>
            <a:endParaRPr lang="en-US" sz="2000" dirty="0">
              <a:ln w="0"/>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86173773-632A-A4FB-6500-A21721A3DD68}"/>
              </a:ext>
            </a:extLst>
          </p:cNvPr>
          <p:cNvSpPr/>
          <p:nvPr/>
        </p:nvSpPr>
        <p:spPr>
          <a:xfrm>
            <a:off x="1640649" y="3337561"/>
            <a:ext cx="2877967" cy="400110"/>
          </a:xfrm>
          <a:prstGeom prst="rect">
            <a:avLst/>
          </a:prstGeom>
          <a:noFill/>
        </p:spPr>
        <p:txBody>
          <a:bodyPr wrap="none" lIns="91440" tIns="45720" rIns="91440" bIns="45720">
            <a:spAutoFit/>
          </a:bodyPr>
          <a:lstStyle/>
          <a:p>
            <a:pPr algn="ctr"/>
            <a:r>
              <a:rPr lang="en-US" sz="2000" b="0" cap="none" spc="0" dirty="0" err="1">
                <a:ln w="0"/>
                <a:solidFill>
                  <a:schemeClr val="tx1"/>
                </a:solidFill>
                <a:effectLst>
                  <a:outerShdw blurRad="38100" dist="19050" dir="2700000" algn="tl" rotWithShape="0">
                    <a:schemeClr val="dk1">
                      <a:alpha val="40000"/>
                    </a:schemeClr>
                  </a:outerShdw>
                </a:effectLst>
              </a:rPr>
              <a:t>Maxage</a:t>
            </a:r>
            <a:r>
              <a:rPr lang="en-US" sz="2000" b="0" cap="none" spc="0" dirty="0">
                <a:ln w="0"/>
                <a:solidFill>
                  <a:schemeClr val="tx1"/>
                </a:solidFill>
                <a:effectLst>
                  <a:outerShdw blurRad="38100" dist="19050" dir="2700000" algn="tl" rotWithShape="0">
                    <a:schemeClr val="dk1">
                      <a:alpha val="40000"/>
                    </a:schemeClr>
                  </a:outerShdw>
                </a:effectLst>
              </a:rPr>
              <a:t> = 3, </a:t>
            </a:r>
            <a:r>
              <a:rPr lang="en-US" sz="2000" b="0" cap="none" spc="0" dirty="0" err="1">
                <a:ln w="0"/>
                <a:solidFill>
                  <a:schemeClr val="tx1"/>
                </a:solidFill>
                <a:effectLst>
                  <a:outerShdw blurRad="38100" dist="19050" dir="2700000" algn="tl" rotWithShape="0">
                    <a:schemeClr val="dk1">
                      <a:alpha val="40000"/>
                    </a:schemeClr>
                  </a:outerShdw>
                </a:effectLst>
              </a:rPr>
              <a:t>broodsize</a:t>
            </a:r>
            <a:r>
              <a:rPr lang="en-US" sz="2000" b="0" cap="none" spc="0" dirty="0">
                <a:ln w="0"/>
                <a:solidFill>
                  <a:schemeClr val="tx1"/>
                </a:solidFill>
                <a:effectLst>
                  <a:outerShdw blurRad="38100" dist="19050" dir="2700000" algn="tl" rotWithShape="0">
                    <a:schemeClr val="dk1">
                      <a:alpha val="40000"/>
                    </a:schemeClr>
                  </a:outerShdw>
                </a:effectLst>
              </a:rPr>
              <a:t> = 4</a:t>
            </a:r>
            <a:endParaRPr lang="en-US" sz="2000" dirty="0">
              <a:ln w="0"/>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B34415D4-E885-2A4F-A532-2FE9542E57F9}"/>
              </a:ext>
            </a:extLst>
          </p:cNvPr>
          <p:cNvSpPr/>
          <p:nvPr/>
        </p:nvSpPr>
        <p:spPr>
          <a:xfrm>
            <a:off x="7294951" y="3346704"/>
            <a:ext cx="2877967" cy="400110"/>
          </a:xfrm>
          <a:prstGeom prst="rect">
            <a:avLst/>
          </a:prstGeom>
          <a:noFill/>
        </p:spPr>
        <p:txBody>
          <a:bodyPr wrap="none" lIns="91440" tIns="45720" rIns="91440" bIns="45720">
            <a:spAutoFit/>
          </a:bodyPr>
          <a:lstStyle/>
          <a:p>
            <a:pPr algn="ctr"/>
            <a:r>
              <a:rPr lang="en-US" sz="2000" b="0" cap="none" spc="0" dirty="0" err="1">
                <a:ln w="0"/>
                <a:solidFill>
                  <a:schemeClr val="tx1"/>
                </a:solidFill>
                <a:effectLst>
                  <a:outerShdw blurRad="38100" dist="19050" dir="2700000" algn="tl" rotWithShape="0">
                    <a:schemeClr val="dk1">
                      <a:alpha val="40000"/>
                    </a:schemeClr>
                  </a:outerShdw>
                </a:effectLst>
              </a:rPr>
              <a:t>Maxage</a:t>
            </a:r>
            <a:r>
              <a:rPr lang="en-US" sz="2000" b="0" cap="none" spc="0" dirty="0">
                <a:ln w="0"/>
                <a:solidFill>
                  <a:schemeClr val="tx1"/>
                </a:solidFill>
                <a:effectLst>
                  <a:outerShdw blurRad="38100" dist="19050" dir="2700000" algn="tl" rotWithShape="0">
                    <a:schemeClr val="dk1">
                      <a:alpha val="40000"/>
                    </a:schemeClr>
                  </a:outerShdw>
                </a:effectLst>
              </a:rPr>
              <a:t> = 3, </a:t>
            </a:r>
            <a:r>
              <a:rPr lang="en-US" sz="2000" b="0" cap="none" spc="0" dirty="0" err="1">
                <a:ln w="0"/>
                <a:solidFill>
                  <a:schemeClr val="tx1"/>
                </a:solidFill>
                <a:effectLst>
                  <a:outerShdw blurRad="38100" dist="19050" dir="2700000" algn="tl" rotWithShape="0">
                    <a:schemeClr val="dk1">
                      <a:alpha val="40000"/>
                    </a:schemeClr>
                  </a:outerShdw>
                </a:effectLst>
              </a:rPr>
              <a:t>broodsize</a:t>
            </a:r>
            <a:r>
              <a:rPr lang="en-US" sz="2000" b="0" cap="none" spc="0" dirty="0">
                <a:ln w="0"/>
                <a:solidFill>
                  <a:schemeClr val="tx1"/>
                </a:solidFill>
                <a:effectLst>
                  <a:outerShdw blurRad="38100" dist="19050" dir="2700000" algn="tl" rotWithShape="0">
                    <a:schemeClr val="dk1">
                      <a:alpha val="40000"/>
                    </a:schemeClr>
                  </a:outerShdw>
                </a:effectLst>
              </a:rPr>
              <a:t> = 6</a:t>
            </a:r>
            <a:endParaRPr lang="en-US" sz="2000" dirty="0">
              <a:ln w="0"/>
              <a:effectLst>
                <a:outerShdw blurRad="38100" dist="19050" dir="2700000" algn="tl" rotWithShape="0">
                  <a:schemeClr val="dk1">
                    <a:alpha val="40000"/>
                  </a:schemeClr>
                </a:outerShdw>
              </a:effectLst>
            </a:endParaRPr>
          </a:p>
        </p:txBody>
      </p:sp>
      <p:pic>
        <p:nvPicPr>
          <p:cNvPr id="2" name="Picture 1">
            <a:extLst>
              <a:ext uri="{FF2B5EF4-FFF2-40B4-BE49-F238E27FC236}">
                <a16:creationId xmlns:a16="http://schemas.microsoft.com/office/drawing/2014/main" id="{6B1CCF61-A662-86DC-BEEE-F6D29B6B3C3D}"/>
              </a:ext>
            </a:extLst>
          </p:cNvPr>
          <p:cNvPicPr>
            <a:picLocks noChangeAspect="1"/>
          </p:cNvPicPr>
          <p:nvPr/>
        </p:nvPicPr>
        <p:blipFill>
          <a:blip r:embed="rId2"/>
          <a:stretch>
            <a:fillRect/>
          </a:stretch>
        </p:blipFill>
        <p:spPr>
          <a:xfrm>
            <a:off x="93165" y="2070871"/>
            <a:ext cx="1234060" cy="1261251"/>
          </a:xfrm>
          <a:prstGeom prst="rect">
            <a:avLst/>
          </a:prstGeom>
        </p:spPr>
      </p:pic>
      <p:pic>
        <p:nvPicPr>
          <p:cNvPr id="4" name="Picture 3">
            <a:extLst>
              <a:ext uri="{FF2B5EF4-FFF2-40B4-BE49-F238E27FC236}">
                <a16:creationId xmlns:a16="http://schemas.microsoft.com/office/drawing/2014/main" id="{8B12D500-D70E-318A-DAD9-E37F9B18F0EB}"/>
              </a:ext>
            </a:extLst>
          </p:cNvPr>
          <p:cNvPicPr>
            <a:picLocks noChangeAspect="1"/>
          </p:cNvPicPr>
          <p:nvPr/>
        </p:nvPicPr>
        <p:blipFill>
          <a:blip r:embed="rId3"/>
          <a:stretch>
            <a:fillRect/>
          </a:stretch>
        </p:blipFill>
        <p:spPr>
          <a:xfrm>
            <a:off x="3089938" y="732669"/>
            <a:ext cx="2414530" cy="2467732"/>
          </a:xfrm>
          <a:prstGeom prst="rect">
            <a:avLst/>
          </a:prstGeom>
        </p:spPr>
      </p:pic>
      <p:pic>
        <p:nvPicPr>
          <p:cNvPr id="8" name="Picture 7">
            <a:extLst>
              <a:ext uri="{FF2B5EF4-FFF2-40B4-BE49-F238E27FC236}">
                <a16:creationId xmlns:a16="http://schemas.microsoft.com/office/drawing/2014/main" id="{0E17885C-ED8E-D952-926D-C145CA7F0A34}"/>
              </a:ext>
            </a:extLst>
          </p:cNvPr>
          <p:cNvPicPr>
            <a:picLocks noChangeAspect="1"/>
          </p:cNvPicPr>
          <p:nvPr/>
        </p:nvPicPr>
        <p:blipFill>
          <a:blip r:embed="rId4"/>
          <a:stretch>
            <a:fillRect/>
          </a:stretch>
        </p:blipFill>
        <p:spPr>
          <a:xfrm>
            <a:off x="5730548" y="729614"/>
            <a:ext cx="2426465" cy="2479930"/>
          </a:xfrm>
          <a:prstGeom prst="rect">
            <a:avLst/>
          </a:prstGeom>
        </p:spPr>
      </p:pic>
      <p:pic>
        <p:nvPicPr>
          <p:cNvPr id="15" name="Picture 14">
            <a:extLst>
              <a:ext uri="{FF2B5EF4-FFF2-40B4-BE49-F238E27FC236}">
                <a16:creationId xmlns:a16="http://schemas.microsoft.com/office/drawing/2014/main" id="{B7BFDCA6-7F15-6A2F-9533-FFF0B95C4A45}"/>
              </a:ext>
            </a:extLst>
          </p:cNvPr>
          <p:cNvPicPr>
            <a:picLocks noChangeAspect="1"/>
          </p:cNvPicPr>
          <p:nvPr/>
        </p:nvPicPr>
        <p:blipFill>
          <a:blip r:embed="rId5"/>
          <a:stretch>
            <a:fillRect/>
          </a:stretch>
        </p:blipFill>
        <p:spPr>
          <a:xfrm>
            <a:off x="3119845" y="3801679"/>
            <a:ext cx="2442447" cy="2496264"/>
          </a:xfrm>
          <a:prstGeom prst="rect">
            <a:avLst/>
          </a:prstGeom>
        </p:spPr>
      </p:pic>
      <p:pic>
        <p:nvPicPr>
          <p:cNvPr id="17" name="Picture 16">
            <a:extLst>
              <a:ext uri="{FF2B5EF4-FFF2-40B4-BE49-F238E27FC236}">
                <a16:creationId xmlns:a16="http://schemas.microsoft.com/office/drawing/2014/main" id="{431A3B17-BB3F-7B25-879F-48A2B038B490}"/>
              </a:ext>
            </a:extLst>
          </p:cNvPr>
          <p:cNvPicPr>
            <a:picLocks noChangeAspect="1"/>
          </p:cNvPicPr>
          <p:nvPr/>
        </p:nvPicPr>
        <p:blipFill>
          <a:blip r:embed="rId6"/>
          <a:stretch>
            <a:fillRect/>
          </a:stretch>
        </p:blipFill>
        <p:spPr>
          <a:xfrm>
            <a:off x="5914056" y="3746814"/>
            <a:ext cx="2442448" cy="2496265"/>
          </a:xfrm>
          <a:prstGeom prst="rect">
            <a:avLst/>
          </a:prstGeom>
        </p:spPr>
      </p:pic>
    </p:spTree>
    <p:extLst>
      <p:ext uri="{BB962C8B-B14F-4D97-AF65-F5344CB8AC3E}">
        <p14:creationId xmlns:p14="http://schemas.microsoft.com/office/powerpoint/2010/main" val="2058519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26D374-9667-7185-B1D3-C23E0087ABBB}"/>
              </a:ext>
            </a:extLst>
          </p:cNvPr>
          <p:cNvSpPr txBox="1">
            <a:spLocks/>
          </p:cNvSpPr>
          <p:nvPr/>
        </p:nvSpPr>
        <p:spPr>
          <a:xfrm>
            <a:off x="838200" y="1906542"/>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dirty="0">
                <a:solidFill>
                  <a:schemeClr val="bg1"/>
                </a:solidFill>
              </a:rPr>
              <a:t>Comparison between the population growth rate</a:t>
            </a:r>
          </a:p>
        </p:txBody>
      </p:sp>
    </p:spTree>
    <p:extLst>
      <p:ext uri="{BB962C8B-B14F-4D97-AF65-F5344CB8AC3E}">
        <p14:creationId xmlns:p14="http://schemas.microsoft.com/office/powerpoint/2010/main" val="207299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801B6E-E780-A140-AE43-36B6F7EA52C0}"/>
              </a:ext>
            </a:extLst>
          </p:cNvPr>
          <p:cNvPicPr>
            <a:picLocks noChangeAspect="1"/>
          </p:cNvPicPr>
          <p:nvPr/>
        </p:nvPicPr>
        <p:blipFill>
          <a:blip r:embed="rId3"/>
          <a:stretch>
            <a:fillRect/>
          </a:stretch>
        </p:blipFill>
        <p:spPr>
          <a:xfrm>
            <a:off x="0" y="258810"/>
            <a:ext cx="3064912" cy="3132444"/>
          </a:xfrm>
          <a:prstGeom prst="rect">
            <a:avLst/>
          </a:prstGeom>
        </p:spPr>
      </p:pic>
      <p:pic>
        <p:nvPicPr>
          <p:cNvPr id="7" name="Picture 6">
            <a:extLst>
              <a:ext uri="{FF2B5EF4-FFF2-40B4-BE49-F238E27FC236}">
                <a16:creationId xmlns:a16="http://schemas.microsoft.com/office/drawing/2014/main" id="{3702D648-A464-371B-718F-8D17C471D12A}"/>
              </a:ext>
            </a:extLst>
          </p:cNvPr>
          <p:cNvPicPr>
            <a:picLocks noChangeAspect="1"/>
          </p:cNvPicPr>
          <p:nvPr/>
        </p:nvPicPr>
        <p:blipFill>
          <a:blip r:embed="rId4"/>
          <a:stretch>
            <a:fillRect/>
          </a:stretch>
        </p:blipFill>
        <p:spPr>
          <a:xfrm>
            <a:off x="3031087" y="296555"/>
            <a:ext cx="3064913" cy="3132445"/>
          </a:xfrm>
          <a:prstGeom prst="rect">
            <a:avLst/>
          </a:prstGeom>
        </p:spPr>
      </p:pic>
      <p:pic>
        <p:nvPicPr>
          <p:cNvPr id="9" name="Picture 8">
            <a:extLst>
              <a:ext uri="{FF2B5EF4-FFF2-40B4-BE49-F238E27FC236}">
                <a16:creationId xmlns:a16="http://schemas.microsoft.com/office/drawing/2014/main" id="{419FDDE2-E710-AAF2-0829-F6F1AF3E8F25}"/>
              </a:ext>
            </a:extLst>
          </p:cNvPr>
          <p:cNvPicPr>
            <a:picLocks noChangeAspect="1"/>
          </p:cNvPicPr>
          <p:nvPr/>
        </p:nvPicPr>
        <p:blipFill>
          <a:blip r:embed="rId5"/>
          <a:stretch>
            <a:fillRect/>
          </a:stretch>
        </p:blipFill>
        <p:spPr>
          <a:xfrm>
            <a:off x="5971592" y="296555"/>
            <a:ext cx="3155495" cy="3225023"/>
          </a:xfrm>
          <a:prstGeom prst="rect">
            <a:avLst/>
          </a:prstGeom>
        </p:spPr>
      </p:pic>
      <p:pic>
        <p:nvPicPr>
          <p:cNvPr id="11" name="Picture 10">
            <a:extLst>
              <a:ext uri="{FF2B5EF4-FFF2-40B4-BE49-F238E27FC236}">
                <a16:creationId xmlns:a16="http://schemas.microsoft.com/office/drawing/2014/main" id="{76B781BB-2FCE-30B4-6551-B38623DF0164}"/>
              </a:ext>
            </a:extLst>
          </p:cNvPr>
          <p:cNvPicPr>
            <a:picLocks noChangeAspect="1"/>
          </p:cNvPicPr>
          <p:nvPr/>
        </p:nvPicPr>
        <p:blipFill>
          <a:blip r:embed="rId6"/>
          <a:stretch>
            <a:fillRect/>
          </a:stretch>
        </p:blipFill>
        <p:spPr>
          <a:xfrm>
            <a:off x="9036505" y="389132"/>
            <a:ext cx="3064914" cy="3132446"/>
          </a:xfrm>
          <a:prstGeom prst="rect">
            <a:avLst/>
          </a:prstGeom>
        </p:spPr>
      </p:pic>
      <p:pic>
        <p:nvPicPr>
          <p:cNvPr id="15" name="Picture 14">
            <a:extLst>
              <a:ext uri="{FF2B5EF4-FFF2-40B4-BE49-F238E27FC236}">
                <a16:creationId xmlns:a16="http://schemas.microsoft.com/office/drawing/2014/main" id="{2E465D48-FAF8-8646-3936-1D9533C254F8}"/>
              </a:ext>
            </a:extLst>
          </p:cNvPr>
          <p:cNvPicPr>
            <a:picLocks noChangeAspect="1"/>
          </p:cNvPicPr>
          <p:nvPr/>
        </p:nvPicPr>
        <p:blipFill>
          <a:blip r:embed="rId7"/>
          <a:stretch>
            <a:fillRect/>
          </a:stretch>
        </p:blipFill>
        <p:spPr>
          <a:xfrm>
            <a:off x="28377" y="3323788"/>
            <a:ext cx="3064915" cy="3132447"/>
          </a:xfrm>
          <a:prstGeom prst="rect">
            <a:avLst/>
          </a:prstGeom>
        </p:spPr>
      </p:pic>
      <p:sp>
        <p:nvSpPr>
          <p:cNvPr id="16" name="Rectangle 15">
            <a:extLst>
              <a:ext uri="{FF2B5EF4-FFF2-40B4-BE49-F238E27FC236}">
                <a16:creationId xmlns:a16="http://schemas.microsoft.com/office/drawing/2014/main" id="{62155EF8-02C8-A4D7-6849-138198136474}"/>
              </a:ext>
            </a:extLst>
          </p:cNvPr>
          <p:cNvSpPr/>
          <p:nvPr/>
        </p:nvSpPr>
        <p:spPr>
          <a:xfrm>
            <a:off x="671159" y="3323788"/>
            <a:ext cx="827471"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R0 = 1</a:t>
            </a:r>
            <a:endParaRPr lang="en-US" sz="2000" dirty="0">
              <a:ln w="0"/>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5B9552A0-280D-4548-8E7D-314DC494010C}"/>
              </a:ext>
            </a:extLst>
          </p:cNvPr>
          <p:cNvSpPr/>
          <p:nvPr/>
        </p:nvSpPr>
        <p:spPr>
          <a:xfrm>
            <a:off x="925951" y="236505"/>
            <a:ext cx="6883551"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R0 = 0.5   </a:t>
            </a:r>
            <a:r>
              <a:rPr lang="en-US" sz="1200" b="0" cap="none" spc="0" dirty="0">
                <a:ln w="0"/>
                <a:solidFill>
                  <a:schemeClr val="tx1"/>
                </a:solidFill>
                <a:effectLst>
                  <a:outerShdw blurRad="38100" dist="19050" dir="2700000" algn="tl" rotWithShape="0">
                    <a:schemeClr val="dk1">
                      <a:alpha val="40000"/>
                    </a:schemeClr>
                  </a:outerShdw>
                </a:effectLst>
              </a:rPr>
              <a:t>*note the </a:t>
            </a:r>
            <a:r>
              <a:rPr lang="en-US" sz="1200" b="0" cap="none" spc="0" dirty="0" err="1">
                <a:ln w="0"/>
                <a:solidFill>
                  <a:schemeClr val="tx1"/>
                </a:solidFill>
                <a:effectLst>
                  <a:outerShdw blurRad="38100" dist="19050" dir="2700000" algn="tl" rotWithShape="0">
                    <a:schemeClr val="dk1">
                      <a:alpha val="40000"/>
                    </a:schemeClr>
                  </a:outerShdw>
                </a:effectLst>
              </a:rPr>
              <a:t>broodsize</a:t>
            </a:r>
            <a:r>
              <a:rPr lang="en-US" sz="1200" b="0" cap="none" spc="0" dirty="0">
                <a:ln w="0"/>
                <a:solidFill>
                  <a:schemeClr val="tx1"/>
                </a:solidFill>
                <a:effectLst>
                  <a:outerShdw blurRad="38100" dist="19050" dir="2700000" algn="tl" rotWithShape="0">
                    <a:schemeClr val="dk1">
                      <a:alpha val="40000"/>
                    </a:schemeClr>
                  </a:outerShdw>
                </a:effectLst>
              </a:rPr>
              <a:t> is slightly different but I believe differences are due to r0 not </a:t>
            </a:r>
            <a:r>
              <a:rPr lang="en-US" sz="1200" b="0" cap="none" spc="0" dirty="0" err="1">
                <a:ln w="0"/>
                <a:solidFill>
                  <a:schemeClr val="tx1"/>
                </a:solidFill>
                <a:effectLst>
                  <a:outerShdw blurRad="38100" dist="19050" dir="2700000" algn="tl" rotWithShape="0">
                    <a:schemeClr val="dk1">
                      <a:alpha val="40000"/>
                    </a:schemeClr>
                  </a:outerShdw>
                </a:effectLst>
              </a:rPr>
              <a:t>broodsize</a:t>
            </a:r>
            <a:endParaRPr lang="en-US" sz="2000" dirty="0">
              <a:ln w="0"/>
              <a:effectLst>
                <a:outerShdw blurRad="38100" dist="19050" dir="2700000" algn="tl" rotWithShape="0">
                  <a:schemeClr val="dk1">
                    <a:alpha val="40000"/>
                  </a:schemeClr>
                </a:outerShdw>
              </a:effectLst>
            </a:endParaRPr>
          </a:p>
        </p:txBody>
      </p:sp>
      <p:pic>
        <p:nvPicPr>
          <p:cNvPr id="19" name="Picture 18">
            <a:extLst>
              <a:ext uri="{FF2B5EF4-FFF2-40B4-BE49-F238E27FC236}">
                <a16:creationId xmlns:a16="http://schemas.microsoft.com/office/drawing/2014/main" id="{DD1D0763-5411-D61E-B035-C2FE6888456F}"/>
              </a:ext>
            </a:extLst>
          </p:cNvPr>
          <p:cNvPicPr>
            <a:picLocks noChangeAspect="1"/>
          </p:cNvPicPr>
          <p:nvPr/>
        </p:nvPicPr>
        <p:blipFill>
          <a:blip r:embed="rId8"/>
          <a:stretch>
            <a:fillRect/>
          </a:stretch>
        </p:blipFill>
        <p:spPr>
          <a:xfrm>
            <a:off x="3002709" y="3277499"/>
            <a:ext cx="3155496" cy="3225024"/>
          </a:xfrm>
          <a:prstGeom prst="rect">
            <a:avLst/>
          </a:prstGeom>
        </p:spPr>
      </p:pic>
      <p:pic>
        <p:nvPicPr>
          <p:cNvPr id="21" name="Picture 20">
            <a:extLst>
              <a:ext uri="{FF2B5EF4-FFF2-40B4-BE49-F238E27FC236}">
                <a16:creationId xmlns:a16="http://schemas.microsoft.com/office/drawing/2014/main" id="{ABEAADBC-6E48-F74E-F776-C87D0376EA3E}"/>
              </a:ext>
            </a:extLst>
          </p:cNvPr>
          <p:cNvPicPr>
            <a:picLocks noChangeAspect="1"/>
          </p:cNvPicPr>
          <p:nvPr/>
        </p:nvPicPr>
        <p:blipFill>
          <a:blip r:embed="rId9"/>
          <a:stretch>
            <a:fillRect/>
          </a:stretch>
        </p:blipFill>
        <p:spPr>
          <a:xfrm>
            <a:off x="6040017" y="3277499"/>
            <a:ext cx="3064914" cy="3132446"/>
          </a:xfrm>
          <a:prstGeom prst="rect">
            <a:avLst/>
          </a:prstGeom>
        </p:spPr>
      </p:pic>
      <p:pic>
        <p:nvPicPr>
          <p:cNvPr id="23" name="Picture 22">
            <a:extLst>
              <a:ext uri="{FF2B5EF4-FFF2-40B4-BE49-F238E27FC236}">
                <a16:creationId xmlns:a16="http://schemas.microsoft.com/office/drawing/2014/main" id="{63EDC963-1644-FDE7-E4C5-3396F14443FB}"/>
              </a:ext>
            </a:extLst>
          </p:cNvPr>
          <p:cNvPicPr>
            <a:picLocks noChangeAspect="1"/>
          </p:cNvPicPr>
          <p:nvPr/>
        </p:nvPicPr>
        <p:blipFill>
          <a:blip r:embed="rId10"/>
          <a:stretch>
            <a:fillRect/>
          </a:stretch>
        </p:blipFill>
        <p:spPr>
          <a:xfrm>
            <a:off x="9064885" y="3277499"/>
            <a:ext cx="3064914" cy="3132446"/>
          </a:xfrm>
          <a:prstGeom prst="rect">
            <a:avLst/>
          </a:prstGeom>
        </p:spPr>
      </p:pic>
    </p:spTree>
    <p:extLst>
      <p:ext uri="{BB962C8B-B14F-4D97-AF65-F5344CB8AC3E}">
        <p14:creationId xmlns:p14="http://schemas.microsoft.com/office/powerpoint/2010/main" val="3398478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26D374-9667-7185-B1D3-C23E0087ABBB}"/>
              </a:ext>
            </a:extLst>
          </p:cNvPr>
          <p:cNvSpPr txBox="1">
            <a:spLocks/>
          </p:cNvSpPr>
          <p:nvPr/>
        </p:nvSpPr>
        <p:spPr>
          <a:xfrm>
            <a:off x="838200" y="1906542"/>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dirty="0">
                <a:solidFill>
                  <a:schemeClr val="accent2"/>
                </a:solidFill>
                <a:highlight>
                  <a:srgbClr val="808080"/>
                </a:highlight>
              </a:rPr>
              <a:t>Up Next:</a:t>
            </a:r>
          </a:p>
          <a:p>
            <a:pPr algn="ctr"/>
            <a:endParaRPr lang="en-US" sz="5000" dirty="0">
              <a:solidFill>
                <a:schemeClr val="bg1"/>
              </a:solidFill>
            </a:endParaRPr>
          </a:p>
          <a:p>
            <a:pPr algn="ctr"/>
            <a:r>
              <a:rPr lang="en-US" sz="5000" dirty="0">
                <a:solidFill>
                  <a:schemeClr val="accent2"/>
                </a:solidFill>
              </a:rPr>
              <a:t>Comparison between the population growth rate, maximum age and fecundity, the minor allele frequency in the source population, and various migration rates</a:t>
            </a:r>
          </a:p>
        </p:txBody>
      </p:sp>
    </p:spTree>
    <p:extLst>
      <p:ext uri="{BB962C8B-B14F-4D97-AF65-F5344CB8AC3E}">
        <p14:creationId xmlns:p14="http://schemas.microsoft.com/office/powerpoint/2010/main" val="3749513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DB6B-6699-B3C4-66E1-E4755C15C94C}"/>
              </a:ext>
            </a:extLst>
          </p:cNvPr>
          <p:cNvSpPr>
            <a:spLocks noGrp="1"/>
          </p:cNvSpPr>
          <p:nvPr>
            <p:ph type="title"/>
          </p:nvPr>
        </p:nvSpPr>
        <p:spPr/>
        <p:txBody>
          <a:bodyPr/>
          <a:lstStyle/>
          <a:p>
            <a:r>
              <a:rPr lang="en-US" dirty="0"/>
              <a:t>Results table</a:t>
            </a:r>
          </a:p>
        </p:txBody>
      </p:sp>
      <p:graphicFrame>
        <p:nvGraphicFramePr>
          <p:cNvPr id="7" name="Table 7">
            <a:extLst>
              <a:ext uri="{FF2B5EF4-FFF2-40B4-BE49-F238E27FC236}">
                <a16:creationId xmlns:a16="http://schemas.microsoft.com/office/drawing/2014/main" id="{5E1AAC85-5C8F-AE02-7341-09673470E4DE}"/>
              </a:ext>
            </a:extLst>
          </p:cNvPr>
          <p:cNvGraphicFramePr>
            <a:graphicFrameLocks noGrp="1"/>
          </p:cNvGraphicFramePr>
          <p:nvPr>
            <p:ph idx="1"/>
            <p:extLst>
              <p:ext uri="{D42A27DB-BD31-4B8C-83A1-F6EECF244321}">
                <p14:modId xmlns:p14="http://schemas.microsoft.com/office/powerpoint/2010/main" val="430336475"/>
              </p:ext>
            </p:extLst>
          </p:nvPr>
        </p:nvGraphicFramePr>
        <p:xfrm>
          <a:off x="838200" y="1825625"/>
          <a:ext cx="10515603" cy="452120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36796140"/>
                    </a:ext>
                  </a:extLst>
                </a:gridCol>
                <a:gridCol w="1502229">
                  <a:extLst>
                    <a:ext uri="{9D8B030D-6E8A-4147-A177-3AD203B41FA5}">
                      <a16:colId xmlns:a16="http://schemas.microsoft.com/office/drawing/2014/main" val="465893353"/>
                    </a:ext>
                  </a:extLst>
                </a:gridCol>
                <a:gridCol w="1502229">
                  <a:extLst>
                    <a:ext uri="{9D8B030D-6E8A-4147-A177-3AD203B41FA5}">
                      <a16:colId xmlns:a16="http://schemas.microsoft.com/office/drawing/2014/main" val="2153789574"/>
                    </a:ext>
                  </a:extLst>
                </a:gridCol>
                <a:gridCol w="1502229">
                  <a:extLst>
                    <a:ext uri="{9D8B030D-6E8A-4147-A177-3AD203B41FA5}">
                      <a16:colId xmlns:a16="http://schemas.microsoft.com/office/drawing/2014/main" val="84697164"/>
                    </a:ext>
                  </a:extLst>
                </a:gridCol>
                <a:gridCol w="1502229">
                  <a:extLst>
                    <a:ext uri="{9D8B030D-6E8A-4147-A177-3AD203B41FA5}">
                      <a16:colId xmlns:a16="http://schemas.microsoft.com/office/drawing/2014/main" val="735214634"/>
                    </a:ext>
                  </a:extLst>
                </a:gridCol>
                <a:gridCol w="1502229">
                  <a:extLst>
                    <a:ext uri="{9D8B030D-6E8A-4147-A177-3AD203B41FA5}">
                      <a16:colId xmlns:a16="http://schemas.microsoft.com/office/drawing/2014/main" val="2877017212"/>
                    </a:ext>
                  </a:extLst>
                </a:gridCol>
                <a:gridCol w="1502229">
                  <a:extLst>
                    <a:ext uri="{9D8B030D-6E8A-4147-A177-3AD203B41FA5}">
                      <a16:colId xmlns:a16="http://schemas.microsoft.com/office/drawing/2014/main" val="4172139166"/>
                    </a:ext>
                  </a:extLst>
                </a:gridCol>
              </a:tblGrid>
              <a:tr h="370840">
                <a:tc>
                  <a:txBody>
                    <a:bodyPr/>
                    <a:lstStyle/>
                    <a:p>
                      <a:endParaRPr lang="en-US"/>
                    </a:p>
                  </a:txBody>
                  <a:tcPr/>
                </a:tc>
                <a:tc>
                  <a:txBody>
                    <a:bodyPr/>
                    <a:lstStyle/>
                    <a:p>
                      <a:r>
                        <a:rPr lang="en-US" dirty="0"/>
                        <a:t>Ne</a:t>
                      </a:r>
                    </a:p>
                  </a:txBody>
                  <a:tcPr/>
                </a:tc>
                <a:tc>
                  <a:txBody>
                    <a:bodyPr/>
                    <a:lstStyle/>
                    <a:p>
                      <a:r>
                        <a:rPr lang="en-US" dirty="0"/>
                        <a:t>Migration rate</a:t>
                      </a:r>
                    </a:p>
                  </a:txBody>
                  <a:tcPr/>
                </a:tc>
                <a:tc>
                  <a:txBody>
                    <a:bodyPr/>
                    <a:lstStyle/>
                    <a:p>
                      <a:r>
                        <a:rPr lang="en-US" sz="1600" dirty="0"/>
                        <a:t>Minor allele </a:t>
                      </a:r>
                      <a:r>
                        <a:rPr lang="en-US" sz="1600" dirty="0" err="1"/>
                        <a:t>freq</a:t>
                      </a:r>
                      <a:endParaRPr lang="en-US" sz="1600" dirty="0"/>
                    </a:p>
                  </a:txBody>
                  <a:tcPr/>
                </a:tc>
                <a:tc>
                  <a:txBody>
                    <a:bodyPr/>
                    <a:lstStyle/>
                    <a:p>
                      <a:r>
                        <a:rPr lang="en-US" dirty="0"/>
                        <a:t>Growth rate (r0)</a:t>
                      </a:r>
                    </a:p>
                  </a:txBody>
                  <a:tcPr/>
                </a:tc>
                <a:tc>
                  <a:txBody>
                    <a:bodyPr/>
                    <a:lstStyle/>
                    <a:p>
                      <a:r>
                        <a:rPr lang="en-US" dirty="0"/>
                        <a:t>Lifespan</a:t>
                      </a:r>
                    </a:p>
                  </a:txBody>
                  <a:tcPr/>
                </a:tc>
                <a:tc>
                  <a:txBody>
                    <a:bodyPr/>
                    <a:lstStyle/>
                    <a:p>
                      <a:r>
                        <a:rPr lang="en-US" dirty="0"/>
                        <a:t>Fecundity</a:t>
                      </a:r>
                    </a:p>
                  </a:txBody>
                  <a:tcPr/>
                </a:tc>
                <a:extLst>
                  <a:ext uri="{0D108BD9-81ED-4DB2-BD59-A6C34878D82A}">
                    <a16:rowId xmlns:a16="http://schemas.microsoft.com/office/drawing/2014/main" val="640327661"/>
                  </a:ext>
                </a:extLst>
              </a:tr>
              <a:tr h="370840">
                <a:tc>
                  <a:txBody>
                    <a:bodyPr/>
                    <a:lstStyle/>
                    <a:p>
                      <a:r>
                        <a:rPr lang="en-US" dirty="0"/>
                        <a:t>Ho</a:t>
                      </a:r>
                    </a:p>
                  </a:txBody>
                  <a:tcPr/>
                </a:tc>
                <a:tc>
                  <a:txBody>
                    <a:bodyPr/>
                    <a:lstStyle/>
                    <a:p>
                      <a:r>
                        <a:rPr lang="en-US" dirty="0"/>
                        <a:t>X</a:t>
                      </a:r>
                    </a:p>
                  </a:txBody>
                  <a:tcPr/>
                </a:tc>
                <a:tc>
                  <a:txBody>
                    <a:bodyPr/>
                    <a:lstStyle/>
                    <a:p>
                      <a:r>
                        <a:rPr lang="en-US" dirty="0"/>
                        <a:t>X</a:t>
                      </a:r>
                    </a:p>
                  </a:txBody>
                  <a:tcPr/>
                </a:tc>
                <a:tc>
                  <a:txBody>
                    <a:bodyPr/>
                    <a:lstStyle/>
                    <a:p>
                      <a:endParaRPr lang="en-US"/>
                    </a:p>
                  </a:txBody>
                  <a:tcPr/>
                </a:tc>
                <a:tc>
                  <a:txBody>
                    <a:bodyPr/>
                    <a:lstStyle/>
                    <a:p>
                      <a:r>
                        <a:rPr lang="en-US" dirty="0"/>
                        <a:t>X</a:t>
                      </a:r>
                    </a:p>
                  </a:txBody>
                  <a:tcPr/>
                </a:tc>
                <a:tc>
                  <a:txBody>
                    <a:bodyPr/>
                    <a:lstStyle/>
                    <a:p>
                      <a:r>
                        <a:rPr lang="en-US" dirty="0"/>
                        <a:t>X</a:t>
                      </a:r>
                    </a:p>
                  </a:txBody>
                  <a:tcPr/>
                </a:tc>
                <a:tc>
                  <a:txBody>
                    <a:bodyPr/>
                    <a:lstStyle/>
                    <a:p>
                      <a:r>
                        <a:rPr lang="en-US" sz="800" dirty="0"/>
                        <a:t>Eh</a:t>
                      </a:r>
                    </a:p>
                  </a:txBody>
                  <a:tcPr/>
                </a:tc>
                <a:extLst>
                  <a:ext uri="{0D108BD9-81ED-4DB2-BD59-A6C34878D82A}">
                    <a16:rowId xmlns:a16="http://schemas.microsoft.com/office/drawing/2014/main" val="1849552592"/>
                  </a:ext>
                </a:extLst>
              </a:tr>
              <a:tr h="370840">
                <a:tc>
                  <a:txBody>
                    <a:bodyPr/>
                    <a:lstStyle/>
                    <a:p>
                      <a:r>
                        <a:rPr lang="en-US" dirty="0" err="1"/>
                        <a:t>Fst</a:t>
                      </a:r>
                      <a:endParaRPr lang="en-US" dirty="0"/>
                    </a:p>
                  </a:txBody>
                  <a:tcPr/>
                </a:tc>
                <a:tc>
                  <a:txBody>
                    <a:bodyPr/>
                    <a:lstStyle/>
                    <a:p>
                      <a:r>
                        <a:rPr lang="en-US" dirty="0"/>
                        <a:t>X</a:t>
                      </a:r>
                    </a:p>
                  </a:txBody>
                  <a:tcPr/>
                </a:tc>
                <a:tc>
                  <a:txBody>
                    <a:bodyPr/>
                    <a:lstStyle/>
                    <a:p>
                      <a:r>
                        <a:rPr lang="en-US" dirty="0"/>
                        <a:t>X</a:t>
                      </a:r>
                    </a:p>
                  </a:txBody>
                  <a:tcPr/>
                </a:tc>
                <a:tc>
                  <a:txBody>
                    <a:bodyPr/>
                    <a:lstStyle/>
                    <a:p>
                      <a:endParaRPr lang="en-US" dirty="0"/>
                    </a:p>
                  </a:txBody>
                  <a:tcPr/>
                </a:tc>
                <a:tc>
                  <a:txBody>
                    <a:bodyPr/>
                    <a:lstStyle/>
                    <a:p>
                      <a:r>
                        <a:rPr lang="en-US" dirty="0"/>
                        <a:t>X</a:t>
                      </a:r>
                    </a:p>
                  </a:txBody>
                  <a:tcPr/>
                </a:tc>
                <a:tc>
                  <a:txBody>
                    <a:bodyPr/>
                    <a:lstStyle/>
                    <a:p>
                      <a:r>
                        <a:rPr lang="en-US" dirty="0"/>
                        <a:t>X</a:t>
                      </a:r>
                    </a:p>
                  </a:txBody>
                  <a:tcPr/>
                </a:tc>
                <a:tc>
                  <a:txBody>
                    <a:bodyPr/>
                    <a:lstStyle/>
                    <a:p>
                      <a:r>
                        <a:rPr lang="en-US" sz="800" dirty="0"/>
                        <a:t>Eh</a:t>
                      </a:r>
                    </a:p>
                  </a:txBody>
                  <a:tcPr/>
                </a:tc>
                <a:extLst>
                  <a:ext uri="{0D108BD9-81ED-4DB2-BD59-A6C34878D82A}">
                    <a16:rowId xmlns:a16="http://schemas.microsoft.com/office/drawing/2014/main" val="1092630376"/>
                  </a:ext>
                </a:extLst>
              </a:tr>
              <a:tr h="370840">
                <a:tc>
                  <a:txBody>
                    <a:bodyPr/>
                    <a:lstStyle/>
                    <a:p>
                      <a:r>
                        <a:rPr lang="en-US" dirty="0" err="1"/>
                        <a:t>Fis</a:t>
                      </a:r>
                      <a:endParaRPr lang="en-US" dirty="0"/>
                    </a:p>
                  </a:txBody>
                  <a:tcPr/>
                </a:tc>
                <a:tc>
                  <a:txBody>
                    <a:bodyPr/>
                    <a:lstStyle/>
                    <a:p>
                      <a:r>
                        <a:rPr lang="en-US" dirty="0"/>
                        <a:t>X </a:t>
                      </a:r>
                      <a:r>
                        <a:rPr lang="en-US" sz="600" dirty="0"/>
                        <a:t>*except right after migrants introduced</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sz="800" dirty="0"/>
                    </a:p>
                  </a:txBody>
                  <a:tcPr/>
                </a:tc>
                <a:extLst>
                  <a:ext uri="{0D108BD9-81ED-4DB2-BD59-A6C34878D82A}">
                    <a16:rowId xmlns:a16="http://schemas.microsoft.com/office/drawing/2014/main" val="1487313018"/>
                  </a:ext>
                </a:extLst>
              </a:tr>
              <a:tr h="370840">
                <a:tc>
                  <a:txBody>
                    <a:bodyPr/>
                    <a:lstStyle/>
                    <a:p>
                      <a:r>
                        <a:rPr lang="en-US" dirty="0"/>
                        <a:t>Sex ratio</a:t>
                      </a:r>
                    </a:p>
                  </a:txBody>
                  <a:tcPr/>
                </a:tc>
                <a:tc>
                  <a:txBody>
                    <a:bodyPr/>
                    <a:lstStyle/>
                    <a:p>
                      <a:r>
                        <a:rPr lang="en-US" dirty="0"/>
                        <a:t>X </a:t>
                      </a:r>
                      <a:r>
                        <a:rPr lang="en-US" sz="900" dirty="0"/>
                        <a:t>*during bottleneck</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95656984"/>
                  </a:ext>
                </a:extLst>
              </a:tr>
              <a:tr h="370840">
                <a:tc>
                  <a:txBody>
                    <a:bodyPr/>
                    <a:lstStyle/>
                    <a:p>
                      <a:r>
                        <a:rPr lang="en-US" sz="1200" dirty="0"/>
                        <a:t>Proportion migrant alleles </a:t>
                      </a:r>
                    </a:p>
                  </a:txBody>
                  <a:tcPr/>
                </a:tc>
                <a:tc>
                  <a:txBody>
                    <a:bodyPr/>
                    <a:lstStyle/>
                    <a:p>
                      <a:r>
                        <a:rPr lang="en-US"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 </a:t>
                      </a:r>
                      <a:r>
                        <a:rPr lang="en-US" sz="800" dirty="0"/>
                        <a:t>*mostly when 1 </a:t>
                      </a:r>
                      <a:r>
                        <a:rPr lang="en-US" sz="800" dirty="0" err="1"/>
                        <a:t>mig</a:t>
                      </a:r>
                      <a:r>
                        <a:rPr lang="en-US" sz="800" dirty="0"/>
                        <a:t>/gen</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*may be slightly different when 1 </a:t>
                      </a:r>
                      <a:r>
                        <a:rPr lang="en-US" sz="1000" dirty="0" err="1"/>
                        <a:t>mig</a:t>
                      </a:r>
                      <a:r>
                        <a:rPr lang="en-US" sz="1000" dirty="0"/>
                        <a:t>/gen</a:t>
                      </a:r>
                    </a:p>
                  </a:txBody>
                  <a:tcPr/>
                </a:tc>
                <a:tc>
                  <a:txBody>
                    <a:bodyPr/>
                    <a:lstStyle/>
                    <a:p>
                      <a:r>
                        <a:rPr lang="en-US" dirty="0"/>
                        <a:t>X</a:t>
                      </a:r>
                    </a:p>
                  </a:txBody>
                  <a:tcPr/>
                </a:tc>
                <a:tc>
                  <a:txBody>
                    <a:bodyPr/>
                    <a:lstStyle/>
                    <a:p>
                      <a:r>
                        <a:rPr lang="en-US"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mn-lt"/>
                          <a:ea typeface="+mn-ea"/>
                          <a:cs typeface="+mn-cs"/>
                        </a:rPr>
                        <a:t>eh</a:t>
                      </a:r>
                    </a:p>
                  </a:txBody>
                  <a:tcPr/>
                </a:tc>
                <a:extLst>
                  <a:ext uri="{0D108BD9-81ED-4DB2-BD59-A6C34878D82A}">
                    <a16:rowId xmlns:a16="http://schemas.microsoft.com/office/drawing/2014/main" val="2937712162"/>
                  </a:ext>
                </a:extLst>
              </a:tr>
              <a:tr h="370840">
                <a:tc>
                  <a:txBody>
                    <a:bodyPr/>
                    <a:lstStyle/>
                    <a:p>
                      <a:r>
                        <a:rPr lang="en-US" dirty="0"/>
                        <a:t>LRS</a:t>
                      </a:r>
                    </a:p>
                  </a:txBody>
                  <a:tcPr/>
                </a:tc>
                <a:tc>
                  <a:txBody>
                    <a:bodyPr/>
                    <a:lstStyle/>
                    <a:p>
                      <a:r>
                        <a:rPr lang="en-US" dirty="0">
                          <a:solidFill>
                            <a:schemeClr val="bg1">
                              <a:lumMod val="65000"/>
                            </a:schemeClr>
                          </a:solidFill>
                        </a:rPr>
                        <a:t>X</a:t>
                      </a:r>
                    </a:p>
                  </a:txBody>
                  <a:tcPr/>
                </a:tc>
                <a:tc>
                  <a:txBody>
                    <a:bodyPr/>
                    <a:lstStyle/>
                    <a:p>
                      <a:r>
                        <a:rPr lang="en-US" dirty="0">
                          <a:solidFill>
                            <a:schemeClr val="bg1">
                              <a:lumMod val="65000"/>
                            </a:schemeClr>
                          </a:solidFill>
                        </a:rPr>
                        <a:t>X</a:t>
                      </a:r>
                    </a:p>
                  </a:txBody>
                  <a:tcPr/>
                </a:tc>
                <a:tc>
                  <a:txBody>
                    <a:bodyPr/>
                    <a:lstStyle/>
                    <a:p>
                      <a:r>
                        <a:rPr lang="en-US" dirty="0">
                          <a:solidFill>
                            <a:schemeClr val="bg1">
                              <a:lumMod val="65000"/>
                            </a:schemeClr>
                          </a:solidFill>
                        </a:rPr>
                        <a:t>X</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18788274"/>
                  </a:ext>
                </a:extLst>
              </a:tr>
              <a:tr h="370840">
                <a:tc>
                  <a:txBody>
                    <a:bodyPr/>
                    <a:lstStyle/>
                    <a:p>
                      <a:r>
                        <a:rPr lang="en-US" sz="1600" dirty="0"/>
                        <a:t>Variation in LRS</a:t>
                      </a:r>
                    </a:p>
                  </a:txBody>
                  <a:tcPr/>
                </a:tc>
                <a:tc>
                  <a:txBody>
                    <a:bodyPr/>
                    <a:lstStyle/>
                    <a:p>
                      <a:r>
                        <a:rPr lang="en-US" dirty="0">
                          <a:solidFill>
                            <a:schemeClr val="bg1">
                              <a:lumMod val="65000"/>
                            </a:schemeClr>
                          </a:solidFill>
                        </a:rPr>
                        <a:t>X</a:t>
                      </a:r>
                    </a:p>
                  </a:txBody>
                  <a:tcPr/>
                </a:tc>
                <a:tc>
                  <a:txBody>
                    <a:bodyPr/>
                    <a:lstStyle/>
                    <a:p>
                      <a:r>
                        <a:rPr lang="en-US" sz="800" dirty="0">
                          <a:solidFill>
                            <a:schemeClr val="bg1">
                              <a:lumMod val="65000"/>
                            </a:schemeClr>
                          </a:solidFill>
                        </a:rPr>
                        <a:t>*maybe* not migration rate</a:t>
                      </a:r>
                      <a:endParaRPr lang="en-US" dirty="0">
                        <a:solidFill>
                          <a:schemeClr val="bg1">
                            <a:lumMod val="65000"/>
                          </a:schemeClr>
                        </a:solidFill>
                      </a:endParaRPr>
                    </a:p>
                  </a:txBody>
                  <a:tcPr/>
                </a:tc>
                <a:tc>
                  <a:txBody>
                    <a:bodyPr/>
                    <a:lstStyle/>
                    <a:p>
                      <a:endParaRPr lang="en-US">
                        <a:solidFill>
                          <a:schemeClr val="bg1">
                            <a:lumMod val="65000"/>
                          </a:schemeClr>
                        </a:solidFill>
                      </a:endParaRP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15957644"/>
                  </a:ext>
                </a:extLst>
              </a:tr>
              <a:tr h="370840">
                <a:tc>
                  <a:txBody>
                    <a:bodyPr/>
                    <a:lstStyle/>
                    <a:p>
                      <a:r>
                        <a:rPr lang="en-US" dirty="0"/>
                        <a:t>RRS</a:t>
                      </a:r>
                    </a:p>
                  </a:txBody>
                  <a:tcPr/>
                </a:tc>
                <a:tc>
                  <a:txBody>
                    <a:bodyPr/>
                    <a:lstStyle/>
                    <a:p>
                      <a:r>
                        <a:rPr lang="en-US" dirty="0">
                          <a:solidFill>
                            <a:schemeClr val="bg1">
                              <a:lumMod val="65000"/>
                            </a:schemeClr>
                          </a:solidFill>
                        </a:rPr>
                        <a:t>X</a:t>
                      </a:r>
                    </a:p>
                  </a:txBody>
                  <a:tcPr/>
                </a:tc>
                <a:tc>
                  <a:txBody>
                    <a:bodyPr/>
                    <a:lstStyle/>
                    <a:p>
                      <a:r>
                        <a:rPr lang="en-US" dirty="0">
                          <a:solidFill>
                            <a:schemeClr val="bg1">
                              <a:lumMod val="65000"/>
                            </a:schemeClr>
                          </a:solidFill>
                        </a:rPr>
                        <a:t>X</a:t>
                      </a:r>
                    </a:p>
                  </a:txBody>
                  <a:tcPr/>
                </a:tc>
                <a:tc>
                  <a:txBody>
                    <a:bodyPr/>
                    <a:lstStyle/>
                    <a:p>
                      <a:r>
                        <a:rPr lang="en-US" dirty="0">
                          <a:solidFill>
                            <a:schemeClr val="bg1">
                              <a:lumMod val="65000"/>
                            </a:schemeClr>
                          </a:solidFill>
                        </a:rPr>
                        <a:t>X</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65073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2677365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34882515"/>
                  </a:ext>
                </a:extLst>
              </a:tr>
            </a:tbl>
          </a:graphicData>
        </a:graphic>
      </p:graphicFrame>
    </p:spTree>
    <p:extLst>
      <p:ext uri="{BB962C8B-B14F-4D97-AF65-F5344CB8AC3E}">
        <p14:creationId xmlns:p14="http://schemas.microsoft.com/office/powerpoint/2010/main" val="80512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3C8D7F-B12A-D5E9-9AAB-BC7A4BE88998}"/>
              </a:ext>
            </a:extLst>
          </p:cNvPr>
          <p:cNvPicPr>
            <a:picLocks noChangeAspect="1"/>
          </p:cNvPicPr>
          <p:nvPr/>
        </p:nvPicPr>
        <p:blipFill>
          <a:blip r:embed="rId2"/>
          <a:stretch>
            <a:fillRect/>
          </a:stretch>
        </p:blipFill>
        <p:spPr>
          <a:xfrm>
            <a:off x="399854" y="0"/>
            <a:ext cx="3040084" cy="2769287"/>
          </a:xfrm>
          <a:prstGeom prst="rect">
            <a:avLst/>
          </a:prstGeom>
        </p:spPr>
      </p:pic>
      <p:pic>
        <p:nvPicPr>
          <p:cNvPr id="7" name="Picture 6">
            <a:extLst>
              <a:ext uri="{FF2B5EF4-FFF2-40B4-BE49-F238E27FC236}">
                <a16:creationId xmlns:a16="http://schemas.microsoft.com/office/drawing/2014/main" id="{2DB353C8-23B8-EB76-FC15-3340F47B886B}"/>
              </a:ext>
            </a:extLst>
          </p:cNvPr>
          <p:cNvPicPr>
            <a:picLocks noChangeAspect="1"/>
          </p:cNvPicPr>
          <p:nvPr/>
        </p:nvPicPr>
        <p:blipFill>
          <a:blip r:embed="rId3"/>
          <a:stretch>
            <a:fillRect/>
          </a:stretch>
        </p:blipFill>
        <p:spPr>
          <a:xfrm>
            <a:off x="3439938" y="0"/>
            <a:ext cx="3173653" cy="2890958"/>
          </a:xfrm>
          <a:prstGeom prst="rect">
            <a:avLst/>
          </a:prstGeom>
        </p:spPr>
      </p:pic>
      <p:pic>
        <p:nvPicPr>
          <p:cNvPr id="9" name="Picture 8">
            <a:extLst>
              <a:ext uri="{FF2B5EF4-FFF2-40B4-BE49-F238E27FC236}">
                <a16:creationId xmlns:a16="http://schemas.microsoft.com/office/drawing/2014/main" id="{02978D2B-6FF3-CEF7-8139-636E824F864A}"/>
              </a:ext>
            </a:extLst>
          </p:cNvPr>
          <p:cNvPicPr>
            <a:picLocks noChangeAspect="1"/>
          </p:cNvPicPr>
          <p:nvPr/>
        </p:nvPicPr>
        <p:blipFill>
          <a:blip r:embed="rId4"/>
          <a:stretch>
            <a:fillRect/>
          </a:stretch>
        </p:blipFill>
        <p:spPr>
          <a:xfrm>
            <a:off x="6613591" y="0"/>
            <a:ext cx="3045980" cy="2774658"/>
          </a:xfrm>
          <a:prstGeom prst="rect">
            <a:avLst/>
          </a:prstGeom>
        </p:spPr>
      </p:pic>
      <p:pic>
        <p:nvPicPr>
          <p:cNvPr id="11" name="Picture 10">
            <a:extLst>
              <a:ext uri="{FF2B5EF4-FFF2-40B4-BE49-F238E27FC236}">
                <a16:creationId xmlns:a16="http://schemas.microsoft.com/office/drawing/2014/main" id="{90C49A02-36C8-8FA7-E2A7-9CA6C8E47EAC}"/>
              </a:ext>
            </a:extLst>
          </p:cNvPr>
          <p:cNvPicPr>
            <a:picLocks noChangeAspect="1"/>
          </p:cNvPicPr>
          <p:nvPr/>
        </p:nvPicPr>
        <p:blipFill>
          <a:blip r:embed="rId5"/>
          <a:stretch>
            <a:fillRect/>
          </a:stretch>
        </p:blipFill>
        <p:spPr>
          <a:xfrm>
            <a:off x="6741264" y="2890958"/>
            <a:ext cx="2912411" cy="2652987"/>
          </a:xfrm>
          <a:prstGeom prst="rect">
            <a:avLst/>
          </a:prstGeom>
        </p:spPr>
      </p:pic>
      <p:pic>
        <p:nvPicPr>
          <p:cNvPr id="13" name="Picture 12">
            <a:extLst>
              <a:ext uri="{FF2B5EF4-FFF2-40B4-BE49-F238E27FC236}">
                <a16:creationId xmlns:a16="http://schemas.microsoft.com/office/drawing/2014/main" id="{B9B46CF7-4055-1363-5ECB-58550ECE98DD}"/>
              </a:ext>
            </a:extLst>
          </p:cNvPr>
          <p:cNvPicPr>
            <a:picLocks noChangeAspect="1"/>
          </p:cNvPicPr>
          <p:nvPr/>
        </p:nvPicPr>
        <p:blipFill>
          <a:blip r:embed="rId6"/>
          <a:stretch>
            <a:fillRect/>
          </a:stretch>
        </p:blipFill>
        <p:spPr>
          <a:xfrm>
            <a:off x="471351" y="2769287"/>
            <a:ext cx="2897091" cy="2639031"/>
          </a:xfrm>
          <a:prstGeom prst="rect">
            <a:avLst/>
          </a:prstGeom>
        </p:spPr>
      </p:pic>
      <p:pic>
        <p:nvPicPr>
          <p:cNvPr id="15" name="Picture 14">
            <a:extLst>
              <a:ext uri="{FF2B5EF4-FFF2-40B4-BE49-F238E27FC236}">
                <a16:creationId xmlns:a16="http://schemas.microsoft.com/office/drawing/2014/main" id="{212CA119-9165-0234-9CE6-4E66832E23A9}"/>
              </a:ext>
            </a:extLst>
          </p:cNvPr>
          <p:cNvPicPr>
            <a:picLocks noChangeAspect="1"/>
          </p:cNvPicPr>
          <p:nvPr/>
        </p:nvPicPr>
        <p:blipFill>
          <a:blip r:embed="rId7"/>
          <a:stretch>
            <a:fillRect/>
          </a:stretch>
        </p:blipFill>
        <p:spPr>
          <a:xfrm>
            <a:off x="3496115" y="2769287"/>
            <a:ext cx="3045980" cy="2774657"/>
          </a:xfrm>
          <a:prstGeom prst="rect">
            <a:avLst/>
          </a:prstGeom>
        </p:spPr>
      </p:pic>
      <p:pic>
        <p:nvPicPr>
          <p:cNvPr id="16" name="Picture 15">
            <a:extLst>
              <a:ext uri="{FF2B5EF4-FFF2-40B4-BE49-F238E27FC236}">
                <a16:creationId xmlns:a16="http://schemas.microsoft.com/office/drawing/2014/main" id="{18871582-34A8-2955-0009-9D90CDD922A7}"/>
              </a:ext>
            </a:extLst>
          </p:cNvPr>
          <p:cNvPicPr>
            <a:picLocks noChangeAspect="1"/>
          </p:cNvPicPr>
          <p:nvPr/>
        </p:nvPicPr>
        <p:blipFill rotWithShape="1">
          <a:blip r:embed="rId8"/>
          <a:srcRect l="22563" t="32944" r="14469" b="37688"/>
          <a:stretch/>
        </p:blipFill>
        <p:spPr>
          <a:xfrm>
            <a:off x="10179699" y="5940344"/>
            <a:ext cx="1922106" cy="816580"/>
          </a:xfrm>
          <a:prstGeom prst="rect">
            <a:avLst/>
          </a:prstGeom>
        </p:spPr>
      </p:pic>
      <p:sp>
        <p:nvSpPr>
          <p:cNvPr id="2" name="TextBox 1">
            <a:extLst>
              <a:ext uri="{FF2B5EF4-FFF2-40B4-BE49-F238E27FC236}">
                <a16:creationId xmlns:a16="http://schemas.microsoft.com/office/drawing/2014/main" id="{E155A4AE-8EA6-C1A4-7588-E2570998C61E}"/>
              </a:ext>
            </a:extLst>
          </p:cNvPr>
          <p:cNvSpPr txBox="1"/>
          <p:nvPr/>
        </p:nvSpPr>
        <p:spPr>
          <a:xfrm>
            <a:off x="1852654" y="13990"/>
            <a:ext cx="6924460" cy="369332"/>
          </a:xfrm>
          <a:prstGeom prst="rect">
            <a:avLst/>
          </a:prstGeom>
          <a:noFill/>
        </p:spPr>
        <p:txBody>
          <a:bodyPr wrap="none" rtlCol="0">
            <a:spAutoFit/>
          </a:bodyPr>
          <a:lstStyle/>
          <a:p>
            <a:r>
              <a:rPr lang="en-US" dirty="0"/>
              <a:t>output values among migration rates when simulating a </a:t>
            </a:r>
            <a:r>
              <a:rPr lang="en-US" b="1" u="sng" dirty="0"/>
              <a:t>vulnerable pop </a:t>
            </a:r>
          </a:p>
        </p:txBody>
      </p:sp>
    </p:spTree>
    <p:extLst>
      <p:ext uri="{BB962C8B-B14F-4D97-AF65-F5344CB8AC3E}">
        <p14:creationId xmlns:p14="http://schemas.microsoft.com/office/powerpoint/2010/main" val="2353459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DB6B-6699-B3C4-66E1-E4755C15C94C}"/>
              </a:ext>
            </a:extLst>
          </p:cNvPr>
          <p:cNvSpPr>
            <a:spLocks noGrp="1"/>
          </p:cNvSpPr>
          <p:nvPr>
            <p:ph type="title"/>
          </p:nvPr>
        </p:nvSpPr>
        <p:spPr>
          <a:xfrm>
            <a:off x="838194" y="19431"/>
            <a:ext cx="10515600" cy="585851"/>
          </a:xfrm>
        </p:spPr>
        <p:txBody>
          <a:bodyPr>
            <a:normAutofit/>
          </a:bodyPr>
          <a:lstStyle/>
          <a:p>
            <a:r>
              <a:rPr lang="en-US" sz="3200" dirty="0" err="1"/>
              <a:t>RepSucc</a:t>
            </a:r>
            <a:r>
              <a:rPr lang="en-US" sz="3200" dirty="0"/>
              <a:t> Table (complete)</a:t>
            </a:r>
          </a:p>
        </p:txBody>
      </p:sp>
      <p:graphicFrame>
        <p:nvGraphicFramePr>
          <p:cNvPr id="7" name="Table 7">
            <a:extLst>
              <a:ext uri="{FF2B5EF4-FFF2-40B4-BE49-F238E27FC236}">
                <a16:creationId xmlns:a16="http://schemas.microsoft.com/office/drawing/2014/main" id="{5E1AAC85-5C8F-AE02-7341-09673470E4DE}"/>
              </a:ext>
            </a:extLst>
          </p:cNvPr>
          <p:cNvGraphicFramePr>
            <a:graphicFrameLocks noGrp="1"/>
          </p:cNvGraphicFramePr>
          <p:nvPr>
            <p:ph idx="1"/>
            <p:extLst>
              <p:ext uri="{D42A27DB-BD31-4B8C-83A1-F6EECF244321}">
                <p14:modId xmlns:p14="http://schemas.microsoft.com/office/powerpoint/2010/main" val="2206427471"/>
              </p:ext>
            </p:extLst>
          </p:nvPr>
        </p:nvGraphicFramePr>
        <p:xfrm>
          <a:off x="838194" y="819785"/>
          <a:ext cx="10515603" cy="519176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36796140"/>
                    </a:ext>
                  </a:extLst>
                </a:gridCol>
                <a:gridCol w="1502229">
                  <a:extLst>
                    <a:ext uri="{9D8B030D-6E8A-4147-A177-3AD203B41FA5}">
                      <a16:colId xmlns:a16="http://schemas.microsoft.com/office/drawing/2014/main" val="465893353"/>
                    </a:ext>
                  </a:extLst>
                </a:gridCol>
                <a:gridCol w="1502229">
                  <a:extLst>
                    <a:ext uri="{9D8B030D-6E8A-4147-A177-3AD203B41FA5}">
                      <a16:colId xmlns:a16="http://schemas.microsoft.com/office/drawing/2014/main" val="2153789574"/>
                    </a:ext>
                  </a:extLst>
                </a:gridCol>
                <a:gridCol w="1502229">
                  <a:extLst>
                    <a:ext uri="{9D8B030D-6E8A-4147-A177-3AD203B41FA5}">
                      <a16:colId xmlns:a16="http://schemas.microsoft.com/office/drawing/2014/main" val="84697164"/>
                    </a:ext>
                  </a:extLst>
                </a:gridCol>
                <a:gridCol w="1502229">
                  <a:extLst>
                    <a:ext uri="{9D8B030D-6E8A-4147-A177-3AD203B41FA5}">
                      <a16:colId xmlns:a16="http://schemas.microsoft.com/office/drawing/2014/main" val="735214634"/>
                    </a:ext>
                  </a:extLst>
                </a:gridCol>
                <a:gridCol w="1502229">
                  <a:extLst>
                    <a:ext uri="{9D8B030D-6E8A-4147-A177-3AD203B41FA5}">
                      <a16:colId xmlns:a16="http://schemas.microsoft.com/office/drawing/2014/main" val="2877017212"/>
                    </a:ext>
                  </a:extLst>
                </a:gridCol>
                <a:gridCol w="1502229">
                  <a:extLst>
                    <a:ext uri="{9D8B030D-6E8A-4147-A177-3AD203B41FA5}">
                      <a16:colId xmlns:a16="http://schemas.microsoft.com/office/drawing/2014/main" val="4172139166"/>
                    </a:ext>
                  </a:extLst>
                </a:gridCol>
              </a:tblGrid>
              <a:tr h="370840">
                <a:tc>
                  <a:txBody>
                    <a:bodyPr/>
                    <a:lstStyle/>
                    <a:p>
                      <a:endParaRPr lang="en-US" dirty="0"/>
                    </a:p>
                  </a:txBody>
                  <a:tcPr/>
                </a:tc>
                <a:tc>
                  <a:txBody>
                    <a:bodyPr/>
                    <a:lstStyle/>
                    <a:p>
                      <a:r>
                        <a:rPr lang="en-US" dirty="0"/>
                        <a:t>Ne</a:t>
                      </a:r>
                    </a:p>
                  </a:txBody>
                  <a:tcPr/>
                </a:tc>
                <a:tc>
                  <a:txBody>
                    <a:bodyPr/>
                    <a:lstStyle/>
                    <a:p>
                      <a:r>
                        <a:rPr lang="en-US" dirty="0"/>
                        <a:t>Migration rate</a:t>
                      </a:r>
                    </a:p>
                  </a:txBody>
                  <a:tcPr/>
                </a:tc>
                <a:tc>
                  <a:txBody>
                    <a:bodyPr/>
                    <a:lstStyle/>
                    <a:p>
                      <a:r>
                        <a:rPr lang="en-US" sz="1600" dirty="0"/>
                        <a:t>Minor allele </a:t>
                      </a:r>
                      <a:r>
                        <a:rPr lang="en-US" sz="1600" dirty="0" err="1"/>
                        <a:t>freq</a:t>
                      </a:r>
                      <a:endParaRPr lang="en-US" sz="1600" dirty="0"/>
                    </a:p>
                  </a:txBody>
                  <a:tcPr/>
                </a:tc>
                <a:tc>
                  <a:txBody>
                    <a:bodyPr/>
                    <a:lstStyle/>
                    <a:p>
                      <a:r>
                        <a:rPr lang="en-US" dirty="0"/>
                        <a:t>Growth rate (r0)</a:t>
                      </a:r>
                    </a:p>
                  </a:txBody>
                  <a:tcPr/>
                </a:tc>
                <a:tc>
                  <a:txBody>
                    <a:bodyPr/>
                    <a:lstStyle/>
                    <a:p>
                      <a:r>
                        <a:rPr lang="en-US" dirty="0"/>
                        <a:t>Lifespan</a:t>
                      </a:r>
                    </a:p>
                  </a:txBody>
                  <a:tcPr/>
                </a:tc>
                <a:tc>
                  <a:txBody>
                    <a:bodyPr/>
                    <a:lstStyle/>
                    <a:p>
                      <a:r>
                        <a:rPr lang="en-US" dirty="0"/>
                        <a:t>Fecundity</a:t>
                      </a:r>
                    </a:p>
                  </a:txBody>
                  <a:tcPr/>
                </a:tc>
                <a:extLst>
                  <a:ext uri="{0D108BD9-81ED-4DB2-BD59-A6C34878D82A}">
                    <a16:rowId xmlns:a16="http://schemas.microsoft.com/office/drawing/2014/main" val="640327661"/>
                  </a:ext>
                </a:extLst>
              </a:tr>
              <a:tr h="370840">
                <a:tc>
                  <a:txBody>
                    <a:bodyPr/>
                    <a:lstStyle/>
                    <a:p>
                      <a:endParaRPr lang="en-US" sz="1400" dirty="0"/>
                    </a:p>
                  </a:txBody>
                  <a:tcPr>
                    <a:solidFill>
                      <a:schemeClr val="accent6">
                        <a:lumMod val="40000"/>
                        <a:lumOff val="60000"/>
                      </a:schemeClr>
                    </a:solidFill>
                  </a:tcPr>
                </a:tc>
                <a:tc>
                  <a:txBody>
                    <a:bodyPr/>
                    <a:lstStyle/>
                    <a:p>
                      <a:r>
                        <a:rPr lang="en-US" sz="1400" dirty="0"/>
                        <a:t>75, 100, 300, 500, 700</a:t>
                      </a:r>
                    </a:p>
                  </a:txBody>
                  <a:tcPr>
                    <a:solidFill>
                      <a:schemeClr val="accent6">
                        <a:lumMod val="40000"/>
                        <a:lumOff val="60000"/>
                      </a:schemeClr>
                    </a:solidFill>
                  </a:tcPr>
                </a:tc>
                <a:tc>
                  <a:txBody>
                    <a:bodyPr/>
                    <a:lstStyle/>
                    <a:p>
                      <a:r>
                        <a:rPr lang="en-US" sz="1400" dirty="0"/>
                        <a:t>0, "a"=one </a:t>
                      </a:r>
                      <a:r>
                        <a:rPr lang="en-US" sz="1400" dirty="0" err="1"/>
                        <a:t>mig</a:t>
                      </a:r>
                      <a:r>
                        <a:rPr lang="en-US" sz="1400" dirty="0"/>
                        <a:t> per gen, "b"=1xof50@175, "c"=3xpf25@175|201|225</a:t>
                      </a:r>
                    </a:p>
                  </a:txBody>
                  <a:tcPr>
                    <a:solidFill>
                      <a:schemeClr val="accent6">
                        <a:lumMod val="40000"/>
                        <a:lumOff val="60000"/>
                      </a:schemeClr>
                    </a:solidFill>
                  </a:tcPr>
                </a:tc>
                <a:tc>
                  <a:txBody>
                    <a:bodyPr/>
                    <a:lstStyle/>
                    <a:p>
                      <a:r>
                        <a:rPr lang="en-US" sz="1400" dirty="0"/>
                        <a:t>0.45, 0.07</a:t>
                      </a:r>
                    </a:p>
                  </a:txBody>
                  <a:tcPr>
                    <a:solidFill>
                      <a:schemeClr val="accent6">
                        <a:lumMod val="40000"/>
                        <a:lumOff val="60000"/>
                      </a:schemeClr>
                    </a:solidFill>
                  </a:tcPr>
                </a:tc>
                <a:tc>
                  <a:txBody>
                    <a:bodyPr/>
                    <a:lstStyle/>
                    <a:p>
                      <a:r>
                        <a:rPr lang="en-US" sz="1400" dirty="0"/>
                        <a:t>1, 0.5, 0.1</a:t>
                      </a:r>
                    </a:p>
                  </a:txBody>
                  <a:tcPr>
                    <a:solidFill>
                      <a:schemeClr val="accent6">
                        <a:lumMod val="40000"/>
                        <a:lumOff val="60000"/>
                      </a:schemeClr>
                    </a:solidFill>
                  </a:tcPr>
                </a:tc>
                <a:tc>
                  <a:txBody>
                    <a:bodyPr/>
                    <a:lstStyle/>
                    <a:p>
                      <a:r>
                        <a:rPr lang="en-US" sz="1400" dirty="0"/>
                        <a:t>3, 9, 15</a:t>
                      </a:r>
                    </a:p>
                  </a:txBody>
                  <a:tcPr>
                    <a:solidFill>
                      <a:schemeClr val="accent6">
                        <a:lumMod val="40000"/>
                        <a:lumOff val="60000"/>
                      </a:schemeClr>
                    </a:solidFill>
                  </a:tcPr>
                </a:tc>
                <a:tc>
                  <a:txBody>
                    <a:bodyPr/>
                    <a:lstStyle/>
                    <a:p>
                      <a:r>
                        <a:rPr lang="en-US" sz="1400" dirty="0"/>
                        <a:t>2, 4, 6</a:t>
                      </a:r>
                    </a:p>
                  </a:txBody>
                  <a:tcPr>
                    <a:solidFill>
                      <a:schemeClr val="accent6">
                        <a:lumMod val="40000"/>
                        <a:lumOff val="60000"/>
                      </a:schemeClr>
                    </a:solidFill>
                  </a:tcPr>
                </a:tc>
                <a:extLst>
                  <a:ext uri="{0D108BD9-81ED-4DB2-BD59-A6C34878D82A}">
                    <a16:rowId xmlns:a16="http://schemas.microsoft.com/office/drawing/2014/main" val="724898931"/>
                  </a:ext>
                </a:extLst>
              </a:tr>
              <a:tr h="370840">
                <a:tc>
                  <a:txBody>
                    <a:bodyPr/>
                    <a:lstStyle/>
                    <a:p>
                      <a:pPr algn="l" fontAlgn="b"/>
                      <a:r>
                        <a:rPr lang="en-US" sz="1100" b="0" i="0" u="none" strike="noStrike" dirty="0">
                          <a:solidFill>
                            <a:srgbClr val="000000"/>
                          </a:solidFill>
                          <a:effectLst/>
                          <a:latin typeface="Calibri" panose="020F0502020204030204" pitchFamily="34" charset="0"/>
                        </a:rPr>
                        <a:t>ABM_run.1.5.23_A</a:t>
                      </a:r>
                    </a:p>
                  </a:txBody>
                  <a:tcPr marL="0" marR="0" marT="0" marB="0" anchor="b"/>
                </a:tc>
                <a:tc>
                  <a:txBody>
                    <a:bodyPr/>
                    <a:lstStyle/>
                    <a:p>
                      <a:pPr algn="r" fontAlgn="b"/>
                      <a:r>
                        <a:rPr lang="en-US" sz="1100" b="0" i="0" u="none" strike="noStrike" dirty="0">
                          <a:solidFill>
                            <a:srgbClr val="7030A0"/>
                          </a:solidFill>
                          <a:effectLst/>
                          <a:latin typeface="Calibri" panose="020F0502020204030204" pitchFamily="34" charset="0"/>
                        </a:rPr>
                        <a:t>300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0.45</a:t>
                      </a:r>
                    </a:p>
                  </a:txBody>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r>
                        <a:rPr lang="en-US" sz="1100" dirty="0"/>
                        <a:t>9</a:t>
                      </a:r>
                    </a:p>
                  </a:txBody>
                  <a:tcPr/>
                </a:tc>
                <a:tc>
                  <a:txBody>
                    <a:bodyPr/>
                    <a:lstStyle/>
                    <a:p>
                      <a:r>
                        <a:rPr lang="en-US" sz="1100" dirty="0"/>
                        <a:t>2</a:t>
                      </a:r>
                    </a:p>
                  </a:txBody>
                  <a:tcPr/>
                </a:tc>
                <a:extLst>
                  <a:ext uri="{0D108BD9-81ED-4DB2-BD59-A6C34878D82A}">
                    <a16:rowId xmlns:a16="http://schemas.microsoft.com/office/drawing/2014/main" val="1849552592"/>
                  </a:ext>
                </a:extLst>
              </a:tr>
              <a:tr h="370840">
                <a:tc>
                  <a:txBody>
                    <a:bodyPr/>
                    <a:lstStyle/>
                    <a:p>
                      <a:pPr algn="l" fontAlgn="b"/>
                      <a:r>
                        <a:rPr lang="en-US" sz="1100" b="0" i="0" u="none" strike="noStrike">
                          <a:solidFill>
                            <a:srgbClr val="000000"/>
                          </a:solidFill>
                          <a:effectLst/>
                          <a:latin typeface="Calibri" panose="020F0502020204030204" pitchFamily="34" charset="0"/>
                        </a:rPr>
                        <a:t>ABM_run.1.11.23_B</a:t>
                      </a:r>
                    </a:p>
                  </a:txBody>
                  <a:tcPr marL="0" marR="0" marT="0" marB="0" anchor="b"/>
                </a:tc>
                <a:tc>
                  <a:txBody>
                    <a:bodyPr/>
                    <a:lstStyle/>
                    <a:p>
                      <a:pPr algn="r" fontAlgn="b"/>
                      <a:r>
                        <a:rPr lang="en-US" sz="1100" b="0" i="0" u="none" strike="noStrike">
                          <a:solidFill>
                            <a:srgbClr val="7030A0"/>
                          </a:solidFill>
                          <a:effectLst/>
                          <a:latin typeface="Calibri" panose="020F0502020204030204" pitchFamily="34" charset="0"/>
                        </a:rPr>
                        <a:t>500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0.45</a:t>
                      </a:r>
                    </a:p>
                  </a:txBody>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tc>
                <a:tc>
                  <a:txBody>
                    <a:bodyPr/>
                    <a:lstStyle/>
                    <a:p>
                      <a:r>
                        <a:rPr lang="en-US" sz="1100" dirty="0"/>
                        <a:t>9</a:t>
                      </a:r>
                    </a:p>
                  </a:txBody>
                  <a:tcPr/>
                </a:tc>
                <a:tc>
                  <a:txBody>
                    <a:bodyPr/>
                    <a:lstStyle/>
                    <a:p>
                      <a:r>
                        <a:rPr lang="en-US" sz="1100" dirty="0"/>
                        <a:t>2</a:t>
                      </a:r>
                    </a:p>
                  </a:txBody>
                  <a:tcPr/>
                </a:tc>
                <a:extLst>
                  <a:ext uri="{0D108BD9-81ED-4DB2-BD59-A6C34878D82A}">
                    <a16:rowId xmlns:a16="http://schemas.microsoft.com/office/drawing/2014/main" val="1092630376"/>
                  </a:ext>
                </a:extLst>
              </a:tr>
              <a:tr h="370840">
                <a:tc>
                  <a:txBody>
                    <a:bodyPr/>
                    <a:lstStyle/>
                    <a:p>
                      <a:pPr algn="l" fontAlgn="b"/>
                      <a:r>
                        <a:rPr lang="en-US" sz="1100" b="0" i="0" u="none" strike="noStrike">
                          <a:solidFill>
                            <a:srgbClr val="000000"/>
                          </a:solidFill>
                          <a:effectLst/>
                          <a:latin typeface="Calibri" panose="020F0502020204030204" pitchFamily="34" charset="0"/>
                        </a:rPr>
                        <a:t>ABM_run.1.11.23_C</a:t>
                      </a:r>
                    </a:p>
                  </a:txBody>
                  <a:tcPr marL="0" marR="0" marT="0" marB="0" anchor="b"/>
                </a:tc>
                <a:tc>
                  <a:txBody>
                    <a:bodyPr/>
                    <a:lstStyle/>
                    <a:p>
                      <a:pPr algn="r" fontAlgn="b"/>
                      <a:r>
                        <a:rPr lang="en-US" sz="1100" b="0" i="0" u="none" strike="noStrike">
                          <a:solidFill>
                            <a:srgbClr val="7030A0"/>
                          </a:solidFill>
                          <a:effectLst/>
                          <a:latin typeface="Calibri" panose="020F0502020204030204" pitchFamily="34" charset="0"/>
                        </a:rPr>
                        <a:t>700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0.45</a:t>
                      </a:r>
                    </a:p>
                  </a:txBody>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tc>
                <a:tc>
                  <a:txBody>
                    <a:bodyPr/>
                    <a:lstStyle/>
                    <a:p>
                      <a:r>
                        <a:rPr lang="en-US" sz="1100" dirty="0"/>
                        <a:t>9</a:t>
                      </a:r>
                    </a:p>
                  </a:txBody>
                  <a:tcPr/>
                </a:tc>
                <a:tc>
                  <a:txBody>
                    <a:bodyPr/>
                    <a:lstStyle/>
                    <a:p>
                      <a:r>
                        <a:rPr lang="en-US" sz="1100" dirty="0"/>
                        <a:t>2</a:t>
                      </a:r>
                    </a:p>
                  </a:txBody>
                  <a:tcPr/>
                </a:tc>
                <a:extLst>
                  <a:ext uri="{0D108BD9-81ED-4DB2-BD59-A6C34878D82A}">
                    <a16:rowId xmlns:a16="http://schemas.microsoft.com/office/drawing/2014/main" val="1487313018"/>
                  </a:ext>
                </a:extLst>
              </a:tr>
              <a:tr h="370840">
                <a:tc>
                  <a:txBody>
                    <a:bodyPr/>
                    <a:lstStyle/>
                    <a:p>
                      <a:pPr algn="l" fontAlgn="b"/>
                      <a:r>
                        <a:rPr lang="en-US" sz="1100" b="0" i="0" u="none" strike="noStrike">
                          <a:solidFill>
                            <a:srgbClr val="000000"/>
                          </a:solidFill>
                          <a:effectLst/>
                          <a:latin typeface="Calibri" panose="020F0502020204030204" pitchFamily="34" charset="0"/>
                        </a:rPr>
                        <a:t>ABM_run.1.9.23_D</a:t>
                      </a:r>
                    </a:p>
                  </a:txBody>
                  <a:tcPr marL="0" marR="0" marT="0" marB="0" anchor="b"/>
                </a:tc>
                <a:tc>
                  <a:txBody>
                    <a:bodyPr/>
                    <a:lstStyle/>
                    <a:p>
                      <a:pPr algn="r" fontAlgn="b"/>
                      <a:r>
                        <a:rPr lang="en-US" sz="1100" b="0" i="0" u="none" strike="noStrike">
                          <a:solidFill>
                            <a:srgbClr val="7030A0"/>
                          </a:solidFill>
                          <a:effectLst/>
                          <a:latin typeface="Calibri" panose="020F0502020204030204" pitchFamily="34" charset="0"/>
                        </a:rPr>
                        <a:t>100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0.45</a:t>
                      </a:r>
                    </a:p>
                  </a:txBody>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tc>
                <a:tc>
                  <a:txBody>
                    <a:bodyPr/>
                    <a:lstStyle/>
                    <a:p>
                      <a:r>
                        <a:rPr lang="en-US" sz="1100" dirty="0"/>
                        <a:t>9</a:t>
                      </a:r>
                    </a:p>
                  </a:txBody>
                  <a:tcPr/>
                </a:tc>
                <a:tc>
                  <a:txBody>
                    <a:bodyPr/>
                    <a:lstStyle/>
                    <a:p>
                      <a:r>
                        <a:rPr lang="en-US" sz="1100" dirty="0"/>
                        <a:t>2</a:t>
                      </a:r>
                    </a:p>
                  </a:txBody>
                  <a:tcPr/>
                </a:tc>
                <a:extLst>
                  <a:ext uri="{0D108BD9-81ED-4DB2-BD59-A6C34878D82A}">
                    <a16:rowId xmlns:a16="http://schemas.microsoft.com/office/drawing/2014/main" val="695656984"/>
                  </a:ext>
                </a:extLst>
              </a:tr>
              <a:tr h="370840">
                <a:tc>
                  <a:txBody>
                    <a:bodyPr/>
                    <a:lstStyle/>
                    <a:p>
                      <a:pPr algn="l" fontAlgn="b"/>
                      <a:r>
                        <a:rPr lang="en-US" sz="1100" b="0" i="0" u="none" strike="noStrike" dirty="0">
                          <a:solidFill>
                            <a:srgbClr val="000000"/>
                          </a:solidFill>
                          <a:effectLst/>
                          <a:latin typeface="Calibri" panose="020F0502020204030204" pitchFamily="34" charset="0"/>
                        </a:rPr>
                        <a:t>ABM_run.1.11.23_E</a:t>
                      </a:r>
                    </a:p>
                  </a:txBody>
                  <a:tcPr marL="0" marR="0" marT="0" marB="0" anchor="b"/>
                </a:tc>
                <a:tc>
                  <a:txBody>
                    <a:bodyPr/>
                    <a:lstStyle/>
                    <a:p>
                      <a:pPr algn="r" fontAlgn="b"/>
                      <a:r>
                        <a:rPr lang="en-US" sz="1100" b="0" i="0" u="none" strike="noStrike" dirty="0">
                          <a:solidFill>
                            <a:srgbClr val="7030A0"/>
                          </a:solidFill>
                          <a:effectLst/>
                          <a:latin typeface="Calibri" panose="020F0502020204030204" pitchFamily="34" charset="0"/>
                        </a:rPr>
                        <a:t>75</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0.45</a:t>
                      </a:r>
                    </a:p>
                  </a:txBody>
                  <a:tcPr/>
                </a:tc>
                <a:tc>
                  <a:txBody>
                    <a:bodyPr/>
                    <a:lstStyle/>
                    <a:p>
                      <a:pPr algn="l"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r>
                        <a:rPr lang="en-US" sz="1100" dirty="0"/>
                        <a:t>9</a:t>
                      </a:r>
                    </a:p>
                  </a:txBody>
                  <a:tcPr/>
                </a:tc>
                <a:tc>
                  <a:txBody>
                    <a:bodyPr/>
                    <a:lstStyle/>
                    <a:p>
                      <a:r>
                        <a:rPr lang="en-US" sz="1100" dirty="0"/>
                        <a:t>2</a:t>
                      </a:r>
                    </a:p>
                  </a:txBody>
                  <a:tcPr/>
                </a:tc>
                <a:extLst>
                  <a:ext uri="{0D108BD9-81ED-4DB2-BD59-A6C34878D82A}">
                    <a16:rowId xmlns:a16="http://schemas.microsoft.com/office/drawing/2014/main" val="2937712162"/>
                  </a:ext>
                </a:extLst>
              </a:tr>
              <a:tr h="370840">
                <a:tc>
                  <a:txBody>
                    <a:bodyPr/>
                    <a:lstStyle/>
                    <a:p>
                      <a:pPr algn="l" fontAlgn="b"/>
                      <a:r>
                        <a:rPr lang="en-US" sz="1100" b="0" i="0" u="none" strike="noStrike" dirty="0">
                          <a:solidFill>
                            <a:srgbClr val="000000"/>
                          </a:solidFill>
                          <a:effectLst/>
                          <a:latin typeface="Calibri" panose="020F0502020204030204" pitchFamily="34" charset="0"/>
                        </a:rPr>
                        <a:t>ABM_run.1.18.23_a</a:t>
                      </a:r>
                    </a:p>
                  </a:txBody>
                  <a:tcPr marL="0" marR="0" marT="0" marB="0" anchor="b"/>
                </a:tc>
                <a:tc>
                  <a:txBody>
                    <a:bodyPr/>
                    <a:lstStyle/>
                    <a:p>
                      <a:pPr algn="r" fontAlgn="b"/>
                      <a:r>
                        <a:rPr lang="en-US" sz="1100" b="0" i="0" u="none" strike="noStrike" dirty="0">
                          <a:solidFill>
                            <a:srgbClr val="7030A0"/>
                          </a:solidFill>
                          <a:effectLst/>
                          <a:latin typeface="Calibri" panose="020F0502020204030204" pitchFamily="34" charset="0"/>
                        </a:rPr>
                        <a:t>100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0.45</a:t>
                      </a:r>
                    </a:p>
                  </a:txBody>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r>
                        <a:rPr lang="en-US" sz="1100" dirty="0"/>
                        <a:t>3</a:t>
                      </a:r>
                    </a:p>
                  </a:txBody>
                  <a:tcPr/>
                </a:tc>
                <a:tc>
                  <a:txBody>
                    <a:bodyPr/>
                    <a:lstStyle/>
                    <a:p>
                      <a:r>
                        <a:rPr lang="en-US" sz="1100" dirty="0"/>
                        <a:t>4</a:t>
                      </a:r>
                    </a:p>
                  </a:txBody>
                  <a:tcPr/>
                </a:tc>
                <a:extLst>
                  <a:ext uri="{0D108BD9-81ED-4DB2-BD59-A6C34878D82A}">
                    <a16:rowId xmlns:a16="http://schemas.microsoft.com/office/drawing/2014/main" val="3618788274"/>
                  </a:ext>
                </a:extLst>
              </a:tr>
              <a:tr h="370840">
                <a:tc>
                  <a:txBody>
                    <a:bodyPr/>
                    <a:lstStyle/>
                    <a:p>
                      <a:pPr algn="l" fontAlgn="b"/>
                      <a:r>
                        <a:rPr lang="en-US" sz="1100" b="0" i="0" u="none" strike="noStrike">
                          <a:solidFill>
                            <a:srgbClr val="000000"/>
                          </a:solidFill>
                          <a:effectLst/>
                          <a:latin typeface="Calibri" panose="020F0502020204030204" pitchFamily="34" charset="0"/>
                        </a:rPr>
                        <a:t>ABM_run.1.18.23_b</a:t>
                      </a:r>
                    </a:p>
                  </a:txBody>
                  <a:tcPr marL="0" marR="0" marT="0" marB="0" anchor="b"/>
                </a:tc>
                <a:tc>
                  <a:txBody>
                    <a:bodyPr/>
                    <a:lstStyle/>
                    <a:p>
                      <a:pPr algn="r" fontAlgn="b"/>
                      <a:r>
                        <a:rPr lang="en-US" sz="1100" b="0" i="0" u="none" strike="noStrike">
                          <a:solidFill>
                            <a:srgbClr val="7030A0"/>
                          </a:solidFill>
                          <a:effectLst/>
                          <a:latin typeface="Calibri" panose="020F0502020204030204" pitchFamily="34" charset="0"/>
                        </a:rPr>
                        <a:t>500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0.45</a:t>
                      </a:r>
                    </a:p>
                  </a:txBody>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r>
                        <a:rPr lang="en-US" sz="1100" dirty="0"/>
                        <a:t>3</a:t>
                      </a:r>
                    </a:p>
                  </a:txBody>
                  <a:tcPr/>
                </a:tc>
                <a:tc>
                  <a:txBody>
                    <a:bodyPr/>
                    <a:lstStyle/>
                    <a:p>
                      <a:r>
                        <a:rPr lang="en-US" sz="1100" dirty="0"/>
                        <a:t>4</a:t>
                      </a:r>
                    </a:p>
                  </a:txBody>
                  <a:tcPr/>
                </a:tc>
                <a:extLst>
                  <a:ext uri="{0D108BD9-81ED-4DB2-BD59-A6C34878D82A}">
                    <a16:rowId xmlns:a16="http://schemas.microsoft.com/office/drawing/2014/main" val="3215957644"/>
                  </a:ext>
                </a:extLst>
              </a:tr>
              <a:tr h="370840">
                <a:tc>
                  <a:txBody>
                    <a:bodyPr/>
                    <a:lstStyle/>
                    <a:p>
                      <a:pPr algn="l" fontAlgn="b"/>
                      <a:r>
                        <a:rPr lang="en-US" sz="1100" b="0" i="0" u="none" strike="noStrike" dirty="0">
                          <a:solidFill>
                            <a:srgbClr val="000000"/>
                          </a:solidFill>
                          <a:effectLst/>
                          <a:latin typeface="Calibri" panose="020F0502020204030204" pitchFamily="34" charset="0"/>
                        </a:rPr>
                        <a:t>ABM_run.1.18.23_c</a:t>
                      </a:r>
                    </a:p>
                  </a:txBody>
                  <a:tcPr marL="0" marR="0" marT="0" marB="0" anchor="b"/>
                </a:tc>
                <a:tc>
                  <a:txBody>
                    <a:bodyPr/>
                    <a:lstStyle/>
                    <a:p>
                      <a:pPr algn="r" fontAlgn="b"/>
                      <a:r>
                        <a:rPr lang="en-US" sz="1100" b="0" i="0" u="none" strike="noStrike">
                          <a:solidFill>
                            <a:srgbClr val="7030A0"/>
                          </a:solidFill>
                          <a:effectLst/>
                          <a:latin typeface="Calibri" panose="020F0502020204030204" pitchFamily="34" charset="0"/>
                        </a:rPr>
                        <a:t>300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0.45</a:t>
                      </a:r>
                    </a:p>
                  </a:txBody>
                  <a:tcPr/>
                </a:tc>
                <a:tc>
                  <a:txBody>
                    <a:bodyPr/>
                    <a:lstStyle/>
                    <a:p>
                      <a:pPr algn="l" fontAlgn="b"/>
                      <a:r>
                        <a:rPr lang="en-US" sz="1100" b="0" i="0" u="none" strike="noStrike" dirty="0">
                          <a:solidFill>
                            <a:srgbClr val="000000"/>
                          </a:solidFill>
                          <a:effectLst/>
                          <a:latin typeface="Calibri" panose="020F0502020204030204" pitchFamily="34" charset="0"/>
                        </a:rPr>
                        <a:t>0.5</a:t>
                      </a:r>
                    </a:p>
                  </a:txBody>
                  <a:tcPr marL="0" marR="0" marT="0" marB="0" anchor="b"/>
                </a:tc>
                <a:tc>
                  <a:txBody>
                    <a:bodyPr/>
                    <a:lstStyle/>
                    <a:p>
                      <a:r>
                        <a:rPr lang="en-US" sz="1100" dirty="0"/>
                        <a:t>9</a:t>
                      </a:r>
                    </a:p>
                  </a:txBody>
                  <a:tcPr/>
                </a:tc>
                <a:tc>
                  <a:txBody>
                    <a:bodyPr/>
                    <a:lstStyle/>
                    <a:p>
                      <a:r>
                        <a:rPr lang="en-US" sz="1100" dirty="0"/>
                        <a:t>4</a:t>
                      </a:r>
                    </a:p>
                  </a:txBody>
                  <a:tcPr/>
                </a:tc>
                <a:extLst>
                  <a:ext uri="{0D108BD9-81ED-4DB2-BD59-A6C34878D82A}">
                    <a16:rowId xmlns:a16="http://schemas.microsoft.com/office/drawing/2014/main" val="111650733"/>
                  </a:ext>
                </a:extLst>
              </a:tr>
              <a:tr h="370840">
                <a:tc>
                  <a:txBody>
                    <a:bodyPr/>
                    <a:lstStyle/>
                    <a:p>
                      <a:pPr algn="l" fontAlgn="b"/>
                      <a:r>
                        <a:rPr lang="en-US" sz="1100" b="0" i="0" u="none" strike="noStrike" dirty="0">
                          <a:solidFill>
                            <a:srgbClr val="000000"/>
                          </a:solidFill>
                          <a:effectLst/>
                          <a:latin typeface="Calibri" panose="020F0502020204030204" pitchFamily="34" charset="0"/>
                        </a:rPr>
                        <a:t>ABM_run.1.18.23_d</a:t>
                      </a:r>
                    </a:p>
                  </a:txBody>
                  <a:tcPr marL="0" marR="0" marT="0" marB="0" anchor="b"/>
                </a:tc>
                <a:tc>
                  <a:txBody>
                    <a:bodyPr/>
                    <a:lstStyle/>
                    <a:p>
                      <a:pPr algn="r" fontAlgn="b"/>
                      <a:r>
                        <a:rPr lang="en-US" sz="1100" b="0" i="0" u="none" strike="noStrike" dirty="0">
                          <a:solidFill>
                            <a:srgbClr val="7030A0"/>
                          </a:solidFill>
                          <a:effectLst/>
                          <a:latin typeface="Calibri" panose="020F0502020204030204" pitchFamily="34" charset="0"/>
                        </a:rPr>
                        <a:t>300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0.45 </a:t>
                      </a:r>
                      <a:r>
                        <a:rPr kumimoji="0" lang="en-US" sz="1100" b="0" i="0" u="none" strike="noStrike" kern="1200" cap="none" spc="0" normalizeH="0" baseline="0" noProof="0" dirty="0">
                          <a:ln>
                            <a:noFill/>
                          </a:ln>
                          <a:solidFill>
                            <a:prstClr val="black"/>
                          </a:solidFill>
                          <a:effectLst/>
                          <a:highlight>
                            <a:srgbClr val="FFFF00"/>
                          </a:highlight>
                          <a:uLnTx/>
                          <a:uFillTx/>
                          <a:latin typeface="+mn-lt"/>
                          <a:ea typeface="+mn-ea"/>
                          <a:cs typeface="+mn-cs"/>
                        </a:rPr>
                        <a:t>**0.07 in focal pop</a:t>
                      </a:r>
                    </a:p>
                  </a:txBody>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r>
                        <a:rPr lang="en-US" sz="1100" dirty="0"/>
                        <a:t>9</a:t>
                      </a:r>
                    </a:p>
                  </a:txBody>
                  <a:tcPr/>
                </a:tc>
                <a:tc>
                  <a:txBody>
                    <a:bodyPr/>
                    <a:lstStyle/>
                    <a:p>
                      <a:r>
                        <a:rPr lang="en-US" sz="1100" dirty="0"/>
                        <a:t>2</a:t>
                      </a:r>
                    </a:p>
                  </a:txBody>
                  <a:tcPr/>
                </a:tc>
                <a:extLst>
                  <a:ext uri="{0D108BD9-81ED-4DB2-BD59-A6C34878D82A}">
                    <a16:rowId xmlns:a16="http://schemas.microsoft.com/office/drawing/2014/main" val="3326773654"/>
                  </a:ext>
                </a:extLst>
              </a:tr>
            </a:tbl>
          </a:graphicData>
        </a:graphic>
      </p:graphicFrame>
    </p:spTree>
    <p:extLst>
      <p:ext uri="{BB962C8B-B14F-4D97-AF65-F5344CB8AC3E}">
        <p14:creationId xmlns:p14="http://schemas.microsoft.com/office/powerpoint/2010/main" val="2802636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DB6B-6699-B3C4-66E1-E4755C15C94C}"/>
              </a:ext>
            </a:extLst>
          </p:cNvPr>
          <p:cNvSpPr>
            <a:spLocks noGrp="1"/>
          </p:cNvSpPr>
          <p:nvPr>
            <p:ph type="title"/>
          </p:nvPr>
        </p:nvSpPr>
        <p:spPr>
          <a:xfrm>
            <a:off x="838194" y="19431"/>
            <a:ext cx="10515600" cy="585851"/>
          </a:xfrm>
        </p:spPr>
        <p:txBody>
          <a:bodyPr>
            <a:normAutofit/>
          </a:bodyPr>
          <a:lstStyle/>
          <a:p>
            <a:r>
              <a:rPr lang="en-US" sz="3200" dirty="0"/>
              <a:t>Parameter Table</a:t>
            </a:r>
          </a:p>
        </p:txBody>
      </p:sp>
      <p:graphicFrame>
        <p:nvGraphicFramePr>
          <p:cNvPr id="7" name="Table 7">
            <a:extLst>
              <a:ext uri="{FF2B5EF4-FFF2-40B4-BE49-F238E27FC236}">
                <a16:creationId xmlns:a16="http://schemas.microsoft.com/office/drawing/2014/main" id="{5E1AAC85-5C8F-AE02-7341-09673470E4DE}"/>
              </a:ext>
            </a:extLst>
          </p:cNvPr>
          <p:cNvGraphicFramePr>
            <a:graphicFrameLocks noGrp="1"/>
          </p:cNvGraphicFramePr>
          <p:nvPr>
            <p:ph idx="1"/>
            <p:extLst>
              <p:ext uri="{D42A27DB-BD31-4B8C-83A1-F6EECF244321}">
                <p14:modId xmlns:p14="http://schemas.microsoft.com/office/powerpoint/2010/main" val="1220434432"/>
              </p:ext>
            </p:extLst>
          </p:nvPr>
        </p:nvGraphicFramePr>
        <p:xfrm>
          <a:off x="838194" y="819785"/>
          <a:ext cx="10515603" cy="619760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36796140"/>
                    </a:ext>
                  </a:extLst>
                </a:gridCol>
                <a:gridCol w="1502229">
                  <a:extLst>
                    <a:ext uri="{9D8B030D-6E8A-4147-A177-3AD203B41FA5}">
                      <a16:colId xmlns:a16="http://schemas.microsoft.com/office/drawing/2014/main" val="465893353"/>
                    </a:ext>
                  </a:extLst>
                </a:gridCol>
                <a:gridCol w="1502229">
                  <a:extLst>
                    <a:ext uri="{9D8B030D-6E8A-4147-A177-3AD203B41FA5}">
                      <a16:colId xmlns:a16="http://schemas.microsoft.com/office/drawing/2014/main" val="2153789574"/>
                    </a:ext>
                  </a:extLst>
                </a:gridCol>
                <a:gridCol w="1502229">
                  <a:extLst>
                    <a:ext uri="{9D8B030D-6E8A-4147-A177-3AD203B41FA5}">
                      <a16:colId xmlns:a16="http://schemas.microsoft.com/office/drawing/2014/main" val="84697164"/>
                    </a:ext>
                  </a:extLst>
                </a:gridCol>
                <a:gridCol w="1502229">
                  <a:extLst>
                    <a:ext uri="{9D8B030D-6E8A-4147-A177-3AD203B41FA5}">
                      <a16:colId xmlns:a16="http://schemas.microsoft.com/office/drawing/2014/main" val="735214634"/>
                    </a:ext>
                  </a:extLst>
                </a:gridCol>
                <a:gridCol w="1502229">
                  <a:extLst>
                    <a:ext uri="{9D8B030D-6E8A-4147-A177-3AD203B41FA5}">
                      <a16:colId xmlns:a16="http://schemas.microsoft.com/office/drawing/2014/main" val="2877017212"/>
                    </a:ext>
                  </a:extLst>
                </a:gridCol>
                <a:gridCol w="1502229">
                  <a:extLst>
                    <a:ext uri="{9D8B030D-6E8A-4147-A177-3AD203B41FA5}">
                      <a16:colId xmlns:a16="http://schemas.microsoft.com/office/drawing/2014/main" val="4172139166"/>
                    </a:ext>
                  </a:extLst>
                </a:gridCol>
              </a:tblGrid>
              <a:tr h="370840">
                <a:tc>
                  <a:txBody>
                    <a:bodyPr/>
                    <a:lstStyle/>
                    <a:p>
                      <a:endParaRPr lang="en-US" dirty="0"/>
                    </a:p>
                  </a:txBody>
                  <a:tcPr/>
                </a:tc>
                <a:tc>
                  <a:txBody>
                    <a:bodyPr/>
                    <a:lstStyle/>
                    <a:p>
                      <a:r>
                        <a:rPr lang="en-US" dirty="0"/>
                        <a:t>Ne</a:t>
                      </a:r>
                    </a:p>
                  </a:txBody>
                  <a:tcPr/>
                </a:tc>
                <a:tc>
                  <a:txBody>
                    <a:bodyPr/>
                    <a:lstStyle/>
                    <a:p>
                      <a:r>
                        <a:rPr lang="en-US" dirty="0"/>
                        <a:t>Migration rate</a:t>
                      </a:r>
                    </a:p>
                  </a:txBody>
                  <a:tcPr/>
                </a:tc>
                <a:tc>
                  <a:txBody>
                    <a:bodyPr/>
                    <a:lstStyle/>
                    <a:p>
                      <a:r>
                        <a:rPr lang="en-US" sz="1600" dirty="0"/>
                        <a:t>Minor allele </a:t>
                      </a:r>
                      <a:r>
                        <a:rPr lang="en-US" sz="1600" dirty="0" err="1"/>
                        <a:t>freq</a:t>
                      </a:r>
                      <a:endParaRPr lang="en-US" sz="1600" dirty="0"/>
                    </a:p>
                  </a:txBody>
                  <a:tcPr/>
                </a:tc>
                <a:tc>
                  <a:txBody>
                    <a:bodyPr/>
                    <a:lstStyle/>
                    <a:p>
                      <a:r>
                        <a:rPr lang="en-US" dirty="0"/>
                        <a:t>Growth rate (r0)</a:t>
                      </a:r>
                    </a:p>
                  </a:txBody>
                  <a:tcPr/>
                </a:tc>
                <a:tc>
                  <a:txBody>
                    <a:bodyPr/>
                    <a:lstStyle/>
                    <a:p>
                      <a:r>
                        <a:rPr lang="en-US" dirty="0"/>
                        <a:t>Lifespan</a:t>
                      </a:r>
                    </a:p>
                  </a:txBody>
                  <a:tcPr/>
                </a:tc>
                <a:tc>
                  <a:txBody>
                    <a:bodyPr/>
                    <a:lstStyle/>
                    <a:p>
                      <a:r>
                        <a:rPr lang="en-US" dirty="0"/>
                        <a:t>Fecundity</a:t>
                      </a:r>
                    </a:p>
                  </a:txBody>
                  <a:tcPr/>
                </a:tc>
                <a:extLst>
                  <a:ext uri="{0D108BD9-81ED-4DB2-BD59-A6C34878D82A}">
                    <a16:rowId xmlns:a16="http://schemas.microsoft.com/office/drawing/2014/main" val="640327661"/>
                  </a:ext>
                </a:extLst>
              </a:tr>
              <a:tr h="370840">
                <a:tc>
                  <a:txBody>
                    <a:bodyPr/>
                    <a:lstStyle/>
                    <a:p>
                      <a:endParaRPr lang="en-US" sz="1400" dirty="0"/>
                    </a:p>
                  </a:txBody>
                  <a:tcPr>
                    <a:solidFill>
                      <a:schemeClr val="accent6">
                        <a:lumMod val="40000"/>
                        <a:lumOff val="60000"/>
                      </a:schemeClr>
                    </a:solidFill>
                  </a:tcPr>
                </a:tc>
                <a:tc>
                  <a:txBody>
                    <a:bodyPr/>
                    <a:lstStyle/>
                    <a:p>
                      <a:r>
                        <a:rPr lang="en-US" sz="1400" dirty="0"/>
                        <a:t>75, 100, 300, 500, 700</a:t>
                      </a:r>
                    </a:p>
                  </a:txBody>
                  <a:tcPr>
                    <a:solidFill>
                      <a:schemeClr val="accent6">
                        <a:lumMod val="40000"/>
                        <a:lumOff val="60000"/>
                      </a:schemeClr>
                    </a:solidFill>
                  </a:tcPr>
                </a:tc>
                <a:tc>
                  <a:txBody>
                    <a:bodyPr/>
                    <a:lstStyle/>
                    <a:p>
                      <a:r>
                        <a:rPr lang="en-US" sz="1400" dirty="0"/>
                        <a:t>0, "a"=one </a:t>
                      </a:r>
                      <a:r>
                        <a:rPr lang="en-US" sz="1400" dirty="0" err="1"/>
                        <a:t>mig</a:t>
                      </a:r>
                      <a:r>
                        <a:rPr lang="en-US" sz="1400" dirty="0"/>
                        <a:t> per gen, "b"=1xof50@175, "c"=3xpf25@175|201|225</a:t>
                      </a:r>
                    </a:p>
                  </a:txBody>
                  <a:tcPr>
                    <a:solidFill>
                      <a:schemeClr val="accent6">
                        <a:lumMod val="40000"/>
                        <a:lumOff val="60000"/>
                      </a:schemeClr>
                    </a:solidFill>
                  </a:tcPr>
                </a:tc>
                <a:tc>
                  <a:txBody>
                    <a:bodyPr/>
                    <a:lstStyle/>
                    <a:p>
                      <a:r>
                        <a:rPr lang="en-US" sz="1400" dirty="0"/>
                        <a:t>0.45, 0.07</a:t>
                      </a:r>
                    </a:p>
                  </a:txBody>
                  <a:tcPr>
                    <a:solidFill>
                      <a:schemeClr val="accent6">
                        <a:lumMod val="40000"/>
                        <a:lumOff val="60000"/>
                      </a:schemeClr>
                    </a:solidFill>
                  </a:tcPr>
                </a:tc>
                <a:tc>
                  <a:txBody>
                    <a:bodyPr/>
                    <a:lstStyle/>
                    <a:p>
                      <a:r>
                        <a:rPr lang="en-US" sz="1400" dirty="0"/>
                        <a:t>1, 0.5, 0.1</a:t>
                      </a:r>
                    </a:p>
                  </a:txBody>
                  <a:tcPr>
                    <a:solidFill>
                      <a:schemeClr val="accent6">
                        <a:lumMod val="40000"/>
                        <a:lumOff val="60000"/>
                      </a:schemeClr>
                    </a:solidFill>
                  </a:tcPr>
                </a:tc>
                <a:tc>
                  <a:txBody>
                    <a:bodyPr/>
                    <a:lstStyle/>
                    <a:p>
                      <a:r>
                        <a:rPr lang="en-US" sz="1400" dirty="0"/>
                        <a:t>3, 9, 15</a:t>
                      </a:r>
                    </a:p>
                  </a:txBody>
                  <a:tcPr>
                    <a:solidFill>
                      <a:schemeClr val="accent6">
                        <a:lumMod val="40000"/>
                        <a:lumOff val="60000"/>
                      </a:schemeClr>
                    </a:solidFill>
                  </a:tcPr>
                </a:tc>
                <a:tc>
                  <a:txBody>
                    <a:bodyPr/>
                    <a:lstStyle/>
                    <a:p>
                      <a:r>
                        <a:rPr lang="en-US" sz="1400" dirty="0"/>
                        <a:t>2, 4, 6</a:t>
                      </a:r>
                    </a:p>
                  </a:txBody>
                  <a:tcPr>
                    <a:solidFill>
                      <a:schemeClr val="accent6">
                        <a:lumMod val="40000"/>
                        <a:lumOff val="60000"/>
                      </a:schemeClr>
                    </a:solidFill>
                  </a:tcPr>
                </a:tc>
                <a:extLst>
                  <a:ext uri="{0D108BD9-81ED-4DB2-BD59-A6C34878D82A}">
                    <a16:rowId xmlns:a16="http://schemas.microsoft.com/office/drawing/2014/main" val="724898931"/>
                  </a:ext>
                </a:extLst>
              </a:tr>
              <a:tr h="370840">
                <a:tc>
                  <a:txBody>
                    <a:bodyPr/>
                    <a:lstStyle/>
                    <a:p>
                      <a:r>
                        <a:rPr lang="en-US" dirty="0" err="1"/>
                        <a:t>Run_a</a:t>
                      </a:r>
                      <a:endParaRPr lang="en-US" dirty="0"/>
                    </a:p>
                  </a:txBody>
                  <a:tcPr/>
                </a:tc>
                <a:tc>
                  <a:txBody>
                    <a:bodyPr/>
                    <a:lstStyle/>
                    <a:p>
                      <a:r>
                        <a:rPr lang="en-US" dirty="0"/>
                        <a:t>300</a:t>
                      </a:r>
                    </a:p>
                  </a:txBody>
                  <a:tcPr/>
                </a:tc>
                <a:tc>
                  <a:txBody>
                    <a:bodyPr/>
                    <a:lstStyle/>
                    <a:p>
                      <a:r>
                        <a:rPr lang="en-US" dirty="0"/>
                        <a:t>all4</a:t>
                      </a:r>
                    </a:p>
                  </a:txBody>
                  <a:tcPr/>
                </a:tc>
                <a:tc>
                  <a:txBody>
                    <a:bodyPr/>
                    <a:lstStyle/>
                    <a:p>
                      <a:r>
                        <a:rPr lang="en-US" dirty="0"/>
                        <a:t>0.07</a:t>
                      </a:r>
                    </a:p>
                  </a:txBody>
                  <a:tcPr/>
                </a:tc>
                <a:tc>
                  <a:txBody>
                    <a:bodyPr/>
                    <a:lstStyle/>
                    <a:p>
                      <a:r>
                        <a:rPr lang="en-US" dirty="0"/>
                        <a:t>1</a:t>
                      </a:r>
                    </a:p>
                  </a:txBody>
                  <a:tcPr/>
                </a:tc>
                <a:tc>
                  <a:txBody>
                    <a:bodyPr/>
                    <a:lstStyle/>
                    <a:p>
                      <a:r>
                        <a:rPr lang="en-US" dirty="0"/>
                        <a:t>9</a:t>
                      </a:r>
                    </a:p>
                  </a:txBody>
                  <a:tcPr/>
                </a:tc>
                <a:tc>
                  <a:txBody>
                    <a:bodyPr/>
                    <a:lstStyle/>
                    <a:p>
                      <a:r>
                        <a:rPr lang="en-US" dirty="0"/>
                        <a:t>2</a:t>
                      </a:r>
                    </a:p>
                  </a:txBody>
                  <a:tcPr/>
                </a:tc>
                <a:extLst>
                  <a:ext uri="{0D108BD9-81ED-4DB2-BD59-A6C34878D82A}">
                    <a16:rowId xmlns:a16="http://schemas.microsoft.com/office/drawing/2014/main" val="1849552592"/>
                  </a:ext>
                </a:extLst>
              </a:tr>
              <a:tr h="370840">
                <a:tc>
                  <a:txBody>
                    <a:bodyPr/>
                    <a:lstStyle/>
                    <a:p>
                      <a:r>
                        <a:rPr lang="en-US" dirty="0" err="1"/>
                        <a:t>Run_b</a:t>
                      </a:r>
                      <a:endParaRPr lang="en-US" dirty="0"/>
                    </a:p>
                  </a:txBody>
                  <a:tcPr/>
                </a:tc>
                <a:tc>
                  <a:txBody>
                    <a:bodyPr/>
                    <a:lstStyle/>
                    <a:p>
                      <a:r>
                        <a:rPr lang="en-US" dirty="0"/>
                        <a:t>300</a:t>
                      </a:r>
                    </a:p>
                  </a:txBody>
                  <a:tcPr/>
                </a:tc>
                <a:tc>
                  <a:txBody>
                    <a:bodyPr/>
                    <a:lstStyle/>
                    <a:p>
                      <a:r>
                        <a:rPr lang="en-US" dirty="0"/>
                        <a:t>All4</a:t>
                      </a:r>
                    </a:p>
                  </a:txBody>
                  <a:tcPr/>
                </a:tc>
                <a:tc>
                  <a:txBody>
                    <a:bodyPr/>
                    <a:lstStyle/>
                    <a:p>
                      <a:r>
                        <a:rPr lang="en-US" dirty="0"/>
                        <a:t>0.45</a:t>
                      </a:r>
                    </a:p>
                  </a:txBody>
                  <a:tcPr/>
                </a:tc>
                <a:tc>
                  <a:txBody>
                    <a:bodyPr/>
                    <a:lstStyle/>
                    <a:p>
                      <a:r>
                        <a:rPr lang="en-US" dirty="0"/>
                        <a:t>1</a:t>
                      </a:r>
                    </a:p>
                  </a:txBody>
                  <a:tcPr/>
                </a:tc>
                <a:tc>
                  <a:txBody>
                    <a:bodyPr/>
                    <a:lstStyle/>
                    <a:p>
                      <a:r>
                        <a:rPr lang="en-US" dirty="0"/>
                        <a:t>15, 3</a:t>
                      </a:r>
                    </a:p>
                  </a:txBody>
                  <a:tcPr/>
                </a:tc>
                <a:tc>
                  <a:txBody>
                    <a:bodyPr/>
                    <a:lstStyle/>
                    <a:p>
                      <a:r>
                        <a:rPr lang="en-US" dirty="0"/>
                        <a:t>2</a:t>
                      </a:r>
                    </a:p>
                  </a:txBody>
                  <a:tcPr/>
                </a:tc>
                <a:extLst>
                  <a:ext uri="{0D108BD9-81ED-4DB2-BD59-A6C34878D82A}">
                    <a16:rowId xmlns:a16="http://schemas.microsoft.com/office/drawing/2014/main" val="1092630376"/>
                  </a:ext>
                </a:extLst>
              </a:tr>
              <a:tr h="370840">
                <a:tc>
                  <a:txBody>
                    <a:bodyPr/>
                    <a:lstStyle/>
                    <a:p>
                      <a:r>
                        <a:rPr lang="en-US" dirty="0" err="1"/>
                        <a:t>Run_c</a:t>
                      </a:r>
                      <a:endParaRPr lang="en-US" dirty="0"/>
                    </a:p>
                  </a:txBody>
                  <a:tcPr/>
                </a:tc>
                <a:tc>
                  <a:txBody>
                    <a:bodyPr/>
                    <a:lstStyle/>
                    <a:p>
                      <a:r>
                        <a:rPr lang="en-US" dirty="0"/>
                        <a:t>300</a:t>
                      </a:r>
                    </a:p>
                  </a:txBody>
                  <a:tcPr/>
                </a:tc>
                <a:tc>
                  <a:txBody>
                    <a:bodyPr/>
                    <a:lstStyle/>
                    <a:p>
                      <a:r>
                        <a:rPr lang="en-US" dirty="0"/>
                        <a:t>all4</a:t>
                      </a:r>
                    </a:p>
                  </a:txBody>
                  <a:tcPr/>
                </a:tc>
                <a:tc>
                  <a:txBody>
                    <a:bodyPr/>
                    <a:lstStyle/>
                    <a:p>
                      <a:r>
                        <a:rPr lang="en-US" dirty="0"/>
                        <a:t>0.45</a:t>
                      </a:r>
                    </a:p>
                  </a:txBody>
                  <a:tcPr/>
                </a:tc>
                <a:tc>
                  <a:txBody>
                    <a:bodyPr/>
                    <a:lstStyle/>
                    <a:p>
                      <a:r>
                        <a:rPr lang="en-US" dirty="0"/>
                        <a:t>1</a:t>
                      </a:r>
                    </a:p>
                  </a:txBody>
                  <a:tcPr/>
                </a:tc>
                <a:tc>
                  <a:txBody>
                    <a:bodyPr/>
                    <a:lstStyle/>
                    <a:p>
                      <a:r>
                        <a:rPr lang="en-US" dirty="0"/>
                        <a:t>9</a:t>
                      </a:r>
                    </a:p>
                  </a:txBody>
                  <a:tcPr/>
                </a:tc>
                <a:tc>
                  <a:txBody>
                    <a:bodyPr/>
                    <a:lstStyle/>
                    <a:p>
                      <a:r>
                        <a:rPr lang="en-US" dirty="0"/>
                        <a:t>4, 6</a:t>
                      </a:r>
                    </a:p>
                  </a:txBody>
                  <a:tcPr/>
                </a:tc>
                <a:extLst>
                  <a:ext uri="{0D108BD9-81ED-4DB2-BD59-A6C34878D82A}">
                    <a16:rowId xmlns:a16="http://schemas.microsoft.com/office/drawing/2014/main" val="1487313018"/>
                  </a:ext>
                </a:extLst>
              </a:tr>
              <a:tr h="370840">
                <a:tc>
                  <a:txBody>
                    <a:bodyPr/>
                    <a:lstStyle/>
                    <a:p>
                      <a:r>
                        <a:rPr lang="en-US" dirty="0" err="1"/>
                        <a:t>Run_d</a:t>
                      </a:r>
                      <a:endParaRPr lang="en-US" dirty="0"/>
                    </a:p>
                  </a:txBody>
                  <a:tcPr/>
                </a:tc>
                <a:tc>
                  <a:txBody>
                    <a:bodyPr/>
                    <a:lstStyle/>
                    <a:p>
                      <a:r>
                        <a:rPr lang="en-US" dirty="0"/>
                        <a:t>300</a:t>
                      </a:r>
                    </a:p>
                  </a:txBody>
                  <a:tcPr/>
                </a:tc>
                <a:tc>
                  <a:txBody>
                    <a:bodyPr/>
                    <a:lstStyle/>
                    <a:p>
                      <a:r>
                        <a:rPr lang="en-US" dirty="0"/>
                        <a:t>all4</a:t>
                      </a:r>
                    </a:p>
                  </a:txBody>
                  <a:tcPr/>
                </a:tc>
                <a:tc>
                  <a:txBody>
                    <a:bodyPr/>
                    <a:lstStyle/>
                    <a:p>
                      <a:r>
                        <a:rPr lang="en-US" dirty="0"/>
                        <a:t>0.45</a:t>
                      </a:r>
                    </a:p>
                  </a:txBody>
                  <a:tcPr/>
                </a:tc>
                <a:tc>
                  <a:txBody>
                    <a:bodyPr/>
                    <a:lstStyle/>
                    <a:p>
                      <a:r>
                        <a:rPr lang="en-US" dirty="0"/>
                        <a:t>0.5</a:t>
                      </a:r>
                    </a:p>
                  </a:txBody>
                  <a:tcPr/>
                </a:tc>
                <a:tc>
                  <a:txBody>
                    <a:bodyPr/>
                    <a:lstStyle/>
                    <a:p>
                      <a:r>
                        <a:rPr lang="en-US" dirty="0"/>
                        <a:t>9</a:t>
                      </a:r>
                    </a:p>
                  </a:txBody>
                  <a:tcPr/>
                </a:tc>
                <a:tc>
                  <a:txBody>
                    <a:bodyPr/>
                    <a:lstStyle/>
                    <a:p>
                      <a:r>
                        <a:rPr lang="en-US" dirty="0"/>
                        <a:t>2</a:t>
                      </a:r>
                    </a:p>
                  </a:txBody>
                  <a:tcPr/>
                </a:tc>
                <a:extLst>
                  <a:ext uri="{0D108BD9-81ED-4DB2-BD59-A6C34878D82A}">
                    <a16:rowId xmlns:a16="http://schemas.microsoft.com/office/drawing/2014/main" val="2937712162"/>
                  </a:ext>
                </a:extLst>
              </a:tr>
              <a:tr h="370840">
                <a:tc>
                  <a:txBody>
                    <a:bodyPr/>
                    <a:lstStyle/>
                    <a:p>
                      <a:r>
                        <a:rPr lang="en-US" dirty="0" err="1"/>
                        <a:t>Run_e</a:t>
                      </a:r>
                      <a:endParaRPr lang="en-US" dirty="0"/>
                    </a:p>
                  </a:txBody>
                  <a:tcPr/>
                </a:tc>
                <a:tc>
                  <a:txBody>
                    <a:bodyPr/>
                    <a:lstStyle/>
                    <a:p>
                      <a:r>
                        <a:rPr lang="en-US" dirty="0"/>
                        <a:t>300</a:t>
                      </a:r>
                    </a:p>
                  </a:txBody>
                  <a:tcPr/>
                </a:tc>
                <a:tc>
                  <a:txBody>
                    <a:bodyPr/>
                    <a:lstStyle/>
                    <a:p>
                      <a:r>
                        <a:rPr lang="en-US" dirty="0"/>
                        <a:t>A, b, c</a:t>
                      </a:r>
                    </a:p>
                  </a:txBody>
                  <a:tcPr/>
                </a:tc>
                <a:tc>
                  <a:txBody>
                    <a:bodyPr/>
                    <a:lstStyle/>
                    <a:p>
                      <a:r>
                        <a:rPr lang="en-US" dirty="0"/>
                        <a:t>0.45</a:t>
                      </a:r>
                    </a:p>
                  </a:txBody>
                  <a:tcPr/>
                </a:tc>
                <a:tc>
                  <a:txBody>
                    <a:bodyPr/>
                    <a:lstStyle/>
                    <a:p>
                      <a:r>
                        <a:rPr lang="en-US" dirty="0"/>
                        <a:t>1</a:t>
                      </a:r>
                    </a:p>
                  </a:txBody>
                  <a:tcPr/>
                </a:tc>
                <a:tc>
                  <a:txBody>
                    <a:bodyPr/>
                    <a:lstStyle/>
                    <a:p>
                      <a:r>
                        <a:rPr lang="en-US" dirty="0"/>
                        <a:t>9</a:t>
                      </a:r>
                    </a:p>
                  </a:txBody>
                  <a:tcPr/>
                </a:tc>
                <a:tc>
                  <a:txBody>
                    <a:bodyPr/>
                    <a:lstStyle/>
                    <a:p>
                      <a:r>
                        <a:rPr lang="en-US" dirty="0"/>
                        <a:t>2</a:t>
                      </a:r>
                    </a:p>
                  </a:txBody>
                  <a:tcPr/>
                </a:tc>
                <a:extLst>
                  <a:ext uri="{0D108BD9-81ED-4DB2-BD59-A6C34878D82A}">
                    <a16:rowId xmlns:a16="http://schemas.microsoft.com/office/drawing/2014/main" val="3618788274"/>
                  </a:ext>
                </a:extLst>
              </a:tr>
              <a:tr h="370840">
                <a:tc>
                  <a:txBody>
                    <a:bodyPr/>
                    <a:lstStyle/>
                    <a:p>
                      <a:r>
                        <a:rPr lang="en-US" dirty="0" err="1"/>
                        <a:t>Run_f</a:t>
                      </a:r>
                      <a:endParaRPr lang="en-US" dirty="0"/>
                    </a:p>
                  </a:txBody>
                  <a:tcPr/>
                </a:tc>
                <a:tc>
                  <a:txBody>
                    <a:bodyPr/>
                    <a:lstStyle/>
                    <a:p>
                      <a:r>
                        <a:rPr lang="en-US" dirty="0"/>
                        <a:t>300</a:t>
                      </a:r>
                    </a:p>
                  </a:txBody>
                  <a:tcPr/>
                </a:tc>
                <a:tc>
                  <a:txBody>
                    <a:bodyPr/>
                    <a:lstStyle/>
                    <a:p>
                      <a:r>
                        <a:rPr lang="en-US" dirty="0"/>
                        <a:t>all4</a:t>
                      </a:r>
                    </a:p>
                  </a:txBody>
                  <a:tcPr/>
                </a:tc>
                <a:tc>
                  <a:txBody>
                    <a:bodyPr/>
                    <a:lstStyle/>
                    <a:p>
                      <a:r>
                        <a:rPr lang="en-US" dirty="0"/>
                        <a:t>0.45 </a:t>
                      </a:r>
                      <a:r>
                        <a:rPr lang="en-US" sz="900" dirty="0"/>
                        <a:t>*.07 in starting focal pop</a:t>
                      </a:r>
                      <a:endParaRPr lang="en-US" dirty="0"/>
                    </a:p>
                  </a:txBody>
                  <a:tcPr/>
                </a:tc>
                <a:tc>
                  <a:txBody>
                    <a:bodyPr/>
                    <a:lstStyle/>
                    <a:p>
                      <a:r>
                        <a:rPr lang="en-US" dirty="0"/>
                        <a:t>1</a:t>
                      </a:r>
                    </a:p>
                  </a:txBody>
                  <a:tcPr/>
                </a:tc>
                <a:tc>
                  <a:txBody>
                    <a:bodyPr/>
                    <a:lstStyle/>
                    <a:p>
                      <a:r>
                        <a:rPr lang="en-US" dirty="0"/>
                        <a:t>9</a:t>
                      </a:r>
                    </a:p>
                  </a:txBody>
                  <a:tcPr/>
                </a:tc>
                <a:tc>
                  <a:txBody>
                    <a:bodyPr/>
                    <a:lstStyle/>
                    <a:p>
                      <a:r>
                        <a:rPr lang="en-US" dirty="0"/>
                        <a:t>2</a:t>
                      </a:r>
                    </a:p>
                  </a:txBody>
                  <a:tcPr/>
                </a:tc>
                <a:extLst>
                  <a:ext uri="{0D108BD9-81ED-4DB2-BD59-A6C34878D82A}">
                    <a16:rowId xmlns:a16="http://schemas.microsoft.com/office/drawing/2014/main" val="1875190034"/>
                  </a:ext>
                </a:extLst>
              </a:tr>
              <a:tr h="370840">
                <a:tc>
                  <a:txBody>
                    <a:bodyPr/>
                    <a:lstStyle/>
                    <a:p>
                      <a:r>
                        <a:rPr lang="en-US" dirty="0" err="1"/>
                        <a:t>Run_g</a:t>
                      </a:r>
                      <a:endParaRPr lang="en-US" dirty="0"/>
                    </a:p>
                  </a:txBody>
                  <a:tcPr/>
                </a:tc>
                <a:tc>
                  <a:txBody>
                    <a:bodyPr/>
                    <a:lstStyle/>
                    <a:p>
                      <a:r>
                        <a:rPr lang="en-US" dirty="0"/>
                        <a:t>300</a:t>
                      </a:r>
                    </a:p>
                  </a:txBody>
                  <a:tcPr/>
                </a:tc>
                <a:tc>
                  <a:txBody>
                    <a:bodyPr/>
                    <a:lstStyle/>
                    <a:p>
                      <a:r>
                        <a:rPr lang="en-US" dirty="0"/>
                        <a:t>all4</a:t>
                      </a:r>
                    </a:p>
                  </a:txBody>
                  <a:tcPr/>
                </a:tc>
                <a:tc>
                  <a:txBody>
                    <a:bodyPr/>
                    <a:lstStyle/>
                    <a:p>
                      <a:r>
                        <a:rPr lang="en-US" dirty="0"/>
                        <a:t>0.07</a:t>
                      </a:r>
                      <a:r>
                        <a:rPr lang="en-US" sz="1800" dirty="0"/>
                        <a:t> </a:t>
                      </a:r>
                      <a:r>
                        <a:rPr lang="en-US" sz="900" dirty="0"/>
                        <a:t>*.07 in starting focal pop</a:t>
                      </a:r>
                    </a:p>
                  </a:txBody>
                  <a:tcPr/>
                </a:tc>
                <a:tc>
                  <a:txBody>
                    <a:bodyPr/>
                    <a:lstStyle/>
                    <a:p>
                      <a:r>
                        <a:rPr lang="en-US" dirty="0"/>
                        <a:t>1</a:t>
                      </a:r>
                    </a:p>
                  </a:txBody>
                  <a:tcPr/>
                </a:tc>
                <a:tc>
                  <a:txBody>
                    <a:bodyPr/>
                    <a:lstStyle/>
                    <a:p>
                      <a:r>
                        <a:rPr lang="en-US" dirty="0"/>
                        <a:t>9</a:t>
                      </a:r>
                    </a:p>
                  </a:txBody>
                  <a:tcPr/>
                </a:tc>
                <a:tc>
                  <a:txBody>
                    <a:bodyPr/>
                    <a:lstStyle/>
                    <a:p>
                      <a:r>
                        <a:rPr lang="en-US" dirty="0"/>
                        <a:t>2</a:t>
                      </a:r>
                    </a:p>
                  </a:txBody>
                  <a:tcPr/>
                </a:tc>
                <a:extLst>
                  <a:ext uri="{0D108BD9-81ED-4DB2-BD59-A6C34878D82A}">
                    <a16:rowId xmlns:a16="http://schemas.microsoft.com/office/drawing/2014/main" val="1514029326"/>
                  </a:ext>
                </a:extLst>
              </a:tr>
              <a:tr h="370840">
                <a:tc>
                  <a:txBody>
                    <a:bodyPr/>
                    <a:lstStyle/>
                    <a:p>
                      <a:endParaRPr lang="en-US" sz="1600" dirty="0"/>
                    </a:p>
                  </a:txBody>
                  <a:tcPr>
                    <a:solidFill>
                      <a:schemeClr val="bg2">
                        <a:lumMod val="50000"/>
                      </a:schemeClr>
                    </a:solidFill>
                  </a:tcPr>
                </a:tc>
                <a:tc>
                  <a:txBody>
                    <a:bodyPr/>
                    <a:lstStyle/>
                    <a:p>
                      <a:endParaRPr lang="en-US" dirty="0"/>
                    </a:p>
                  </a:txBody>
                  <a:tcPr>
                    <a:solidFill>
                      <a:schemeClr val="bg2">
                        <a:lumMod val="50000"/>
                      </a:schemeClr>
                    </a:solidFill>
                  </a:tcPr>
                </a:tc>
                <a:tc>
                  <a:txBody>
                    <a:bodyPr/>
                    <a:lstStyle/>
                    <a:p>
                      <a:endParaRPr lang="en-US" dirty="0"/>
                    </a:p>
                  </a:txBody>
                  <a:tcPr>
                    <a:solidFill>
                      <a:schemeClr val="bg2">
                        <a:lumMod val="50000"/>
                      </a:schemeClr>
                    </a:solidFill>
                  </a:tcPr>
                </a:tc>
                <a:tc>
                  <a:txBody>
                    <a:bodyPr/>
                    <a:lstStyle/>
                    <a:p>
                      <a:endParaRPr lang="en-US" dirty="0"/>
                    </a:p>
                  </a:txBody>
                  <a:tcPr>
                    <a:solidFill>
                      <a:schemeClr val="bg2">
                        <a:lumMod val="50000"/>
                      </a:schemeClr>
                    </a:solidFill>
                  </a:tcPr>
                </a:tc>
                <a:tc>
                  <a:txBody>
                    <a:bodyPr/>
                    <a:lstStyle/>
                    <a:p>
                      <a:endParaRPr lang="en-US" dirty="0"/>
                    </a:p>
                  </a:txBody>
                  <a:tcPr>
                    <a:solidFill>
                      <a:schemeClr val="bg2">
                        <a:lumMod val="50000"/>
                      </a:schemeClr>
                    </a:solidFill>
                  </a:tcPr>
                </a:tc>
                <a:tc>
                  <a:txBody>
                    <a:bodyPr/>
                    <a:lstStyle/>
                    <a:p>
                      <a:endParaRPr lang="en-US" dirty="0"/>
                    </a:p>
                  </a:txBody>
                  <a:tcPr>
                    <a:solidFill>
                      <a:schemeClr val="bg2">
                        <a:lumMod val="50000"/>
                      </a:schemeClr>
                    </a:solidFill>
                  </a:tcPr>
                </a:tc>
                <a:tc>
                  <a:txBody>
                    <a:bodyPr/>
                    <a:lstStyle/>
                    <a:p>
                      <a:endParaRPr lang="en-US" dirty="0"/>
                    </a:p>
                  </a:txBody>
                  <a:tcPr>
                    <a:solidFill>
                      <a:schemeClr val="bg2">
                        <a:lumMod val="50000"/>
                      </a:schemeClr>
                    </a:solidFill>
                  </a:tcPr>
                </a:tc>
                <a:extLst>
                  <a:ext uri="{0D108BD9-81ED-4DB2-BD59-A6C34878D82A}">
                    <a16:rowId xmlns:a16="http://schemas.microsoft.com/office/drawing/2014/main" val="3215957644"/>
                  </a:ext>
                </a:extLst>
              </a:tr>
              <a:tr h="370840">
                <a:tc>
                  <a:txBody>
                    <a:bodyPr/>
                    <a:lstStyle/>
                    <a:p>
                      <a:pPr algn="l" fontAlgn="b"/>
                      <a:r>
                        <a:rPr lang="en-US" sz="1100" b="0" i="0" u="none" strike="noStrike" dirty="0">
                          <a:solidFill>
                            <a:srgbClr val="000000"/>
                          </a:solidFill>
                          <a:effectLst/>
                          <a:latin typeface="Calibri" panose="020F0502020204030204" pitchFamily="34" charset="0"/>
                        </a:rPr>
                        <a:t>ABM_run.1.18.23_d</a:t>
                      </a:r>
                    </a:p>
                  </a:txBody>
                  <a:tcPr marL="0" marR="0" marT="0" marB="0" anchor="b"/>
                </a:tc>
                <a:tc>
                  <a:txBody>
                    <a:bodyPr/>
                    <a:lstStyle/>
                    <a:p>
                      <a:pPr algn="r" fontAlgn="b"/>
                      <a:r>
                        <a:rPr lang="en-US" sz="1100" b="0" i="0" u="none" strike="noStrike" dirty="0">
                          <a:solidFill>
                            <a:srgbClr val="7030A0"/>
                          </a:solidFill>
                          <a:effectLst/>
                          <a:latin typeface="Calibri" panose="020F0502020204030204" pitchFamily="34" charset="0"/>
                        </a:rPr>
                        <a:t>300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0.45 </a:t>
                      </a:r>
                      <a:r>
                        <a:rPr kumimoji="0" lang="en-US" sz="1100" b="0" i="0" u="none" strike="noStrike" kern="1200" cap="none" spc="0" normalizeH="0" baseline="0" noProof="0" dirty="0">
                          <a:ln>
                            <a:noFill/>
                          </a:ln>
                          <a:solidFill>
                            <a:prstClr val="black"/>
                          </a:solidFill>
                          <a:effectLst/>
                          <a:highlight>
                            <a:srgbClr val="FFFF00"/>
                          </a:highlight>
                          <a:uLnTx/>
                          <a:uFillTx/>
                          <a:latin typeface="+mn-lt"/>
                          <a:ea typeface="+mn-ea"/>
                          <a:cs typeface="+mn-cs"/>
                        </a:rPr>
                        <a:t>**0.07 in focal pop</a:t>
                      </a:r>
                    </a:p>
                  </a:txBody>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r>
                        <a:rPr lang="en-US" sz="1100" dirty="0"/>
                        <a:t>9</a:t>
                      </a:r>
                    </a:p>
                  </a:txBody>
                  <a:tcPr/>
                </a:tc>
                <a:tc>
                  <a:txBody>
                    <a:bodyPr/>
                    <a:lstStyle/>
                    <a:p>
                      <a:r>
                        <a:rPr lang="en-US" sz="1100" dirty="0"/>
                        <a:t>2</a:t>
                      </a:r>
                    </a:p>
                  </a:txBody>
                  <a:tcPr/>
                </a:tc>
                <a:extLst>
                  <a:ext uri="{0D108BD9-81ED-4DB2-BD59-A6C34878D82A}">
                    <a16:rowId xmlns:a16="http://schemas.microsoft.com/office/drawing/2014/main" val="111650733"/>
                  </a:ext>
                </a:extLst>
              </a:tr>
              <a:tr h="370840">
                <a:tc>
                  <a:txBody>
                    <a:bodyPr/>
                    <a:lstStyle/>
                    <a:p>
                      <a:pPr algn="l" fontAlgn="b"/>
                      <a:r>
                        <a:rPr lang="en-US" sz="1100" b="0" i="0" u="none" strike="noStrike" dirty="0">
                          <a:solidFill>
                            <a:srgbClr val="000000"/>
                          </a:solidFill>
                          <a:effectLst/>
                          <a:latin typeface="Calibri" panose="020F0502020204030204" pitchFamily="34" charset="0"/>
                        </a:rPr>
                        <a:t>ABM_run.1.18.23_c</a:t>
                      </a:r>
                    </a:p>
                  </a:txBody>
                  <a:tcPr marL="0" marR="0" marT="0" marB="0" anchor="b"/>
                </a:tc>
                <a:tc>
                  <a:txBody>
                    <a:bodyPr/>
                    <a:lstStyle/>
                    <a:p>
                      <a:pPr algn="r" fontAlgn="b"/>
                      <a:r>
                        <a:rPr lang="en-US" sz="1100" b="0" i="0" u="none" strike="noStrike">
                          <a:solidFill>
                            <a:srgbClr val="7030A0"/>
                          </a:solidFill>
                          <a:effectLst/>
                          <a:latin typeface="Calibri" panose="020F0502020204030204" pitchFamily="34" charset="0"/>
                        </a:rPr>
                        <a:t>300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0.45</a:t>
                      </a:r>
                    </a:p>
                  </a:txBody>
                  <a:tcPr/>
                </a:tc>
                <a:tc>
                  <a:txBody>
                    <a:bodyPr/>
                    <a:lstStyle/>
                    <a:p>
                      <a:pPr algn="l" fontAlgn="b"/>
                      <a:r>
                        <a:rPr lang="en-US" sz="1100" b="0" i="0" u="none" strike="noStrike" dirty="0">
                          <a:solidFill>
                            <a:srgbClr val="000000"/>
                          </a:solidFill>
                          <a:effectLst/>
                          <a:latin typeface="Calibri" panose="020F0502020204030204" pitchFamily="34" charset="0"/>
                        </a:rPr>
                        <a:t>0.5</a:t>
                      </a:r>
                    </a:p>
                  </a:txBody>
                  <a:tcPr marL="0" marR="0" marT="0" marB="0" anchor="b"/>
                </a:tc>
                <a:tc>
                  <a:txBody>
                    <a:bodyPr/>
                    <a:lstStyle/>
                    <a:p>
                      <a:r>
                        <a:rPr lang="en-US" sz="1100" dirty="0"/>
                        <a:t>9</a:t>
                      </a:r>
                    </a:p>
                  </a:txBody>
                  <a:tcPr/>
                </a:tc>
                <a:tc>
                  <a:txBody>
                    <a:bodyPr/>
                    <a:lstStyle/>
                    <a:p>
                      <a:r>
                        <a:rPr lang="en-US" sz="1100" dirty="0"/>
                        <a:t>4</a:t>
                      </a:r>
                    </a:p>
                  </a:txBody>
                  <a:tcPr/>
                </a:tc>
                <a:extLst>
                  <a:ext uri="{0D108BD9-81ED-4DB2-BD59-A6C34878D82A}">
                    <a16:rowId xmlns:a16="http://schemas.microsoft.com/office/drawing/2014/main" val="3326773654"/>
                  </a:ext>
                </a:extLst>
              </a:tr>
              <a:tr h="370840">
                <a:tc>
                  <a:txBody>
                    <a:bodyPr/>
                    <a:lstStyle/>
                    <a:p>
                      <a:pPr algn="l" fontAlgn="b"/>
                      <a:r>
                        <a:rPr lang="en-US" sz="1100" b="0" i="0" u="none" strike="noStrike" dirty="0">
                          <a:solidFill>
                            <a:srgbClr val="000000"/>
                          </a:solidFill>
                          <a:effectLst/>
                          <a:latin typeface="Calibri" panose="020F0502020204030204" pitchFamily="34" charset="0"/>
                        </a:rPr>
                        <a:t>ABM_run.1.5.23_A</a:t>
                      </a:r>
                    </a:p>
                  </a:txBody>
                  <a:tcPr marL="0" marR="0" marT="0" marB="0" anchor="b"/>
                </a:tc>
                <a:tc>
                  <a:txBody>
                    <a:bodyPr/>
                    <a:lstStyle/>
                    <a:p>
                      <a:pPr algn="r" fontAlgn="b"/>
                      <a:r>
                        <a:rPr lang="en-US" sz="1100" b="0" i="0" u="none" strike="noStrike" dirty="0">
                          <a:solidFill>
                            <a:srgbClr val="7030A0"/>
                          </a:solidFill>
                          <a:effectLst/>
                          <a:latin typeface="Calibri" panose="020F0502020204030204" pitchFamily="34" charset="0"/>
                        </a:rPr>
                        <a:t>300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0.45</a:t>
                      </a:r>
                    </a:p>
                  </a:txBody>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r>
                        <a:rPr lang="en-US" sz="1100" dirty="0"/>
                        <a:t>9</a:t>
                      </a:r>
                    </a:p>
                  </a:txBody>
                  <a:tcPr/>
                </a:tc>
                <a:tc>
                  <a:txBody>
                    <a:bodyPr/>
                    <a:lstStyle/>
                    <a:p>
                      <a:r>
                        <a:rPr lang="en-US" sz="1100" dirty="0"/>
                        <a:t>2</a:t>
                      </a:r>
                    </a:p>
                  </a:txBody>
                  <a:tcPr/>
                </a:tc>
                <a:extLst>
                  <a:ext uri="{0D108BD9-81ED-4DB2-BD59-A6C34878D82A}">
                    <a16:rowId xmlns:a16="http://schemas.microsoft.com/office/drawing/2014/main" val="4034882515"/>
                  </a:ext>
                </a:extLst>
              </a:tr>
            </a:tbl>
          </a:graphicData>
        </a:graphic>
      </p:graphicFrame>
    </p:spTree>
    <p:extLst>
      <p:ext uri="{BB962C8B-B14F-4D97-AF65-F5344CB8AC3E}">
        <p14:creationId xmlns:p14="http://schemas.microsoft.com/office/powerpoint/2010/main" val="1718666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B357-1BED-5B88-4B07-7558E7DE3ED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6D14108-4042-8CBE-543E-ABB4388565F5}"/>
              </a:ext>
            </a:extLst>
          </p:cNvPr>
          <p:cNvSpPr>
            <a:spLocks noGrp="1"/>
          </p:cNvSpPr>
          <p:nvPr>
            <p:ph idx="1"/>
          </p:nvPr>
        </p:nvSpPr>
        <p:spPr/>
        <p:txBody>
          <a:bodyPr>
            <a:normAutofit fontScale="92500" lnSpcReduction="10000"/>
          </a:bodyPr>
          <a:lstStyle/>
          <a:p>
            <a:r>
              <a:rPr lang="en-US" b="1" dirty="0"/>
              <a:t>1. Does the increase in genetic variants provided to a population via  migration provide a long term influence on individual and population fitness?</a:t>
            </a:r>
            <a:r>
              <a:rPr lang="en-US" dirty="0"/>
              <a:t> We hypothesized that extremely small populations will retain more of the migrant-related genetic variants than populations with more moderate population crashes due to the population growth potential in extremely small populations.</a:t>
            </a:r>
          </a:p>
          <a:p>
            <a:endParaRPr lang="en-US" dirty="0"/>
          </a:p>
          <a:p>
            <a:r>
              <a:rPr lang="en-US" dirty="0">
                <a:solidFill>
                  <a:srgbClr val="FF0000"/>
                </a:solidFill>
              </a:rPr>
              <a:t>The proportion of migrant SNPs retained in the population was greater in smaller populations when there was one migrant per generation. Additionally, small populations diverged from the original population and lost heterozygosity at a faster rate than larger populations at all migration rates.</a:t>
            </a:r>
          </a:p>
        </p:txBody>
      </p:sp>
    </p:spTree>
    <p:extLst>
      <p:ext uri="{BB962C8B-B14F-4D97-AF65-F5344CB8AC3E}">
        <p14:creationId xmlns:p14="http://schemas.microsoft.com/office/powerpoint/2010/main" val="4080773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B357-1BED-5B88-4B07-7558E7DE3ED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6D14108-4042-8CBE-543E-ABB4388565F5}"/>
              </a:ext>
            </a:extLst>
          </p:cNvPr>
          <p:cNvSpPr>
            <a:spLocks noGrp="1"/>
          </p:cNvSpPr>
          <p:nvPr>
            <p:ph idx="1"/>
          </p:nvPr>
        </p:nvSpPr>
        <p:spPr/>
        <p:txBody>
          <a:bodyPr>
            <a:normAutofit/>
          </a:bodyPr>
          <a:lstStyle/>
          <a:p>
            <a:r>
              <a:rPr lang="en-US" b="1" dirty="0"/>
              <a:t>2. Do migrants with particularly high fitness affect the receiving population’s long-term stability more so than migrants with moderate or low lifetime fitness? </a:t>
            </a:r>
            <a:r>
              <a:rPr lang="en-US" dirty="0"/>
              <a:t>We hypothesize that migrants with high fitness may result in more unstable populations long-term than migrants with lower fitness, since high fitness individuals may cause inbreeding to increase as offspring from high fitness individuals reproduce.</a:t>
            </a:r>
          </a:p>
          <a:p>
            <a:r>
              <a:rPr lang="en-US" dirty="0">
                <a:solidFill>
                  <a:srgbClr val="FF0000"/>
                </a:solidFill>
              </a:rPr>
              <a:t>LRS and RRS were higher in populations where migrants had a lower minor allele frequency (aka lower heterozygosity) with no change in inbreeding values.</a:t>
            </a:r>
          </a:p>
        </p:txBody>
      </p:sp>
    </p:spTree>
    <p:extLst>
      <p:ext uri="{BB962C8B-B14F-4D97-AF65-F5344CB8AC3E}">
        <p14:creationId xmlns:p14="http://schemas.microsoft.com/office/powerpoint/2010/main" val="3320240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B357-1BED-5B88-4B07-7558E7DE3ED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6D14108-4042-8CBE-543E-ABB4388565F5}"/>
              </a:ext>
            </a:extLst>
          </p:cNvPr>
          <p:cNvSpPr>
            <a:spLocks noGrp="1"/>
          </p:cNvSpPr>
          <p:nvPr>
            <p:ph idx="1"/>
          </p:nvPr>
        </p:nvSpPr>
        <p:spPr/>
        <p:txBody>
          <a:bodyPr>
            <a:normAutofit/>
          </a:bodyPr>
          <a:lstStyle/>
          <a:p>
            <a:r>
              <a:rPr lang="en-US" b="1" dirty="0"/>
              <a:t>3. Do differences in species lifespan or fecundity influence long term population viability when migrations occur?  </a:t>
            </a:r>
            <a:r>
              <a:rPr lang="en-US" dirty="0"/>
              <a:t>We hypothesize that species with longer lifespans and lower fecundity will have smaller magnitude of population effects compared to species with shorter lifespans and higher fecundity. </a:t>
            </a:r>
          </a:p>
          <a:p>
            <a:r>
              <a:rPr lang="en-US" dirty="0">
                <a:solidFill>
                  <a:srgbClr val="FF0000"/>
                </a:solidFill>
              </a:rPr>
              <a:t>TBD</a:t>
            </a:r>
          </a:p>
        </p:txBody>
      </p:sp>
    </p:spTree>
    <p:extLst>
      <p:ext uri="{BB962C8B-B14F-4D97-AF65-F5344CB8AC3E}">
        <p14:creationId xmlns:p14="http://schemas.microsoft.com/office/powerpoint/2010/main" val="1282194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B357-1BED-5B88-4B07-7558E7DE3ED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6D14108-4042-8CBE-543E-ABB4388565F5}"/>
              </a:ext>
            </a:extLst>
          </p:cNvPr>
          <p:cNvSpPr>
            <a:spLocks noGrp="1"/>
          </p:cNvSpPr>
          <p:nvPr>
            <p:ph idx="1"/>
          </p:nvPr>
        </p:nvSpPr>
        <p:spPr/>
        <p:txBody>
          <a:bodyPr>
            <a:normAutofit/>
          </a:bodyPr>
          <a:lstStyle/>
          <a:p>
            <a:r>
              <a:rPr lang="en-US" b="1" dirty="0"/>
              <a:t>4. Does the long-term viability of the receiving population vary with population growth rate?</a:t>
            </a:r>
            <a:r>
              <a:rPr lang="en-US" dirty="0"/>
              <a:t> We hypothesized that migrants will minimally affect the viability of the population in the absence of positive population growth. </a:t>
            </a:r>
          </a:p>
          <a:p>
            <a:endParaRPr lang="en-US" dirty="0"/>
          </a:p>
          <a:p>
            <a:r>
              <a:rPr lang="en-US" dirty="0">
                <a:solidFill>
                  <a:srgbClr val="FF0000"/>
                </a:solidFill>
              </a:rPr>
              <a:t>TBD</a:t>
            </a:r>
          </a:p>
        </p:txBody>
      </p:sp>
    </p:spTree>
    <p:extLst>
      <p:ext uri="{BB962C8B-B14F-4D97-AF65-F5344CB8AC3E}">
        <p14:creationId xmlns:p14="http://schemas.microsoft.com/office/powerpoint/2010/main" val="146196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C505D7-2109-7704-A659-4A9086A526FC}"/>
              </a:ext>
            </a:extLst>
          </p:cNvPr>
          <p:cNvPicPr>
            <a:picLocks noChangeAspect="1"/>
          </p:cNvPicPr>
          <p:nvPr/>
        </p:nvPicPr>
        <p:blipFill>
          <a:blip r:embed="rId2"/>
          <a:stretch>
            <a:fillRect/>
          </a:stretch>
        </p:blipFill>
        <p:spPr>
          <a:xfrm>
            <a:off x="385858" y="0"/>
            <a:ext cx="3402371" cy="3099303"/>
          </a:xfrm>
          <a:prstGeom prst="rect">
            <a:avLst/>
          </a:prstGeom>
        </p:spPr>
      </p:pic>
      <p:pic>
        <p:nvPicPr>
          <p:cNvPr id="5" name="Picture 4">
            <a:extLst>
              <a:ext uri="{FF2B5EF4-FFF2-40B4-BE49-F238E27FC236}">
                <a16:creationId xmlns:a16="http://schemas.microsoft.com/office/drawing/2014/main" id="{02EDD040-A732-7F5C-1773-0523388CBA49}"/>
              </a:ext>
            </a:extLst>
          </p:cNvPr>
          <p:cNvPicPr>
            <a:picLocks noChangeAspect="1"/>
          </p:cNvPicPr>
          <p:nvPr/>
        </p:nvPicPr>
        <p:blipFill>
          <a:blip r:embed="rId3"/>
          <a:stretch>
            <a:fillRect/>
          </a:stretch>
        </p:blipFill>
        <p:spPr>
          <a:xfrm>
            <a:off x="3959482" y="0"/>
            <a:ext cx="3486347" cy="3175798"/>
          </a:xfrm>
          <a:prstGeom prst="rect">
            <a:avLst/>
          </a:prstGeom>
        </p:spPr>
      </p:pic>
      <p:pic>
        <p:nvPicPr>
          <p:cNvPr id="7" name="Picture 6">
            <a:extLst>
              <a:ext uri="{FF2B5EF4-FFF2-40B4-BE49-F238E27FC236}">
                <a16:creationId xmlns:a16="http://schemas.microsoft.com/office/drawing/2014/main" id="{15B063A0-6E5A-4B32-AEAA-3EDDF9D9B135}"/>
              </a:ext>
            </a:extLst>
          </p:cNvPr>
          <p:cNvPicPr>
            <a:picLocks noChangeAspect="1"/>
          </p:cNvPicPr>
          <p:nvPr/>
        </p:nvPicPr>
        <p:blipFill>
          <a:blip r:embed="rId4"/>
          <a:stretch>
            <a:fillRect/>
          </a:stretch>
        </p:blipFill>
        <p:spPr>
          <a:xfrm>
            <a:off x="7729049" y="114742"/>
            <a:ext cx="3360385" cy="3061056"/>
          </a:xfrm>
          <a:prstGeom prst="rect">
            <a:avLst/>
          </a:prstGeom>
        </p:spPr>
      </p:pic>
      <p:pic>
        <p:nvPicPr>
          <p:cNvPr id="9" name="Picture 8">
            <a:extLst>
              <a:ext uri="{FF2B5EF4-FFF2-40B4-BE49-F238E27FC236}">
                <a16:creationId xmlns:a16="http://schemas.microsoft.com/office/drawing/2014/main" id="{B42EDEC3-A03B-85B1-6AAF-8D3821A9DB0B}"/>
              </a:ext>
            </a:extLst>
          </p:cNvPr>
          <p:cNvPicPr>
            <a:picLocks noChangeAspect="1"/>
          </p:cNvPicPr>
          <p:nvPr/>
        </p:nvPicPr>
        <p:blipFill>
          <a:blip r:embed="rId5"/>
          <a:stretch>
            <a:fillRect/>
          </a:stretch>
        </p:blipFill>
        <p:spPr>
          <a:xfrm>
            <a:off x="7729049" y="3175798"/>
            <a:ext cx="3486347" cy="3175798"/>
          </a:xfrm>
          <a:prstGeom prst="rect">
            <a:avLst/>
          </a:prstGeom>
        </p:spPr>
      </p:pic>
      <p:pic>
        <p:nvPicPr>
          <p:cNvPr id="11" name="Picture 10">
            <a:extLst>
              <a:ext uri="{FF2B5EF4-FFF2-40B4-BE49-F238E27FC236}">
                <a16:creationId xmlns:a16="http://schemas.microsoft.com/office/drawing/2014/main" id="{6CCD64E4-A21D-C561-8FE9-3A25CBB1A48A}"/>
              </a:ext>
            </a:extLst>
          </p:cNvPr>
          <p:cNvPicPr>
            <a:picLocks noChangeAspect="1"/>
          </p:cNvPicPr>
          <p:nvPr/>
        </p:nvPicPr>
        <p:blipFill>
          <a:blip r:embed="rId6"/>
          <a:stretch>
            <a:fillRect/>
          </a:stretch>
        </p:blipFill>
        <p:spPr>
          <a:xfrm>
            <a:off x="275639" y="3099303"/>
            <a:ext cx="3557881" cy="3240961"/>
          </a:xfrm>
          <a:prstGeom prst="rect">
            <a:avLst/>
          </a:prstGeom>
        </p:spPr>
      </p:pic>
      <p:pic>
        <p:nvPicPr>
          <p:cNvPr id="13" name="Picture 12">
            <a:extLst>
              <a:ext uri="{FF2B5EF4-FFF2-40B4-BE49-F238E27FC236}">
                <a16:creationId xmlns:a16="http://schemas.microsoft.com/office/drawing/2014/main" id="{5834FD35-203D-4BCC-9E55-9CB92AFD47B4}"/>
              </a:ext>
            </a:extLst>
          </p:cNvPr>
          <p:cNvPicPr>
            <a:picLocks noChangeAspect="1"/>
          </p:cNvPicPr>
          <p:nvPr/>
        </p:nvPicPr>
        <p:blipFill>
          <a:blip r:embed="rId7"/>
          <a:stretch>
            <a:fillRect/>
          </a:stretch>
        </p:blipFill>
        <p:spPr>
          <a:xfrm>
            <a:off x="3943739" y="3099303"/>
            <a:ext cx="3557881" cy="3240961"/>
          </a:xfrm>
          <a:prstGeom prst="rect">
            <a:avLst/>
          </a:prstGeom>
        </p:spPr>
      </p:pic>
      <p:pic>
        <p:nvPicPr>
          <p:cNvPr id="14" name="Picture 13">
            <a:extLst>
              <a:ext uri="{FF2B5EF4-FFF2-40B4-BE49-F238E27FC236}">
                <a16:creationId xmlns:a16="http://schemas.microsoft.com/office/drawing/2014/main" id="{2F54AA45-170A-00DF-9A34-FEB447CD168E}"/>
              </a:ext>
            </a:extLst>
          </p:cNvPr>
          <p:cNvPicPr>
            <a:picLocks noChangeAspect="1"/>
          </p:cNvPicPr>
          <p:nvPr/>
        </p:nvPicPr>
        <p:blipFill rotWithShape="1">
          <a:blip r:embed="rId8"/>
          <a:srcRect l="22563" t="32944" r="14469" b="37688"/>
          <a:stretch/>
        </p:blipFill>
        <p:spPr>
          <a:xfrm>
            <a:off x="10179699" y="5940344"/>
            <a:ext cx="1922106" cy="816580"/>
          </a:xfrm>
          <a:prstGeom prst="rect">
            <a:avLst/>
          </a:prstGeom>
        </p:spPr>
      </p:pic>
      <p:sp>
        <p:nvSpPr>
          <p:cNvPr id="2" name="TextBox 1">
            <a:extLst>
              <a:ext uri="{FF2B5EF4-FFF2-40B4-BE49-F238E27FC236}">
                <a16:creationId xmlns:a16="http://schemas.microsoft.com/office/drawing/2014/main" id="{BF1282DE-A2CC-A72E-9350-31A36A1EA386}"/>
              </a:ext>
            </a:extLst>
          </p:cNvPr>
          <p:cNvSpPr txBox="1"/>
          <p:nvPr/>
        </p:nvSpPr>
        <p:spPr>
          <a:xfrm>
            <a:off x="2633770" y="0"/>
            <a:ext cx="7182351" cy="369332"/>
          </a:xfrm>
          <a:prstGeom prst="rect">
            <a:avLst/>
          </a:prstGeom>
          <a:noFill/>
        </p:spPr>
        <p:txBody>
          <a:bodyPr wrap="none" rtlCol="0">
            <a:spAutoFit/>
          </a:bodyPr>
          <a:lstStyle/>
          <a:p>
            <a:r>
              <a:rPr lang="en-US" dirty="0"/>
              <a:t>output values among migration rates when simulating an </a:t>
            </a:r>
            <a:r>
              <a:rPr lang="en-US" b="1" u="sng" dirty="0"/>
              <a:t>endangered pop </a:t>
            </a:r>
          </a:p>
        </p:txBody>
      </p:sp>
    </p:spTree>
    <p:extLst>
      <p:ext uri="{BB962C8B-B14F-4D97-AF65-F5344CB8AC3E}">
        <p14:creationId xmlns:p14="http://schemas.microsoft.com/office/powerpoint/2010/main" val="2154627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3E169F-CBBA-B518-5F2A-35456768E36E}"/>
              </a:ext>
            </a:extLst>
          </p:cNvPr>
          <p:cNvPicPr>
            <a:picLocks noChangeAspect="1"/>
          </p:cNvPicPr>
          <p:nvPr/>
        </p:nvPicPr>
        <p:blipFill>
          <a:blip r:embed="rId2"/>
          <a:stretch>
            <a:fillRect/>
          </a:stretch>
        </p:blipFill>
        <p:spPr>
          <a:xfrm>
            <a:off x="283220" y="139959"/>
            <a:ext cx="3072905" cy="2799184"/>
          </a:xfrm>
          <a:prstGeom prst="rect">
            <a:avLst/>
          </a:prstGeom>
        </p:spPr>
      </p:pic>
      <p:pic>
        <p:nvPicPr>
          <p:cNvPr id="5" name="Picture 4">
            <a:extLst>
              <a:ext uri="{FF2B5EF4-FFF2-40B4-BE49-F238E27FC236}">
                <a16:creationId xmlns:a16="http://schemas.microsoft.com/office/drawing/2014/main" id="{3E1D03DC-3211-869A-2BFC-020AD7293159}"/>
              </a:ext>
            </a:extLst>
          </p:cNvPr>
          <p:cNvPicPr>
            <a:picLocks noChangeAspect="1"/>
          </p:cNvPicPr>
          <p:nvPr/>
        </p:nvPicPr>
        <p:blipFill>
          <a:blip r:embed="rId3"/>
          <a:stretch>
            <a:fillRect/>
          </a:stretch>
        </p:blipFill>
        <p:spPr>
          <a:xfrm>
            <a:off x="3356125" y="97971"/>
            <a:ext cx="3165092" cy="2883159"/>
          </a:xfrm>
          <a:prstGeom prst="rect">
            <a:avLst/>
          </a:prstGeom>
        </p:spPr>
      </p:pic>
      <p:pic>
        <p:nvPicPr>
          <p:cNvPr id="7" name="Picture 6">
            <a:extLst>
              <a:ext uri="{FF2B5EF4-FFF2-40B4-BE49-F238E27FC236}">
                <a16:creationId xmlns:a16="http://schemas.microsoft.com/office/drawing/2014/main" id="{EF3B2B16-58BA-2520-2368-9697113CDF78}"/>
              </a:ext>
            </a:extLst>
          </p:cNvPr>
          <p:cNvPicPr>
            <a:picLocks noChangeAspect="1"/>
          </p:cNvPicPr>
          <p:nvPr/>
        </p:nvPicPr>
        <p:blipFill>
          <a:blip r:embed="rId4"/>
          <a:stretch>
            <a:fillRect/>
          </a:stretch>
        </p:blipFill>
        <p:spPr>
          <a:xfrm>
            <a:off x="6521218" y="0"/>
            <a:ext cx="3406554" cy="3103113"/>
          </a:xfrm>
          <a:prstGeom prst="rect">
            <a:avLst/>
          </a:prstGeom>
        </p:spPr>
      </p:pic>
      <p:sp>
        <p:nvSpPr>
          <p:cNvPr id="8" name="AutoShape 8">
            <a:extLst>
              <a:ext uri="{FF2B5EF4-FFF2-40B4-BE49-F238E27FC236}">
                <a16:creationId xmlns:a16="http://schemas.microsoft.com/office/drawing/2014/main" id="{CA5B3FCC-46A6-3460-EC08-48C64786F36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B37638B0-D714-EC0C-62B7-5EC13626666B}"/>
              </a:ext>
            </a:extLst>
          </p:cNvPr>
          <p:cNvPicPr>
            <a:picLocks noChangeAspect="1"/>
          </p:cNvPicPr>
          <p:nvPr/>
        </p:nvPicPr>
        <p:blipFill>
          <a:blip r:embed="rId5"/>
          <a:stretch>
            <a:fillRect/>
          </a:stretch>
        </p:blipFill>
        <p:spPr>
          <a:xfrm>
            <a:off x="6620985" y="3276600"/>
            <a:ext cx="3306787" cy="3012233"/>
          </a:xfrm>
          <a:prstGeom prst="rect">
            <a:avLst/>
          </a:prstGeom>
        </p:spPr>
      </p:pic>
      <p:pic>
        <p:nvPicPr>
          <p:cNvPr id="12" name="Picture 11">
            <a:extLst>
              <a:ext uri="{FF2B5EF4-FFF2-40B4-BE49-F238E27FC236}">
                <a16:creationId xmlns:a16="http://schemas.microsoft.com/office/drawing/2014/main" id="{0AD02ADE-7C61-B36F-8973-63F8B24D76E3}"/>
              </a:ext>
            </a:extLst>
          </p:cNvPr>
          <p:cNvPicPr>
            <a:picLocks noChangeAspect="1"/>
          </p:cNvPicPr>
          <p:nvPr/>
        </p:nvPicPr>
        <p:blipFill>
          <a:blip r:embed="rId6"/>
          <a:stretch>
            <a:fillRect/>
          </a:stretch>
        </p:blipFill>
        <p:spPr>
          <a:xfrm>
            <a:off x="191033" y="3276600"/>
            <a:ext cx="3165092" cy="2883159"/>
          </a:xfrm>
          <a:prstGeom prst="rect">
            <a:avLst/>
          </a:prstGeom>
        </p:spPr>
      </p:pic>
      <p:pic>
        <p:nvPicPr>
          <p:cNvPr id="14" name="Picture 13">
            <a:extLst>
              <a:ext uri="{FF2B5EF4-FFF2-40B4-BE49-F238E27FC236}">
                <a16:creationId xmlns:a16="http://schemas.microsoft.com/office/drawing/2014/main" id="{3A7BFB42-5063-DAD0-F706-6013D44BF509}"/>
              </a:ext>
            </a:extLst>
          </p:cNvPr>
          <p:cNvPicPr>
            <a:picLocks noChangeAspect="1"/>
          </p:cNvPicPr>
          <p:nvPr/>
        </p:nvPicPr>
        <p:blipFill>
          <a:blip r:embed="rId7"/>
          <a:stretch>
            <a:fillRect/>
          </a:stretch>
        </p:blipFill>
        <p:spPr>
          <a:xfrm>
            <a:off x="3335162" y="3212062"/>
            <a:ext cx="3306787" cy="3012233"/>
          </a:xfrm>
          <a:prstGeom prst="rect">
            <a:avLst/>
          </a:prstGeom>
        </p:spPr>
      </p:pic>
      <p:pic>
        <p:nvPicPr>
          <p:cNvPr id="15" name="Picture 14">
            <a:extLst>
              <a:ext uri="{FF2B5EF4-FFF2-40B4-BE49-F238E27FC236}">
                <a16:creationId xmlns:a16="http://schemas.microsoft.com/office/drawing/2014/main" id="{131E1586-0FAA-BBF5-7F51-E587D0AE8305}"/>
              </a:ext>
            </a:extLst>
          </p:cNvPr>
          <p:cNvPicPr>
            <a:picLocks noChangeAspect="1"/>
          </p:cNvPicPr>
          <p:nvPr/>
        </p:nvPicPr>
        <p:blipFill rotWithShape="1">
          <a:blip r:embed="rId8"/>
          <a:srcRect l="22563" t="32944" r="14469" b="37688"/>
          <a:stretch/>
        </p:blipFill>
        <p:spPr>
          <a:xfrm>
            <a:off x="10179699" y="5940344"/>
            <a:ext cx="1922106" cy="816580"/>
          </a:xfrm>
          <a:prstGeom prst="rect">
            <a:avLst/>
          </a:prstGeom>
        </p:spPr>
      </p:pic>
      <p:sp>
        <p:nvSpPr>
          <p:cNvPr id="2" name="TextBox 1">
            <a:extLst>
              <a:ext uri="{FF2B5EF4-FFF2-40B4-BE49-F238E27FC236}">
                <a16:creationId xmlns:a16="http://schemas.microsoft.com/office/drawing/2014/main" id="{7B01A045-775E-EEB7-FFDD-615219B1CBD1}"/>
              </a:ext>
            </a:extLst>
          </p:cNvPr>
          <p:cNvSpPr txBox="1"/>
          <p:nvPr/>
        </p:nvSpPr>
        <p:spPr>
          <a:xfrm>
            <a:off x="1852654" y="13990"/>
            <a:ext cx="7929478" cy="369332"/>
          </a:xfrm>
          <a:prstGeom prst="rect">
            <a:avLst/>
          </a:prstGeom>
          <a:noFill/>
        </p:spPr>
        <p:txBody>
          <a:bodyPr wrap="none" rtlCol="0">
            <a:spAutoFit/>
          </a:bodyPr>
          <a:lstStyle/>
          <a:p>
            <a:r>
              <a:rPr lang="en-US" dirty="0"/>
              <a:t>output values among migration rates when simulating a </a:t>
            </a:r>
            <a:r>
              <a:rPr lang="en-US" b="1" u="sng" dirty="0"/>
              <a:t>critically endangered pop </a:t>
            </a:r>
          </a:p>
        </p:txBody>
      </p:sp>
    </p:spTree>
    <p:extLst>
      <p:ext uri="{BB962C8B-B14F-4D97-AF65-F5344CB8AC3E}">
        <p14:creationId xmlns:p14="http://schemas.microsoft.com/office/powerpoint/2010/main" val="2609512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5282-AC25-ED2F-0A5C-8E3DDD076F1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E029B89-5990-0B4E-3ACC-2EC89F37A914}"/>
              </a:ext>
            </a:extLst>
          </p:cNvPr>
          <p:cNvSpPr>
            <a:spLocks noGrp="1"/>
          </p:cNvSpPr>
          <p:nvPr>
            <p:ph idx="1"/>
          </p:nvPr>
        </p:nvSpPr>
        <p:spPr/>
        <p:txBody>
          <a:bodyPr/>
          <a:lstStyle/>
          <a:p>
            <a:pPr marL="0" indent="0">
              <a:buNone/>
            </a:pPr>
            <a:r>
              <a:rPr lang="en-US" dirty="0"/>
              <a:t>____ varies due to Ne but not migration rate</a:t>
            </a:r>
          </a:p>
          <a:p>
            <a:pPr marL="0" indent="0">
              <a:buNone/>
            </a:pPr>
            <a:r>
              <a:rPr lang="en-US" dirty="0"/>
              <a:t>	- F</a:t>
            </a:r>
            <a:r>
              <a:rPr lang="en-US" sz="1600" dirty="0"/>
              <a:t>IS        *except right after migrants introduced</a:t>
            </a:r>
          </a:p>
          <a:p>
            <a:pPr marL="0" indent="0">
              <a:buNone/>
            </a:pPr>
            <a:r>
              <a:rPr lang="en-US" sz="1600" dirty="0"/>
              <a:t>	</a:t>
            </a:r>
            <a:r>
              <a:rPr lang="en-US" dirty="0"/>
              <a:t>- sex ratio</a:t>
            </a:r>
          </a:p>
          <a:p>
            <a:pPr marL="0" indent="0">
              <a:buNone/>
            </a:pPr>
            <a:r>
              <a:rPr lang="en-US" dirty="0"/>
              <a:t>____ varies due to Ne and migration rate</a:t>
            </a:r>
          </a:p>
          <a:p>
            <a:pPr marL="0" indent="0">
              <a:buNone/>
            </a:pPr>
            <a:r>
              <a:rPr lang="en-US" dirty="0"/>
              <a:t>	- Ho</a:t>
            </a:r>
          </a:p>
          <a:p>
            <a:pPr marL="0" indent="0">
              <a:buNone/>
            </a:pPr>
            <a:r>
              <a:rPr lang="en-US" dirty="0"/>
              <a:t>	- F</a:t>
            </a:r>
            <a:r>
              <a:rPr lang="en-US" sz="1600" dirty="0"/>
              <a:t>ST</a:t>
            </a:r>
            <a:endParaRPr lang="en-US" dirty="0"/>
          </a:p>
          <a:p>
            <a:pPr marL="0" indent="0">
              <a:buNone/>
            </a:pPr>
            <a:r>
              <a:rPr lang="en-US" dirty="0"/>
              <a:t>	- migrant SNPs </a:t>
            </a:r>
            <a:r>
              <a:rPr lang="en-US" sz="1600" dirty="0"/>
              <a:t>*mostly when 1 </a:t>
            </a:r>
            <a:r>
              <a:rPr lang="en-US" sz="1600" dirty="0" err="1"/>
              <a:t>mig</a:t>
            </a:r>
            <a:r>
              <a:rPr lang="en-US" sz="1600" dirty="0"/>
              <a:t> per gen</a:t>
            </a:r>
            <a:endParaRPr lang="en-US" dirty="0"/>
          </a:p>
        </p:txBody>
      </p:sp>
      <p:pic>
        <p:nvPicPr>
          <p:cNvPr id="5" name="Picture 4">
            <a:extLst>
              <a:ext uri="{FF2B5EF4-FFF2-40B4-BE49-F238E27FC236}">
                <a16:creationId xmlns:a16="http://schemas.microsoft.com/office/drawing/2014/main" id="{8B4C2AF4-9A51-B081-1682-5B74C0B6E8F9}"/>
              </a:ext>
            </a:extLst>
          </p:cNvPr>
          <p:cNvPicPr>
            <a:picLocks noChangeAspect="1"/>
          </p:cNvPicPr>
          <p:nvPr/>
        </p:nvPicPr>
        <p:blipFill rotWithShape="1">
          <a:blip r:embed="rId2"/>
          <a:srcRect l="22563" t="32944" r="14469" b="37688"/>
          <a:stretch/>
        </p:blipFill>
        <p:spPr>
          <a:xfrm>
            <a:off x="8677469" y="1511559"/>
            <a:ext cx="2855168" cy="1212979"/>
          </a:xfrm>
          <a:prstGeom prst="rect">
            <a:avLst/>
          </a:prstGeom>
        </p:spPr>
      </p:pic>
    </p:spTree>
    <p:extLst>
      <p:ext uri="{BB962C8B-B14F-4D97-AF65-F5344CB8AC3E}">
        <p14:creationId xmlns:p14="http://schemas.microsoft.com/office/powerpoint/2010/main" val="2977935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CA9E4D-AA6A-82B8-C42D-1F0BAEB3E770}"/>
              </a:ext>
            </a:extLst>
          </p:cNvPr>
          <p:cNvPicPr>
            <a:picLocks noChangeAspect="1"/>
          </p:cNvPicPr>
          <p:nvPr/>
        </p:nvPicPr>
        <p:blipFill>
          <a:blip r:embed="rId2"/>
          <a:stretch>
            <a:fillRect/>
          </a:stretch>
        </p:blipFill>
        <p:spPr>
          <a:xfrm>
            <a:off x="390709" y="9144"/>
            <a:ext cx="3873381" cy="3528357"/>
          </a:xfrm>
          <a:prstGeom prst="rect">
            <a:avLst/>
          </a:prstGeom>
        </p:spPr>
      </p:pic>
      <p:pic>
        <p:nvPicPr>
          <p:cNvPr id="6" name="Picture 5">
            <a:extLst>
              <a:ext uri="{FF2B5EF4-FFF2-40B4-BE49-F238E27FC236}">
                <a16:creationId xmlns:a16="http://schemas.microsoft.com/office/drawing/2014/main" id="{E35BC9B7-9FD3-8B16-7B87-4F564DBE3068}"/>
              </a:ext>
            </a:extLst>
          </p:cNvPr>
          <p:cNvPicPr>
            <a:picLocks noChangeAspect="1"/>
          </p:cNvPicPr>
          <p:nvPr/>
        </p:nvPicPr>
        <p:blipFill>
          <a:blip r:embed="rId3"/>
          <a:stretch>
            <a:fillRect/>
          </a:stretch>
        </p:blipFill>
        <p:spPr>
          <a:xfrm>
            <a:off x="4444674" y="83212"/>
            <a:ext cx="3672959" cy="3345788"/>
          </a:xfrm>
          <a:prstGeom prst="rect">
            <a:avLst/>
          </a:prstGeom>
        </p:spPr>
      </p:pic>
      <p:pic>
        <p:nvPicPr>
          <p:cNvPr id="8" name="Picture 7">
            <a:extLst>
              <a:ext uri="{FF2B5EF4-FFF2-40B4-BE49-F238E27FC236}">
                <a16:creationId xmlns:a16="http://schemas.microsoft.com/office/drawing/2014/main" id="{B9A1A258-113A-6CD1-7B4E-0DABBE6FD962}"/>
              </a:ext>
            </a:extLst>
          </p:cNvPr>
          <p:cNvPicPr>
            <a:picLocks noChangeAspect="1"/>
          </p:cNvPicPr>
          <p:nvPr/>
        </p:nvPicPr>
        <p:blipFill>
          <a:blip r:embed="rId4"/>
          <a:stretch>
            <a:fillRect/>
          </a:stretch>
        </p:blipFill>
        <p:spPr>
          <a:xfrm>
            <a:off x="8008775" y="83212"/>
            <a:ext cx="3873381" cy="3528357"/>
          </a:xfrm>
          <a:prstGeom prst="rect">
            <a:avLst/>
          </a:prstGeom>
        </p:spPr>
      </p:pic>
      <p:pic>
        <p:nvPicPr>
          <p:cNvPr id="10" name="Picture 9">
            <a:extLst>
              <a:ext uri="{FF2B5EF4-FFF2-40B4-BE49-F238E27FC236}">
                <a16:creationId xmlns:a16="http://schemas.microsoft.com/office/drawing/2014/main" id="{FDD5D44C-764E-1568-40A6-ADEE4D0C1626}"/>
              </a:ext>
            </a:extLst>
          </p:cNvPr>
          <p:cNvPicPr>
            <a:picLocks noChangeAspect="1"/>
          </p:cNvPicPr>
          <p:nvPr/>
        </p:nvPicPr>
        <p:blipFill>
          <a:blip r:embed="rId5"/>
          <a:stretch>
            <a:fillRect/>
          </a:stretch>
        </p:blipFill>
        <p:spPr>
          <a:xfrm>
            <a:off x="8117633" y="3458259"/>
            <a:ext cx="3750298" cy="3416238"/>
          </a:xfrm>
          <a:prstGeom prst="rect">
            <a:avLst/>
          </a:prstGeom>
        </p:spPr>
      </p:pic>
      <p:pic>
        <p:nvPicPr>
          <p:cNvPr id="12" name="Picture 11">
            <a:extLst>
              <a:ext uri="{FF2B5EF4-FFF2-40B4-BE49-F238E27FC236}">
                <a16:creationId xmlns:a16="http://schemas.microsoft.com/office/drawing/2014/main" id="{7D3FE1A8-9AEE-67D8-8DF1-908C5D1153AF}"/>
              </a:ext>
            </a:extLst>
          </p:cNvPr>
          <p:cNvPicPr>
            <a:picLocks noChangeAspect="1"/>
          </p:cNvPicPr>
          <p:nvPr/>
        </p:nvPicPr>
        <p:blipFill>
          <a:blip r:embed="rId6"/>
          <a:stretch>
            <a:fillRect/>
          </a:stretch>
        </p:blipFill>
        <p:spPr>
          <a:xfrm>
            <a:off x="490919" y="3429000"/>
            <a:ext cx="3672959" cy="3345788"/>
          </a:xfrm>
          <a:prstGeom prst="rect">
            <a:avLst/>
          </a:prstGeom>
        </p:spPr>
      </p:pic>
      <p:pic>
        <p:nvPicPr>
          <p:cNvPr id="14" name="Picture 13">
            <a:extLst>
              <a:ext uri="{FF2B5EF4-FFF2-40B4-BE49-F238E27FC236}">
                <a16:creationId xmlns:a16="http://schemas.microsoft.com/office/drawing/2014/main" id="{FAE8F977-5A11-A9EF-7D3B-2FC6ED2D1669}"/>
              </a:ext>
            </a:extLst>
          </p:cNvPr>
          <p:cNvPicPr>
            <a:picLocks noChangeAspect="1"/>
          </p:cNvPicPr>
          <p:nvPr/>
        </p:nvPicPr>
        <p:blipFill>
          <a:blip r:embed="rId7"/>
          <a:stretch>
            <a:fillRect/>
          </a:stretch>
        </p:blipFill>
        <p:spPr>
          <a:xfrm>
            <a:off x="4451786" y="3387570"/>
            <a:ext cx="3672959" cy="3345788"/>
          </a:xfrm>
          <a:prstGeom prst="rect">
            <a:avLst/>
          </a:prstGeom>
        </p:spPr>
      </p:pic>
      <p:pic>
        <p:nvPicPr>
          <p:cNvPr id="15" name="Picture 14">
            <a:extLst>
              <a:ext uri="{FF2B5EF4-FFF2-40B4-BE49-F238E27FC236}">
                <a16:creationId xmlns:a16="http://schemas.microsoft.com/office/drawing/2014/main" id="{D65B86A1-DDD3-8626-AB4F-F1F2CB54F9E9}"/>
              </a:ext>
            </a:extLst>
          </p:cNvPr>
          <p:cNvPicPr>
            <a:picLocks noChangeAspect="1"/>
          </p:cNvPicPr>
          <p:nvPr/>
        </p:nvPicPr>
        <p:blipFill rotWithShape="1">
          <a:blip r:embed="rId8"/>
          <a:srcRect l="22563" t="32944" r="14469" b="37688"/>
          <a:stretch/>
        </p:blipFill>
        <p:spPr>
          <a:xfrm>
            <a:off x="10179699" y="5940344"/>
            <a:ext cx="1922106" cy="816580"/>
          </a:xfrm>
          <a:prstGeom prst="rect">
            <a:avLst/>
          </a:prstGeom>
        </p:spPr>
      </p:pic>
      <p:sp>
        <p:nvSpPr>
          <p:cNvPr id="2" name="TextBox 1">
            <a:extLst>
              <a:ext uri="{FF2B5EF4-FFF2-40B4-BE49-F238E27FC236}">
                <a16:creationId xmlns:a16="http://schemas.microsoft.com/office/drawing/2014/main" id="{999EFEE5-ACEB-F77A-8131-DDF00F126D43}"/>
              </a:ext>
            </a:extLst>
          </p:cNvPr>
          <p:cNvSpPr txBox="1"/>
          <p:nvPr/>
        </p:nvSpPr>
        <p:spPr>
          <a:xfrm>
            <a:off x="1240848" y="81115"/>
            <a:ext cx="10659906" cy="369332"/>
          </a:xfrm>
          <a:prstGeom prst="rect">
            <a:avLst/>
          </a:prstGeom>
          <a:noFill/>
        </p:spPr>
        <p:txBody>
          <a:bodyPr wrap="none" rtlCol="0">
            <a:spAutoFit/>
          </a:bodyPr>
          <a:lstStyle/>
          <a:p>
            <a:r>
              <a:rPr lang="en-US" dirty="0"/>
              <a:t>This shows the greater variation in output values among migration rates when K starts at 500 (rather than 1000)</a:t>
            </a:r>
          </a:p>
        </p:txBody>
      </p:sp>
    </p:spTree>
    <p:extLst>
      <p:ext uri="{BB962C8B-B14F-4D97-AF65-F5344CB8AC3E}">
        <p14:creationId xmlns:p14="http://schemas.microsoft.com/office/powerpoint/2010/main" val="811707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17718E-0680-4CE6-F3E1-AB629B5CE7F5}"/>
              </a:ext>
            </a:extLst>
          </p:cNvPr>
          <p:cNvSpPr>
            <a:spLocks noGrp="1"/>
          </p:cNvSpPr>
          <p:nvPr>
            <p:ph type="title"/>
          </p:nvPr>
        </p:nvSpPr>
        <p:spPr>
          <a:xfrm>
            <a:off x="838200" y="1906542"/>
            <a:ext cx="10515600" cy="1325563"/>
          </a:xfrm>
        </p:spPr>
        <p:txBody>
          <a:bodyPr>
            <a:noAutofit/>
          </a:bodyPr>
          <a:lstStyle/>
          <a:p>
            <a:pPr algn="ctr"/>
            <a:r>
              <a:rPr lang="en-US" sz="5000" dirty="0">
                <a:solidFill>
                  <a:schemeClr val="bg1"/>
                </a:solidFill>
              </a:rPr>
              <a:t>Comparison between the dropped population size (during the bottleneck) and various migration rates</a:t>
            </a:r>
          </a:p>
        </p:txBody>
      </p:sp>
    </p:spTree>
    <p:extLst>
      <p:ext uri="{BB962C8B-B14F-4D97-AF65-F5344CB8AC3E}">
        <p14:creationId xmlns:p14="http://schemas.microsoft.com/office/powerpoint/2010/main" val="385735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0DD282-6CD2-3A9A-542D-D3DFB1B3E732}"/>
              </a:ext>
            </a:extLst>
          </p:cNvPr>
          <p:cNvPicPr>
            <a:picLocks noChangeAspect="1"/>
          </p:cNvPicPr>
          <p:nvPr/>
        </p:nvPicPr>
        <p:blipFill>
          <a:blip r:embed="rId2"/>
          <a:stretch>
            <a:fillRect/>
          </a:stretch>
        </p:blipFill>
        <p:spPr>
          <a:xfrm>
            <a:off x="131072" y="0"/>
            <a:ext cx="2969817" cy="2705279"/>
          </a:xfrm>
          <a:prstGeom prst="rect">
            <a:avLst/>
          </a:prstGeom>
        </p:spPr>
      </p:pic>
      <p:pic>
        <p:nvPicPr>
          <p:cNvPr id="6" name="Picture 5">
            <a:extLst>
              <a:ext uri="{FF2B5EF4-FFF2-40B4-BE49-F238E27FC236}">
                <a16:creationId xmlns:a16="http://schemas.microsoft.com/office/drawing/2014/main" id="{85DF2F88-4DE9-C58F-0387-E91C84E3E8E4}"/>
              </a:ext>
            </a:extLst>
          </p:cNvPr>
          <p:cNvPicPr>
            <a:picLocks noChangeAspect="1"/>
          </p:cNvPicPr>
          <p:nvPr/>
        </p:nvPicPr>
        <p:blipFill>
          <a:blip r:embed="rId3"/>
          <a:stretch>
            <a:fillRect/>
          </a:stretch>
        </p:blipFill>
        <p:spPr>
          <a:xfrm>
            <a:off x="3126183" y="0"/>
            <a:ext cx="2969817" cy="2705279"/>
          </a:xfrm>
          <a:prstGeom prst="rect">
            <a:avLst/>
          </a:prstGeom>
        </p:spPr>
      </p:pic>
      <p:pic>
        <p:nvPicPr>
          <p:cNvPr id="8" name="Picture 7">
            <a:extLst>
              <a:ext uri="{FF2B5EF4-FFF2-40B4-BE49-F238E27FC236}">
                <a16:creationId xmlns:a16="http://schemas.microsoft.com/office/drawing/2014/main" id="{50C2FFE5-03BF-71FE-A15F-E375690AE285}"/>
              </a:ext>
            </a:extLst>
          </p:cNvPr>
          <p:cNvPicPr>
            <a:picLocks noChangeAspect="1"/>
          </p:cNvPicPr>
          <p:nvPr/>
        </p:nvPicPr>
        <p:blipFill>
          <a:blip r:embed="rId4"/>
          <a:stretch>
            <a:fillRect/>
          </a:stretch>
        </p:blipFill>
        <p:spPr>
          <a:xfrm>
            <a:off x="6121294" y="-1"/>
            <a:ext cx="2969817" cy="2705279"/>
          </a:xfrm>
          <a:prstGeom prst="rect">
            <a:avLst/>
          </a:prstGeom>
        </p:spPr>
      </p:pic>
      <p:pic>
        <p:nvPicPr>
          <p:cNvPr id="10" name="Picture 9">
            <a:extLst>
              <a:ext uri="{FF2B5EF4-FFF2-40B4-BE49-F238E27FC236}">
                <a16:creationId xmlns:a16="http://schemas.microsoft.com/office/drawing/2014/main" id="{1CE7561A-C5A7-627A-01BD-162AA2E57405}"/>
              </a:ext>
            </a:extLst>
          </p:cNvPr>
          <p:cNvPicPr>
            <a:picLocks noChangeAspect="1"/>
          </p:cNvPicPr>
          <p:nvPr/>
        </p:nvPicPr>
        <p:blipFill>
          <a:blip r:embed="rId5"/>
          <a:stretch>
            <a:fillRect/>
          </a:stretch>
        </p:blipFill>
        <p:spPr>
          <a:xfrm>
            <a:off x="9091111" y="0"/>
            <a:ext cx="2969817" cy="2705279"/>
          </a:xfrm>
          <a:prstGeom prst="rect">
            <a:avLst/>
          </a:prstGeom>
        </p:spPr>
      </p:pic>
      <p:pic>
        <p:nvPicPr>
          <p:cNvPr id="12" name="Picture 11">
            <a:extLst>
              <a:ext uri="{FF2B5EF4-FFF2-40B4-BE49-F238E27FC236}">
                <a16:creationId xmlns:a16="http://schemas.microsoft.com/office/drawing/2014/main" id="{13727E29-5488-DCA6-7AB5-4BC0FF93D92B}"/>
              </a:ext>
            </a:extLst>
          </p:cNvPr>
          <p:cNvPicPr>
            <a:picLocks noChangeAspect="1"/>
          </p:cNvPicPr>
          <p:nvPr/>
        </p:nvPicPr>
        <p:blipFill>
          <a:blip r:embed="rId6"/>
          <a:stretch>
            <a:fillRect/>
          </a:stretch>
        </p:blipFill>
        <p:spPr>
          <a:xfrm>
            <a:off x="131071" y="3049726"/>
            <a:ext cx="2969817" cy="2705279"/>
          </a:xfrm>
          <a:prstGeom prst="rect">
            <a:avLst/>
          </a:prstGeom>
        </p:spPr>
      </p:pic>
      <p:pic>
        <p:nvPicPr>
          <p:cNvPr id="14" name="Picture 13">
            <a:extLst>
              <a:ext uri="{FF2B5EF4-FFF2-40B4-BE49-F238E27FC236}">
                <a16:creationId xmlns:a16="http://schemas.microsoft.com/office/drawing/2014/main" id="{F6C8BB5F-4922-E57C-5D3C-3740DF8EC516}"/>
              </a:ext>
            </a:extLst>
          </p:cNvPr>
          <p:cNvPicPr>
            <a:picLocks noChangeAspect="1"/>
          </p:cNvPicPr>
          <p:nvPr/>
        </p:nvPicPr>
        <p:blipFill>
          <a:blip r:embed="rId7"/>
          <a:stretch>
            <a:fillRect/>
          </a:stretch>
        </p:blipFill>
        <p:spPr>
          <a:xfrm>
            <a:off x="3126182" y="3049725"/>
            <a:ext cx="2969817" cy="2705279"/>
          </a:xfrm>
          <a:prstGeom prst="rect">
            <a:avLst/>
          </a:prstGeom>
        </p:spPr>
      </p:pic>
      <p:pic>
        <p:nvPicPr>
          <p:cNvPr id="16" name="Picture 15">
            <a:extLst>
              <a:ext uri="{FF2B5EF4-FFF2-40B4-BE49-F238E27FC236}">
                <a16:creationId xmlns:a16="http://schemas.microsoft.com/office/drawing/2014/main" id="{BC92C8B7-10BD-5CF1-6E24-CDB95B6A4511}"/>
              </a:ext>
            </a:extLst>
          </p:cNvPr>
          <p:cNvPicPr>
            <a:picLocks noChangeAspect="1"/>
          </p:cNvPicPr>
          <p:nvPr/>
        </p:nvPicPr>
        <p:blipFill>
          <a:blip r:embed="rId8"/>
          <a:stretch>
            <a:fillRect/>
          </a:stretch>
        </p:blipFill>
        <p:spPr>
          <a:xfrm>
            <a:off x="6222004" y="3049724"/>
            <a:ext cx="2969817" cy="2705279"/>
          </a:xfrm>
          <a:prstGeom prst="rect">
            <a:avLst/>
          </a:prstGeom>
        </p:spPr>
      </p:pic>
      <p:pic>
        <p:nvPicPr>
          <p:cNvPr id="18" name="Picture 17">
            <a:extLst>
              <a:ext uri="{FF2B5EF4-FFF2-40B4-BE49-F238E27FC236}">
                <a16:creationId xmlns:a16="http://schemas.microsoft.com/office/drawing/2014/main" id="{6142B308-159A-DE6B-B539-62AEFE22B70A}"/>
              </a:ext>
            </a:extLst>
          </p:cNvPr>
          <p:cNvPicPr>
            <a:picLocks noChangeAspect="1"/>
          </p:cNvPicPr>
          <p:nvPr/>
        </p:nvPicPr>
        <p:blipFill>
          <a:blip r:embed="rId9"/>
          <a:stretch>
            <a:fillRect/>
          </a:stretch>
        </p:blipFill>
        <p:spPr>
          <a:xfrm>
            <a:off x="9091111" y="3049723"/>
            <a:ext cx="2969817" cy="2705279"/>
          </a:xfrm>
          <a:prstGeom prst="rect">
            <a:avLst/>
          </a:prstGeom>
        </p:spPr>
      </p:pic>
      <p:sp>
        <p:nvSpPr>
          <p:cNvPr id="19" name="TextBox 18">
            <a:extLst>
              <a:ext uri="{FF2B5EF4-FFF2-40B4-BE49-F238E27FC236}">
                <a16:creationId xmlns:a16="http://schemas.microsoft.com/office/drawing/2014/main" id="{5327E73B-03C7-3845-E65B-E2963E33D6CF}"/>
              </a:ext>
            </a:extLst>
          </p:cNvPr>
          <p:cNvSpPr txBox="1"/>
          <p:nvPr/>
        </p:nvSpPr>
        <p:spPr>
          <a:xfrm>
            <a:off x="897807" y="0"/>
            <a:ext cx="11163121" cy="369332"/>
          </a:xfrm>
          <a:prstGeom prst="rect">
            <a:avLst/>
          </a:prstGeom>
          <a:noFill/>
        </p:spPr>
        <p:txBody>
          <a:bodyPr wrap="none" rtlCol="0">
            <a:spAutoFit/>
          </a:bodyPr>
          <a:lstStyle/>
          <a:p>
            <a:r>
              <a:rPr lang="en-US" dirty="0"/>
              <a:t>Reproductive output values among migration rates when simulating a </a:t>
            </a:r>
            <a:r>
              <a:rPr lang="en-US" b="1" u="sng" dirty="0"/>
              <a:t>pop right at the cusp of becoming endangered </a:t>
            </a:r>
          </a:p>
        </p:txBody>
      </p:sp>
    </p:spTree>
    <p:extLst>
      <p:ext uri="{BB962C8B-B14F-4D97-AF65-F5344CB8AC3E}">
        <p14:creationId xmlns:p14="http://schemas.microsoft.com/office/powerpoint/2010/main" val="470024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TotalTime>
  <Words>1735</Words>
  <Application>Microsoft Office PowerPoint</Application>
  <PresentationFormat>Widescreen</PresentationFormat>
  <Paragraphs>292</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PowerPoint Presentation</vt:lpstr>
      <vt:lpstr>Comparison between the dropped population size (during the bottleneck) and various migration rates</vt:lpstr>
      <vt:lpstr>PowerPoint Presentation</vt:lpstr>
      <vt:lpstr>PowerPoint Presentation</vt:lpstr>
      <vt:lpstr>PowerPoint Presentation</vt:lpstr>
      <vt:lpstr>Results</vt:lpstr>
      <vt:lpstr>PowerPoint Presentation</vt:lpstr>
      <vt:lpstr>Comparison between the dropped population size (during the bottleneck) and various migration rates</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table</vt:lpstr>
      <vt:lpstr>RepSucc Table (complete)</vt:lpstr>
      <vt:lpstr>Parameter Table</vt:lpstr>
      <vt:lpstr>Conclusions</vt:lpstr>
      <vt:lpstr>Conclusions</vt:lpstr>
      <vt:lpstr>Conclusions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Gina Lamka</dc:creator>
  <cp:lastModifiedBy>Gina Lamka</cp:lastModifiedBy>
  <cp:revision>36</cp:revision>
  <dcterms:created xsi:type="dcterms:W3CDTF">2023-01-13T18:24:24Z</dcterms:created>
  <dcterms:modified xsi:type="dcterms:W3CDTF">2023-01-31T19:52:59Z</dcterms:modified>
</cp:coreProperties>
</file>