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8" r:id="rId4"/>
    <p:sldId id="260" r:id="rId5"/>
    <p:sldId id="257" r:id="rId6"/>
    <p:sldId id="261" r:id="rId7"/>
    <p:sldId id="259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660"/>
  </p:normalViewPr>
  <p:slideViewPr>
    <p:cSldViewPr snapToGrid="0">
      <p:cViewPr>
        <p:scale>
          <a:sx n="78" d="100"/>
          <a:sy n="78" d="100"/>
        </p:scale>
        <p:origin x="11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041CD-F605-4F73-A4C0-3EDE1D0BAAB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66BB1-8A7D-44CE-9022-9819B5218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1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if only adults or all adults. See if K goes for all or babies – find a better way to plot these – depends on the final questions. </a:t>
            </a:r>
          </a:p>
          <a:p>
            <a:r>
              <a:rPr lang="en-US" dirty="0"/>
              <a:t>More management focused questions because that’s the interest. </a:t>
            </a:r>
          </a:p>
          <a:p>
            <a:r>
              <a:rPr lang="en-US" dirty="0"/>
              <a:t>How to condense and clarify the figures..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66BB1-8A7D-44CE-9022-9819B5218C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26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Wait on RRS – may need to </a:t>
            </a:r>
            <a:r>
              <a:rPr lang="en-US"/>
              <a:t>change this.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66BB1-8A7D-44CE-9022-9819B5218C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9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FA8F-3870-7A2E-AA77-77DF54CB6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6A7A6-FC88-834D-E90D-2FC2B3BC8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B94E7-AEB6-EE48-2911-09ABF282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CABF-372A-495F-A566-92AA86C254C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E5E69-38CC-9E8B-A4B6-3E0565EE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31B28-E511-C809-A8EB-7461E92B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09DE-0283-47AE-8A8C-733281F5A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0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CF146-57AB-038D-76A1-09CF3CCE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D0564-F240-E465-0336-D70FC7652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10EFA-9712-14AE-23D1-A9DC22A5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CABF-372A-495F-A566-92AA86C254C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300A7-93E6-B458-E5BA-E26E2A21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EE090-99CC-6437-84A7-7357C870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09DE-0283-47AE-8A8C-733281F5A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0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BBED32-E27A-04FE-56B3-4CA6D0E9D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C8841-070C-D041-1B9C-6E0304F78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876AE-1A3B-17F4-C05C-34ADD7F8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CABF-372A-495F-A566-92AA86C254C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444EC-B7E7-6D61-DA44-95832DCA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EACE-FC94-C80C-3723-5FF26736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09DE-0283-47AE-8A8C-733281F5A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2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84C0-491E-B9E8-F461-8DB5070D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11068-8E42-468D-D5D4-1B9A15AC7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217F2-0390-F824-EE0E-EE155265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CABF-372A-495F-A566-92AA86C254C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37AD7-0C05-57A2-907D-EABEDE2F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98B98-D9B4-584E-3053-99E3B90A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09DE-0283-47AE-8A8C-733281F5A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1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A220-94B9-CF8C-C9E1-99724CEA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6C7C5-9931-3350-FB6E-07825DEAB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25BD7-276D-B0F5-DE50-70B5757E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CABF-372A-495F-A566-92AA86C254C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5628E-ED01-5AC3-E396-DC09AD84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AA25A-D9AD-86BF-99ED-05CA896C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09DE-0283-47AE-8A8C-733281F5A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8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FD72-9D60-BFFB-79A2-118B21FF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B136F-0EC0-87E0-6A8B-B729E64FC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8BE14-7649-843A-E336-9C669D5FB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D486F-773F-6831-F610-4CCAD55E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CABF-372A-495F-A566-92AA86C254C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A0B91-8629-6900-C4E2-08F8BDFF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283AB-4D99-D72E-1F18-3225CB76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09DE-0283-47AE-8A8C-733281F5A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7BDD-522A-0934-C594-A977E0D2F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24FBE-45BC-85AC-262B-4F0139D09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97B54-B5CB-2227-A599-161257293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BA6CD-FA8B-D3BB-2CF3-F0C958811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AA93B-283E-9E4D-3152-0411FE137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0473F-D249-7CEE-218E-12F453FE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CABF-372A-495F-A566-92AA86C254C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97A23-41B3-6E93-9905-DC14A2E6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D4082-8F78-FDB6-7A4C-4F38E830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09DE-0283-47AE-8A8C-733281F5A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0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8761-3D8B-C19C-A8DF-E454662B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05C2A-A31A-8F18-EEDB-EA486DE4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CABF-372A-495F-A566-92AA86C254C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7915A-614A-D855-5D4C-2C398415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A1059-099F-C4C7-299E-CF6DB874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09DE-0283-47AE-8A8C-733281F5A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5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271E6-2999-DD2C-2AC6-0749D641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CABF-372A-495F-A566-92AA86C254C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906CA-0748-04D1-B647-85C0EF7F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6DB15-45AE-627F-D4A2-8226E4A2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09DE-0283-47AE-8A8C-733281F5A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1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2D3B-C1E3-E04F-87CE-D1D402C7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34DC-17FF-095C-547B-E828C4533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D6C50-934C-471A-E5F0-6B0979A1B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F80D7-617C-BB73-57D2-15B75A48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CABF-372A-495F-A566-92AA86C254C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34A6F-B393-B14F-CBDD-C1379794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D89EF-E236-3F7D-0C80-8576C7D7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09DE-0283-47AE-8A8C-733281F5A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0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F86F-A119-EF48-BBD6-82E717E0B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9F74B2-CE0E-BB06-9FFB-264FFB418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85F43-8C29-B7CD-A3B1-A0DE513ED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0DE25-53F3-8BF7-3B7C-4DB2590D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CABF-372A-495F-A566-92AA86C254C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B1CB-22D2-27CE-D635-EBEDD3B0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A025B-1AF7-1EE0-7CE6-0E9A69D1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09DE-0283-47AE-8A8C-733281F5A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0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24146D-AB94-F726-6E6A-EE2B3747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10CD7-E912-A37C-8476-117AA3F58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2C801-2D43-3107-E7DB-46DE4C924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DCABF-372A-495F-A566-92AA86C254C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FFA45-6117-322A-EDFE-796CA5461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F28CA-DD44-5183-4152-7912503E7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909DE-0283-47AE-8A8C-733281F5A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C85EBF-E5D0-423E-769D-C09194C4D806}"/>
              </a:ext>
            </a:extLst>
          </p:cNvPr>
          <p:cNvSpPr txBox="1"/>
          <p:nvPr/>
        </p:nvSpPr>
        <p:spPr>
          <a:xfrm>
            <a:off x="830424" y="438539"/>
            <a:ext cx="90547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starting Ho in both source and focal pops</a:t>
            </a:r>
          </a:p>
          <a:p>
            <a:r>
              <a:rPr lang="en-US" dirty="0"/>
              <a:t>10 years to drop from 1000 –&gt; c(700, 500, 300) : vulnerable, endangered, critically endangered</a:t>
            </a:r>
          </a:p>
          <a:p>
            <a:r>
              <a:rPr lang="en-US" dirty="0"/>
              <a:t>40 years at low </a:t>
            </a:r>
            <a:r>
              <a:rPr lang="en-US" dirty="0" err="1"/>
              <a:t>popsize</a:t>
            </a:r>
            <a:r>
              <a:rPr lang="en-US" dirty="0"/>
              <a:t> until pop growth allowed</a:t>
            </a:r>
          </a:p>
          <a:p>
            <a:r>
              <a:rPr lang="en-US" dirty="0"/>
              <a:t>9 year lifespan, 2 as max fecundity, maturity at 1</a:t>
            </a:r>
          </a:p>
          <a:p>
            <a:r>
              <a:rPr lang="en-US" dirty="0"/>
              <a:t>Allee effect turned on with random mating. Fitness death (due to Ho) imposed.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3D968-FEE9-BAC0-26D6-BB1534034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24" y="2369085"/>
            <a:ext cx="3993503" cy="26029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A239BA-7A3C-D004-0948-2CF48C9CF8D3}"/>
              </a:ext>
            </a:extLst>
          </p:cNvPr>
          <p:cNvSpPr txBox="1"/>
          <p:nvPr/>
        </p:nvSpPr>
        <p:spPr>
          <a:xfrm>
            <a:off x="4764834" y="2369085"/>
            <a:ext cx="65967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Worst case – no habitat connectivity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Best case – always pops connected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best – connected &gt; no connectivity &gt; habitat restored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One reintroduction after habitat restored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4 reintroductions after habitat restored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If populations not connected then corridor imposed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One reintroduction before habitat improved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4 reintroductions before/during habitat improved</a:t>
            </a:r>
          </a:p>
        </p:txBody>
      </p:sp>
    </p:spTree>
    <p:extLst>
      <p:ext uri="{BB962C8B-B14F-4D97-AF65-F5344CB8AC3E}">
        <p14:creationId xmlns:p14="http://schemas.microsoft.com/office/powerpoint/2010/main" val="135984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25FE46-3D5A-BE85-C786-0E7F12506109}"/>
              </a:ext>
            </a:extLst>
          </p:cNvPr>
          <p:cNvSpPr txBox="1"/>
          <p:nvPr/>
        </p:nvSpPr>
        <p:spPr>
          <a:xfrm>
            <a:off x="1483567" y="487600"/>
            <a:ext cx="1278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Vulnerable</a:t>
            </a:r>
          </a:p>
          <a:p>
            <a:r>
              <a:rPr lang="en-US" dirty="0" err="1"/>
              <a:t>newK</a:t>
            </a:r>
            <a:r>
              <a:rPr lang="en-US" dirty="0"/>
              <a:t> = 700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BE457-C5E1-0646-F646-C827FF5612A3}"/>
              </a:ext>
            </a:extLst>
          </p:cNvPr>
          <p:cNvSpPr txBox="1"/>
          <p:nvPr/>
        </p:nvSpPr>
        <p:spPr>
          <a:xfrm>
            <a:off x="4865443" y="487600"/>
            <a:ext cx="1313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Endangered</a:t>
            </a:r>
          </a:p>
          <a:p>
            <a:r>
              <a:rPr lang="en-US" dirty="0" err="1"/>
              <a:t>newK</a:t>
            </a:r>
            <a:r>
              <a:rPr lang="en-US" dirty="0"/>
              <a:t> = 500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07EEA-34F5-63DE-7611-C281E9C21EA7}"/>
              </a:ext>
            </a:extLst>
          </p:cNvPr>
          <p:cNvSpPr txBox="1"/>
          <p:nvPr/>
        </p:nvSpPr>
        <p:spPr>
          <a:xfrm>
            <a:off x="7908755" y="487600"/>
            <a:ext cx="2168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Critically endangered</a:t>
            </a:r>
          </a:p>
          <a:p>
            <a:r>
              <a:rPr lang="en-US" dirty="0" err="1"/>
              <a:t>newK</a:t>
            </a:r>
            <a:r>
              <a:rPr lang="en-US" dirty="0"/>
              <a:t> = 300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E5176-3E65-31B8-E9AB-7E6E945CC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12" y="1133931"/>
            <a:ext cx="3829501" cy="35865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B72CC9-5EFA-28F5-A764-D52B7DD19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062" y="1219200"/>
            <a:ext cx="3539201" cy="3314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B36C72-1F29-E600-830A-BC1C7764E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0158" y="1219200"/>
            <a:ext cx="3688355" cy="34543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8CAB7B-A2CE-8F7E-7A97-C5E848105C01}"/>
              </a:ext>
            </a:extLst>
          </p:cNvPr>
          <p:cNvSpPr txBox="1"/>
          <p:nvPr/>
        </p:nvSpPr>
        <p:spPr>
          <a:xfrm>
            <a:off x="170812" y="5269468"/>
            <a:ext cx="11893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the </a:t>
            </a:r>
            <a:r>
              <a:rPr lang="en-US" dirty="0" err="1"/>
              <a:t>allee</a:t>
            </a:r>
            <a:r>
              <a:rPr lang="en-US" dirty="0"/>
              <a:t> effect is stronger as pop size decreases, the actual K goes below carrying capacity (</a:t>
            </a:r>
            <a:r>
              <a:rPr lang="en-US" dirty="0" err="1"/>
              <a:t>newK</a:t>
            </a:r>
            <a:r>
              <a:rPr lang="en-US" dirty="0"/>
              <a:t>) at lowest pop sizes</a:t>
            </a:r>
          </a:p>
          <a:p>
            <a:endParaRPr lang="en-US" dirty="0"/>
          </a:p>
          <a:p>
            <a:r>
              <a:rPr lang="en-US" dirty="0"/>
              <a:t>Note that because the number of interactions decreases as pop size decreases, those that do mate have a stronger influence on the pop</a:t>
            </a:r>
          </a:p>
        </p:txBody>
      </p:sp>
    </p:spTree>
    <p:extLst>
      <p:ext uri="{BB962C8B-B14F-4D97-AF65-F5344CB8AC3E}">
        <p14:creationId xmlns:p14="http://schemas.microsoft.com/office/powerpoint/2010/main" val="148938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73EA26-71E8-641A-8672-BA4D6ED6C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2" y="487600"/>
            <a:ext cx="3531268" cy="33072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62277E-7A5A-7E3E-B7DF-2B878C678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872" y="512367"/>
            <a:ext cx="3504824" cy="32825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16BFC0-C82C-2B58-B3FB-0ADE9D801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139" y="487600"/>
            <a:ext cx="3531269" cy="3307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170EF-6FFE-204D-F3A2-C6C34D6081F3}"/>
              </a:ext>
            </a:extLst>
          </p:cNvPr>
          <p:cNvSpPr txBox="1"/>
          <p:nvPr/>
        </p:nvSpPr>
        <p:spPr>
          <a:xfrm>
            <a:off x="1483567" y="487600"/>
            <a:ext cx="117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vulnerable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D9B657-F691-FFC2-7771-CCBAD05D1DA8}"/>
              </a:ext>
            </a:extLst>
          </p:cNvPr>
          <p:cNvSpPr txBox="1"/>
          <p:nvPr/>
        </p:nvSpPr>
        <p:spPr>
          <a:xfrm>
            <a:off x="4865443" y="487600"/>
            <a:ext cx="13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endangered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21514B-6EBF-A52C-88C5-324D7FC83D5C}"/>
              </a:ext>
            </a:extLst>
          </p:cNvPr>
          <p:cNvSpPr txBox="1"/>
          <p:nvPr/>
        </p:nvSpPr>
        <p:spPr>
          <a:xfrm>
            <a:off x="7908755" y="487600"/>
            <a:ext cx="21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Critically endangered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EE0802-F6DF-F57D-AEFF-0FFA0EE09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8550" y="2005191"/>
            <a:ext cx="3993503" cy="26029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921EFD-1141-8EF7-4D8A-060B62549E2C}"/>
              </a:ext>
            </a:extLst>
          </p:cNvPr>
          <p:cNvSpPr txBox="1"/>
          <p:nvPr/>
        </p:nvSpPr>
        <p:spPr>
          <a:xfrm>
            <a:off x="848498" y="4032995"/>
            <a:ext cx="95432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  <a:p>
            <a:r>
              <a:rPr lang="en-US" dirty="0"/>
              <a:t>The large influx of 100 </a:t>
            </a:r>
            <a:r>
              <a:rPr lang="en-US" dirty="0" err="1"/>
              <a:t>indv</a:t>
            </a:r>
            <a:r>
              <a:rPr lang="en-US" dirty="0"/>
              <a:t> both at low pop size and after habitat restoration give a temporary increase in Ho, though that remains the same</a:t>
            </a:r>
          </a:p>
          <a:p>
            <a:r>
              <a:rPr lang="en-US" dirty="0"/>
              <a:t>4 intervals of the same number of </a:t>
            </a:r>
            <a:r>
              <a:rPr lang="en-US" dirty="0" err="1"/>
              <a:t>indv</a:t>
            </a:r>
            <a:r>
              <a:rPr lang="en-US" dirty="0"/>
              <a:t> added to pop shows a slower bump in Ho, though overall helps increase Ho less</a:t>
            </a:r>
          </a:p>
          <a:p>
            <a:r>
              <a:rPr lang="en-US" dirty="0"/>
              <a:t>Restoring habitat so that connectivity returns for 1 </a:t>
            </a:r>
            <a:r>
              <a:rPr lang="en-US" dirty="0" err="1"/>
              <a:t>mig</a:t>
            </a:r>
            <a:r>
              <a:rPr lang="en-US" dirty="0"/>
              <a:t>/gen seems to have the best potential for steady increase of Ho</a:t>
            </a:r>
          </a:p>
          <a:p>
            <a:endParaRPr lang="en-US" dirty="0"/>
          </a:p>
          <a:p>
            <a:r>
              <a:rPr lang="en-US" dirty="0"/>
              <a:t>The range of Ho is largely the same across levels of vulnerability</a:t>
            </a:r>
          </a:p>
        </p:txBody>
      </p:sp>
    </p:spTree>
    <p:extLst>
      <p:ext uri="{BB962C8B-B14F-4D97-AF65-F5344CB8AC3E}">
        <p14:creationId xmlns:p14="http://schemas.microsoft.com/office/powerpoint/2010/main" val="367133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0B62CF-FE35-9E19-CFCB-CBF2F4BA6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269" y="759904"/>
            <a:ext cx="3531268" cy="3307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FD8AB0-4F74-DF6A-A5B2-56C5EBF9C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877" y="759904"/>
            <a:ext cx="3360819" cy="3147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012F24-2408-6CC8-3C5B-2B880C33F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50" y="759905"/>
            <a:ext cx="3360819" cy="31476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170EF-6FFE-204D-F3A2-C6C34D6081F3}"/>
              </a:ext>
            </a:extLst>
          </p:cNvPr>
          <p:cNvSpPr txBox="1"/>
          <p:nvPr/>
        </p:nvSpPr>
        <p:spPr>
          <a:xfrm>
            <a:off x="1483567" y="487600"/>
            <a:ext cx="117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vulnerable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D9B657-F691-FFC2-7771-CCBAD05D1DA8}"/>
              </a:ext>
            </a:extLst>
          </p:cNvPr>
          <p:cNvSpPr txBox="1"/>
          <p:nvPr/>
        </p:nvSpPr>
        <p:spPr>
          <a:xfrm>
            <a:off x="4865443" y="487600"/>
            <a:ext cx="13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endangered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21514B-6EBF-A52C-88C5-324D7FC83D5C}"/>
              </a:ext>
            </a:extLst>
          </p:cNvPr>
          <p:cNvSpPr txBox="1"/>
          <p:nvPr/>
        </p:nvSpPr>
        <p:spPr>
          <a:xfrm>
            <a:off x="7908755" y="487600"/>
            <a:ext cx="21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Critically endangered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EE0802-F6DF-F57D-AEFF-0FFA0EE09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8550" y="2005191"/>
            <a:ext cx="3993503" cy="26029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8092D0-6A7B-ECEC-503A-8BF0E9AE1451}"/>
              </a:ext>
            </a:extLst>
          </p:cNvPr>
          <p:cNvSpPr txBox="1"/>
          <p:nvPr/>
        </p:nvSpPr>
        <p:spPr>
          <a:xfrm>
            <a:off x="881590" y="3907537"/>
            <a:ext cx="98146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Results</a:t>
            </a:r>
          </a:p>
          <a:p>
            <a:r>
              <a:rPr lang="en-US" dirty="0"/>
              <a:t>The large influx of 100 </a:t>
            </a:r>
            <a:r>
              <a:rPr lang="en-US" dirty="0" err="1"/>
              <a:t>indv</a:t>
            </a:r>
            <a:r>
              <a:rPr lang="en-US" dirty="0"/>
              <a:t> both at low pop size and after habitat restoration give a temporary increase in migrant alleles, though that stays steady </a:t>
            </a:r>
          </a:p>
          <a:p>
            <a:r>
              <a:rPr lang="en-US" dirty="0"/>
              <a:t>4 intervals of the same number of </a:t>
            </a:r>
            <a:r>
              <a:rPr lang="en-US" dirty="0" err="1"/>
              <a:t>indv</a:t>
            </a:r>
            <a:r>
              <a:rPr lang="en-US" dirty="0"/>
              <a:t> added to pop shows a slower bump in migrant alleles, and keeps more locally adapted alleles</a:t>
            </a:r>
          </a:p>
          <a:p>
            <a:r>
              <a:rPr lang="en-US" dirty="0"/>
              <a:t>Restoring habitat so that connectivity returns for 1 </a:t>
            </a:r>
            <a:r>
              <a:rPr lang="en-US" dirty="0" err="1"/>
              <a:t>mig</a:t>
            </a:r>
            <a:r>
              <a:rPr lang="en-US" dirty="0"/>
              <a:t>/gen shows more outbreeding/retains more migrant SNPs, especially at lower pop sizes</a:t>
            </a:r>
          </a:p>
          <a:p>
            <a:endParaRPr lang="en-US" dirty="0"/>
          </a:p>
          <a:p>
            <a:r>
              <a:rPr lang="en-US" dirty="0"/>
              <a:t>The migrant SNPs are more present in populations with greater pop drops</a:t>
            </a:r>
          </a:p>
        </p:txBody>
      </p:sp>
    </p:spTree>
    <p:extLst>
      <p:ext uri="{BB962C8B-B14F-4D97-AF65-F5344CB8AC3E}">
        <p14:creationId xmlns:p14="http://schemas.microsoft.com/office/powerpoint/2010/main" val="305818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66120B-D5FE-DE94-A082-3F6AC3651232}"/>
              </a:ext>
            </a:extLst>
          </p:cNvPr>
          <p:cNvSpPr txBox="1"/>
          <p:nvPr/>
        </p:nvSpPr>
        <p:spPr>
          <a:xfrm>
            <a:off x="1483567" y="487600"/>
            <a:ext cx="117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vulnerable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A76097-E32B-1688-9739-22649D9BC544}"/>
              </a:ext>
            </a:extLst>
          </p:cNvPr>
          <p:cNvSpPr txBox="1"/>
          <p:nvPr/>
        </p:nvSpPr>
        <p:spPr>
          <a:xfrm>
            <a:off x="4865443" y="487600"/>
            <a:ext cx="13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endangered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DDE99-4338-B37D-80CE-ACA46CDB1FE0}"/>
              </a:ext>
            </a:extLst>
          </p:cNvPr>
          <p:cNvSpPr txBox="1"/>
          <p:nvPr/>
        </p:nvSpPr>
        <p:spPr>
          <a:xfrm>
            <a:off x="7908755" y="487600"/>
            <a:ext cx="21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Critically endangered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5BAA1-95F7-08F5-136F-F56013210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49" y="742007"/>
            <a:ext cx="3194424" cy="2991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D6A91D-0786-06ED-0116-D703C6DC4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449" y="856932"/>
            <a:ext cx="3194425" cy="2991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6E9215-188F-17B6-1F96-510FD78CE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182" y="922339"/>
            <a:ext cx="3194425" cy="29917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E0A1BB-1C91-719A-F5BE-63A380EE83EE}"/>
              </a:ext>
            </a:extLst>
          </p:cNvPr>
          <p:cNvSpPr txBox="1"/>
          <p:nvPr/>
        </p:nvSpPr>
        <p:spPr>
          <a:xfrm>
            <a:off x="881590" y="3907537"/>
            <a:ext cx="98146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Results</a:t>
            </a:r>
          </a:p>
          <a:p>
            <a:r>
              <a:rPr lang="en-US" dirty="0"/>
              <a:t>Divergence from the original focal pop increases at a faster rate as pop size drops (though similar no matter the migration rate). </a:t>
            </a:r>
          </a:p>
          <a:p>
            <a:r>
              <a:rPr lang="en-US" dirty="0"/>
              <a:t>After habitat is restored, divergence from original alleles slows. </a:t>
            </a:r>
          </a:p>
          <a:p>
            <a:r>
              <a:rPr lang="en-US" dirty="0"/>
              <a:t>As pop vulnerability increases, the difference in migration rates and </a:t>
            </a:r>
            <a:r>
              <a:rPr lang="en-US" dirty="0" err="1"/>
              <a:t>Fst</a:t>
            </a:r>
            <a:r>
              <a:rPr lang="en-US" dirty="0"/>
              <a:t> starts to show. (I’d guess not significantly)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4234FD-1E12-AABA-23A8-A21CE92E6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8550" y="2005191"/>
            <a:ext cx="3993503" cy="260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1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66120B-D5FE-DE94-A082-3F6AC3651232}"/>
              </a:ext>
            </a:extLst>
          </p:cNvPr>
          <p:cNvSpPr txBox="1"/>
          <p:nvPr/>
        </p:nvSpPr>
        <p:spPr>
          <a:xfrm>
            <a:off x="1483567" y="487600"/>
            <a:ext cx="117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vulnerable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A76097-E32B-1688-9739-22649D9BC544}"/>
              </a:ext>
            </a:extLst>
          </p:cNvPr>
          <p:cNvSpPr txBox="1"/>
          <p:nvPr/>
        </p:nvSpPr>
        <p:spPr>
          <a:xfrm>
            <a:off x="4865443" y="487600"/>
            <a:ext cx="13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endangered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DDE99-4338-B37D-80CE-ACA46CDB1FE0}"/>
              </a:ext>
            </a:extLst>
          </p:cNvPr>
          <p:cNvSpPr txBox="1"/>
          <p:nvPr/>
        </p:nvSpPr>
        <p:spPr>
          <a:xfrm>
            <a:off x="7908755" y="487600"/>
            <a:ext cx="21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Critically endangered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16B2FF-A564-F7FA-3B97-B4D460D80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74" y="781772"/>
            <a:ext cx="3194424" cy="2991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EBB9D4-65F6-88B2-27CB-B196A058A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407" y="856932"/>
            <a:ext cx="3114174" cy="2916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F14D50-25A4-06F0-EE3E-D1523C0E4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525" y="911711"/>
            <a:ext cx="3194425" cy="29917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B6D2F6-F533-CFE2-A4BB-1C3B9C342ED5}"/>
              </a:ext>
            </a:extLst>
          </p:cNvPr>
          <p:cNvSpPr txBox="1"/>
          <p:nvPr/>
        </p:nvSpPr>
        <p:spPr>
          <a:xfrm>
            <a:off x="881590" y="3907537"/>
            <a:ext cx="98146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Results</a:t>
            </a:r>
          </a:p>
          <a:p>
            <a:r>
              <a:rPr lang="en-US" dirty="0"/>
              <a:t>Divergence from the source pop decreases with increasing migrants and increases without migrants.</a:t>
            </a:r>
          </a:p>
          <a:p>
            <a:r>
              <a:rPr lang="en-US" dirty="0" err="1"/>
              <a:t>Fst</a:t>
            </a:r>
            <a:r>
              <a:rPr lang="en-US" dirty="0"/>
              <a:t> from source ends at near the same value with 1x and 4x reintroductions</a:t>
            </a:r>
          </a:p>
          <a:p>
            <a:r>
              <a:rPr lang="en-US" dirty="0" err="1"/>
              <a:t>Fst</a:t>
            </a:r>
            <a:r>
              <a:rPr lang="en-US" dirty="0"/>
              <a:t> decreases to below starting value with habitat connectivity</a:t>
            </a:r>
          </a:p>
          <a:p>
            <a:endParaRPr lang="en-US" dirty="0"/>
          </a:p>
          <a:p>
            <a:r>
              <a:rPr lang="en-US" dirty="0"/>
              <a:t>As pop vulnerability increases, the difference in migration rates and </a:t>
            </a:r>
            <a:r>
              <a:rPr lang="en-US" dirty="0" err="1"/>
              <a:t>Fst</a:t>
            </a:r>
            <a:r>
              <a:rPr lang="en-US" dirty="0"/>
              <a:t> starts to show. (I’d guess not significantly)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8EC7CD-928C-0931-9497-B36947676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8550" y="2005191"/>
            <a:ext cx="3993503" cy="260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0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C87528-5BE1-BA49-D164-AFD411244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74" y="811720"/>
            <a:ext cx="3531268" cy="33072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8B6E0B-62EE-75C8-4F14-8D69B6AB3022}"/>
              </a:ext>
            </a:extLst>
          </p:cNvPr>
          <p:cNvSpPr txBox="1"/>
          <p:nvPr/>
        </p:nvSpPr>
        <p:spPr>
          <a:xfrm>
            <a:off x="1483567" y="487600"/>
            <a:ext cx="117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vulnerable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08F41-1397-BAB2-3D77-BB5DEC802450}"/>
              </a:ext>
            </a:extLst>
          </p:cNvPr>
          <p:cNvSpPr txBox="1"/>
          <p:nvPr/>
        </p:nvSpPr>
        <p:spPr>
          <a:xfrm>
            <a:off x="4865443" y="487600"/>
            <a:ext cx="13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endangered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886C-7271-DE3B-F8FC-8D672BB2E3F1}"/>
              </a:ext>
            </a:extLst>
          </p:cNvPr>
          <p:cNvSpPr txBox="1"/>
          <p:nvPr/>
        </p:nvSpPr>
        <p:spPr>
          <a:xfrm>
            <a:off x="7908755" y="487600"/>
            <a:ext cx="21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Critically endangered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5A020F-44D9-AA07-09A3-3A2354657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301" y="811720"/>
            <a:ext cx="3531267" cy="33072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F26D8D-D768-580B-38F3-EB8B78479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8427" y="811719"/>
            <a:ext cx="3531268" cy="33072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4CC7B2-172A-B46C-B821-75163888EF1F}"/>
              </a:ext>
            </a:extLst>
          </p:cNvPr>
          <p:cNvSpPr txBox="1"/>
          <p:nvPr/>
        </p:nvSpPr>
        <p:spPr>
          <a:xfrm>
            <a:off x="828174" y="5871858"/>
            <a:ext cx="981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Results</a:t>
            </a:r>
          </a:p>
          <a:p>
            <a:r>
              <a:rPr lang="en-US" dirty="0"/>
              <a:t>LRS and RRS depends on pop size, not migration rate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C4215A-4ECE-CB6E-1754-68FA3595D9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246" y="3755337"/>
            <a:ext cx="2648154" cy="24801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4A5DBE-0EBF-25EF-7319-8B513096B8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0848" y="3755337"/>
            <a:ext cx="2610303" cy="24447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4C4C79-9A02-9D0B-FFB7-139E4E9279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1706" y="3674771"/>
            <a:ext cx="2734176" cy="256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2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66C98E-ABFF-B1C3-CF43-FDE7D6A71C9F}"/>
              </a:ext>
            </a:extLst>
          </p:cNvPr>
          <p:cNvSpPr txBox="1"/>
          <p:nvPr/>
        </p:nvSpPr>
        <p:spPr>
          <a:xfrm>
            <a:off x="176595" y="2891294"/>
            <a:ext cx="19500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Critically endangered, </a:t>
            </a:r>
          </a:p>
          <a:p>
            <a:r>
              <a:rPr lang="en-US" dirty="0"/>
              <a:t>focal and source pop high minor allele </a:t>
            </a:r>
            <a:r>
              <a:rPr lang="en-US" dirty="0" err="1"/>
              <a:t>freq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D8148-04B1-C3C1-390F-151BF1C75365}"/>
              </a:ext>
            </a:extLst>
          </p:cNvPr>
          <p:cNvSpPr txBox="1"/>
          <p:nvPr/>
        </p:nvSpPr>
        <p:spPr>
          <a:xfrm>
            <a:off x="176595" y="4850347"/>
            <a:ext cx="1586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Critically endangered, </a:t>
            </a:r>
          </a:p>
          <a:p>
            <a:r>
              <a:rPr lang="en-US" dirty="0"/>
              <a:t>focal pop low minor allele </a:t>
            </a:r>
            <a:r>
              <a:rPr lang="en-US" dirty="0" err="1"/>
              <a:t>freq</a:t>
            </a:r>
            <a:r>
              <a:rPr lang="en-US" dirty="0"/>
              <a:t>, source high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ED294-0556-1AD4-25B7-89A375611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87" y="4617384"/>
            <a:ext cx="2370628" cy="22202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FE0184-6C5D-D573-48AD-4A2A31F29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502" y="4617384"/>
            <a:ext cx="2370628" cy="2220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12C6AA-8329-CC12-09CE-563C15D72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916" y="4637748"/>
            <a:ext cx="2370628" cy="2220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288D9C-6BBC-848F-A28B-DC0203752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9972" y="4617384"/>
            <a:ext cx="2296373" cy="21507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19F7F9-93EA-805A-81A2-DC036C55C6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4154" y="2593372"/>
            <a:ext cx="2370629" cy="22202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D065B8-A134-3E15-CB47-4E970FF3FD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4783" y="2593372"/>
            <a:ext cx="2409837" cy="22569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878C38-9C92-E51A-86FE-1E6415BF1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1416" y="2593372"/>
            <a:ext cx="2409837" cy="22569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CC405C-A4BA-3FF6-F69D-CF97F63EFB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5490" y="2593372"/>
            <a:ext cx="2409836" cy="22569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D7D2716-EE56-54B3-E071-C94158219249}"/>
              </a:ext>
            </a:extLst>
          </p:cNvPr>
          <p:cNvSpPr txBox="1"/>
          <p:nvPr/>
        </p:nvSpPr>
        <p:spPr>
          <a:xfrm>
            <a:off x="867748" y="231905"/>
            <a:ext cx="111034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when the focal pop has low minor allele frequency, but the source has high minor allele frequency…</a:t>
            </a:r>
          </a:p>
          <a:p>
            <a:r>
              <a:rPr lang="en-US" dirty="0"/>
              <a:t>the increase is much greater in Ho as migration rate increases</a:t>
            </a:r>
          </a:p>
          <a:p>
            <a:r>
              <a:rPr lang="en-US" dirty="0"/>
              <a:t>The prop of migrant SNPs remains much the same</a:t>
            </a:r>
          </a:p>
          <a:p>
            <a:r>
              <a:rPr lang="en-US" dirty="0"/>
              <a:t>The </a:t>
            </a:r>
            <a:r>
              <a:rPr lang="en-US" dirty="0" err="1"/>
              <a:t>Fst</a:t>
            </a:r>
            <a:r>
              <a:rPr lang="en-US" dirty="0"/>
              <a:t> from the focal pop increases nearly twofold</a:t>
            </a:r>
          </a:p>
          <a:p>
            <a:r>
              <a:rPr lang="en-US" dirty="0"/>
              <a:t>The </a:t>
            </a:r>
            <a:r>
              <a:rPr lang="en-US" dirty="0" err="1"/>
              <a:t>Fst</a:t>
            </a:r>
            <a:r>
              <a:rPr lang="en-US" dirty="0"/>
              <a:t> from the source decreases in all migration rates</a:t>
            </a:r>
          </a:p>
          <a:p>
            <a:r>
              <a:rPr lang="en-US" dirty="0"/>
              <a:t>	these two </a:t>
            </a:r>
            <a:r>
              <a:rPr lang="en-US" dirty="0" err="1"/>
              <a:t>Fsts</a:t>
            </a:r>
            <a:r>
              <a:rPr lang="en-US" dirty="0"/>
              <a:t> suggest that if the source Ho is higher than focal Ho, the focal pop will become more like the </a:t>
            </a:r>
          </a:p>
          <a:p>
            <a:r>
              <a:rPr lang="en-US" dirty="0"/>
              <a:t>	migrants than the original focal pop</a:t>
            </a:r>
          </a:p>
        </p:txBody>
      </p:sp>
    </p:spTree>
    <p:extLst>
      <p:ext uri="{BB962C8B-B14F-4D97-AF65-F5344CB8AC3E}">
        <p14:creationId xmlns:p14="http://schemas.microsoft.com/office/powerpoint/2010/main" val="273121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4A564B-9365-A8D1-BA67-12770FA11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26" y="742136"/>
            <a:ext cx="3605199" cy="26115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76535F-ACD5-23F1-61ED-C51C87BBE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25" y="742137"/>
            <a:ext cx="3883842" cy="28133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DB93F7-1E28-6575-AEED-7D0BDC043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6811" y="427576"/>
            <a:ext cx="3675648" cy="3442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8253BA-B822-2703-6D03-861CFB9A55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2646" y="3629990"/>
            <a:ext cx="3885797" cy="2893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52DF81-D206-EE5E-AA30-C6B758876E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6994" y="3504338"/>
            <a:ext cx="4027862" cy="2917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189E18-E0D8-8686-621A-AAC3C86421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557" y="3629990"/>
            <a:ext cx="3692948" cy="26750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B07A66-473A-7587-A657-B5CC118E7ECA}"/>
              </a:ext>
            </a:extLst>
          </p:cNvPr>
          <p:cNvSpPr txBox="1"/>
          <p:nvPr/>
        </p:nvSpPr>
        <p:spPr>
          <a:xfrm>
            <a:off x="1212980" y="427576"/>
            <a:ext cx="954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LRS is similar as well, though there is some separation in RRS – not sure why this is the case really.. ?</a:t>
            </a:r>
          </a:p>
          <a:p>
            <a:r>
              <a:rPr lang="en-US" dirty="0"/>
              <a:t>(probs not significant)</a:t>
            </a:r>
          </a:p>
        </p:txBody>
      </p:sp>
    </p:spTree>
    <p:extLst>
      <p:ext uri="{BB962C8B-B14F-4D97-AF65-F5344CB8AC3E}">
        <p14:creationId xmlns:p14="http://schemas.microsoft.com/office/powerpoint/2010/main" val="235618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711</Words>
  <Application>Microsoft Office PowerPoint</Application>
  <PresentationFormat>Widescreen</PresentationFormat>
  <Paragraphs>80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 Lamka</dc:creator>
  <cp:lastModifiedBy>Gina Lamka</cp:lastModifiedBy>
  <cp:revision>4</cp:revision>
  <dcterms:created xsi:type="dcterms:W3CDTF">2023-03-14T16:14:23Z</dcterms:created>
  <dcterms:modified xsi:type="dcterms:W3CDTF">2023-03-14T20:54:25Z</dcterms:modified>
</cp:coreProperties>
</file>