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D349-BB2C-20CC-8A83-6B869F858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5ED36-1ADE-D1C0-40D1-2EF0ADF85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46AC-6A5A-54AB-6B2A-F030B7B8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0ECB-792D-39AC-6933-653153F3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4EC2-4077-5AD4-D0FF-81DD22EE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B05F-BC71-9C50-882A-EF84222E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CBA39-55D1-C9F2-3F09-EA7297948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3DF9-BC6C-70B8-76B0-B4C67B30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DF8AC-E7F8-B138-ACB5-A777DBF5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5784-4308-4B3D-3E90-DB667566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99F91-9FF1-1E9A-66B9-2FFA336BE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933C2-10DB-6318-D05D-3B36C43AD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EF79-3A19-FE09-11C5-895A9614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9FE4-2EB5-875B-336B-7C846186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D59A-B309-DC76-164A-457FE63F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11D5-3361-B627-550F-6B0C05C8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1FE9-2F2C-B924-B77D-F9FDFD65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930D-EB60-3F7A-FADF-2996C5A2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8139-E4BC-4A68-32ED-B8B4BFA4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AAE6-7292-3481-71A1-E6928FD4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2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53A9-FCC6-E682-AE68-28ECC71B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1520-8931-334D-E868-783A3E56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59519-8084-AABB-B2AB-8FBAF8F7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39F0-FB7C-2F76-21C6-43027943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116D-8E79-B49C-6A12-CFC05A23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CFEF-60D4-6D31-2777-16B4193D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69AB-CA06-CF77-A420-ED7878F5A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43665-1E8D-F5D2-4C34-EF0775A7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9E64-2672-3213-D322-CFFB16DC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E713-B5AD-6495-5909-FB5620E9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2FC6-52BC-0612-293A-030EF684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7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835A-91C2-30F0-2FE6-A47042A7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F131-B0A8-CC46-B04E-5E69C85D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C8C49-A927-CE31-A020-A1AF2AA1C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8C2CB-28E3-6719-96BC-0ACFA6941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27275-1463-BD98-12F8-3120C6A01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72018-51E9-30ED-0A17-7E3B0CB0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20032-5134-4ED9-DAC3-D0B9B5A4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41716-8A23-F690-9383-89A06511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EE34-1C61-1F37-C8A2-5CD87B4C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CF31E-8FE5-64A4-5569-15C77E97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CBD6D-38F2-BCC9-BCF7-7EC40CF2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BEE0-0301-1BFE-5E2E-DF47C298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EAB68-5A32-28BB-3607-30CC798C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5A9BA-5267-33A3-B6EC-33BC087A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9B0A6-9E11-1ED8-85B5-E07F3E72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E55F-077E-3B08-F2C4-3CD57DF4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4F9B-09BD-23DF-F7A4-B946717B6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503A9-8F6F-4EFB-713F-07ADAF2B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0B61A-5CC6-E2F1-23AD-A07069B5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BCE50-B0CB-AD41-CF59-94A8F547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2D5B9-FA2D-6901-5F40-6935887D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2ED-7CC9-0853-FBEF-AD5A21AC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1C221-F7B1-1D4F-D05E-0EC2B7F48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FC2D0-B174-32C8-6AB8-32AB4F13A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B4D39-4023-9724-E00E-859E1EC4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CE003-EB2B-389A-9FD8-50942D8C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3D47-2874-1D26-5F52-F2A99EC3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8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ACF42-9F7C-3EF8-4D7C-D724C044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50FD-EB65-7010-30E0-28B2FAB5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2BD8-EAD8-DC59-C7B1-DEF289998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A770-40CA-4C28-A421-80599A6B1F7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3677-2C3F-CF0E-100F-EA028C4C6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9047-F3F9-0783-3E14-028A11836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3336-49AB-4F96-ADEB-1CF6193C1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DAE9C-52AF-5DD1-E88D-34DE5692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66" y="263465"/>
            <a:ext cx="3414056" cy="222523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1C3E94-8F9D-9B7C-BC99-42E8B1A05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73133"/>
              </p:ext>
            </p:extLst>
          </p:nvPr>
        </p:nvGraphicFramePr>
        <p:xfrm>
          <a:off x="6885175" y="841748"/>
          <a:ext cx="3191307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870">
                  <a:extLst>
                    <a:ext uri="{9D8B030D-6E8A-4147-A177-3AD203B41FA5}">
                      <a16:colId xmlns:a16="http://schemas.microsoft.com/office/drawing/2014/main" val="4242385594"/>
                    </a:ext>
                  </a:extLst>
                </a:gridCol>
                <a:gridCol w="144935">
                  <a:extLst>
                    <a:ext uri="{9D8B030D-6E8A-4147-A177-3AD203B41FA5}">
                      <a16:colId xmlns:a16="http://schemas.microsoft.com/office/drawing/2014/main" val="461812602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3235044191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2489246578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2512168169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3633630910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1684038560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1606507125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1055159362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427716568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2963502137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238607318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3499433989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1390638750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586087705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3008204741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696355454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1765698226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2058919141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1316632744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121452021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738008972"/>
                    </a:ext>
                  </a:extLst>
                </a:gridCol>
                <a:gridCol w="131262">
                  <a:extLst>
                    <a:ext uri="{9D8B030D-6E8A-4147-A177-3AD203B41FA5}">
                      <a16:colId xmlns:a16="http://schemas.microsoft.com/office/drawing/2014/main" val="2876456290"/>
                    </a:ext>
                  </a:extLst>
                </a:gridCol>
              </a:tblGrid>
              <a:tr h="393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0, a, 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700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4217850"/>
                  </a:ext>
                </a:extLst>
              </a:tr>
              <a:tr h="3248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ABMrun_3.1.23_b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c, 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700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100@151, migc=25@151, 165, 181, 195; transloc AFTER habitat is restored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3053277"/>
                  </a:ext>
                </a:extLst>
              </a:tr>
              <a:tr h="393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0, a, 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500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4518568"/>
                  </a:ext>
                </a:extLst>
              </a:tr>
              <a:tr h="3248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c, 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500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100@151, migc=25@151, 165, 181, 195; transloc AFTER habitat is restored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1255571"/>
                  </a:ext>
                </a:extLst>
              </a:tr>
              <a:tr h="393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0, a, 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9874128"/>
                  </a:ext>
                </a:extLst>
              </a:tr>
              <a:tr h="3248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ABMrun_3.1.23_f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c, 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100@151, migc=25@151, 165, 181, 195; transloc AFTER habitat is restored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2470768"/>
                  </a:ext>
                </a:extLst>
              </a:tr>
              <a:tr h="360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ABMrun_3.1.23_g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700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100@125, migc=25@125, 140, 155, 170; trans WHILE habitat quality is LOW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9393994"/>
                  </a:ext>
                </a:extLst>
              </a:tr>
              <a:tr h="360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500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100@125, migc=25@125, 140, 155, 170; trans WHILE habitat quality is LOW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0710433"/>
                  </a:ext>
                </a:extLst>
              </a:tr>
              <a:tr h="360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ABMrun_3.1.23_i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0.07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 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100@125, migc=25@125, 140, 155, 170; trans WHILE habitat quality is LOW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5487579"/>
                  </a:ext>
                </a:extLst>
              </a:tr>
              <a:tr h="393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ABMrun_3.3.23_a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0, a, 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700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4169082"/>
                  </a:ext>
                </a:extLst>
              </a:tr>
              <a:tr h="3248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ABMrun_3.3.23_b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c, 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700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100@151, migc=25@151, 165, 181, 195; transloc AFTER habitat is restored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12855584"/>
                  </a:ext>
                </a:extLst>
              </a:tr>
              <a:tr h="393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0, a, 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500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767220"/>
                  </a:ext>
                </a:extLst>
              </a:tr>
              <a:tr h="3248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c, 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500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100@151, migc=25@151, 165, 181, 195; transloc AFTER habitat is restored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94333982"/>
                  </a:ext>
                </a:extLst>
              </a:tr>
              <a:tr h="3937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0, a, 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4332702"/>
                  </a:ext>
                </a:extLst>
              </a:tr>
              <a:tr h="32487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ABMrun_3.3.23_f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c, 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100@151, migc=25@151, 165, 181, 195; transloc AFTER habitat is restored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4579322"/>
                  </a:ext>
                </a:extLst>
              </a:tr>
              <a:tr h="360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ABMrun_3.3.23_g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700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100@125, migc=25@125, 140, 155, 170; trans WHILE habitat quality is LOW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9680445"/>
                  </a:ext>
                </a:extLst>
              </a:tr>
              <a:tr h="360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ABMrun_3.3.23_h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500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migb = 100@125, migc=25@125, 140, 155, 170; trans WHILE habitat quality is LOW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6438892"/>
                  </a:ext>
                </a:extLst>
              </a:tr>
              <a:tr h="3609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ABMrun_3.3.23_i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y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>
                          <a:effectLst/>
                        </a:rPr>
                        <a:t>b, c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0.45 - 0.55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" u="none" strike="noStrike">
                          <a:effectLst/>
                        </a:rPr>
                        <a:t>0.4-0.5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40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9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2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350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100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" u="none" strike="noStrike">
                          <a:effectLst/>
                        </a:rPr>
                        <a:t>0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" u="none" strike="noStrike" dirty="0" err="1">
                          <a:effectLst/>
                        </a:rPr>
                        <a:t>migb</a:t>
                      </a:r>
                      <a:r>
                        <a:rPr lang="en-US" sz="200" u="none" strike="noStrike" dirty="0">
                          <a:effectLst/>
                        </a:rPr>
                        <a:t> = 100@125, </a:t>
                      </a:r>
                      <a:r>
                        <a:rPr lang="en-US" sz="200" u="none" strike="noStrike" dirty="0" err="1">
                          <a:effectLst/>
                        </a:rPr>
                        <a:t>migc</a:t>
                      </a:r>
                      <a:r>
                        <a:rPr lang="en-US" sz="200" u="none" strike="noStrike" dirty="0">
                          <a:effectLst/>
                        </a:rPr>
                        <a:t>=25@125, 140, 155, 170; trans WHILE habitat quality is LOW</a:t>
                      </a:r>
                      <a:endParaRPr 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54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70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F3E33D-DA2C-86F0-3707-3CA12E25E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15345"/>
              </p:ext>
            </p:extLst>
          </p:nvPr>
        </p:nvGraphicFramePr>
        <p:xfrm>
          <a:off x="119891" y="226897"/>
          <a:ext cx="9379626" cy="1254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207">
                  <a:extLst>
                    <a:ext uri="{9D8B030D-6E8A-4147-A177-3AD203B41FA5}">
                      <a16:colId xmlns:a16="http://schemas.microsoft.com/office/drawing/2014/main" val="3642965953"/>
                    </a:ext>
                  </a:extLst>
                </a:gridCol>
                <a:gridCol w="836199">
                  <a:extLst>
                    <a:ext uri="{9D8B030D-6E8A-4147-A177-3AD203B41FA5}">
                      <a16:colId xmlns:a16="http://schemas.microsoft.com/office/drawing/2014/main" val="3876005220"/>
                    </a:ext>
                  </a:extLst>
                </a:gridCol>
                <a:gridCol w="418100">
                  <a:extLst>
                    <a:ext uri="{9D8B030D-6E8A-4147-A177-3AD203B41FA5}">
                      <a16:colId xmlns:a16="http://schemas.microsoft.com/office/drawing/2014/main" val="2059269341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3486447225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445459257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3442177604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814174580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918281312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512932877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857195120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736400662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433451348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3269598789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496973043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893042773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42481647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3609571188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2068939779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614815608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4099469655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127788100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36282310"/>
                    </a:ext>
                  </a:extLst>
                </a:gridCol>
                <a:gridCol w="378656">
                  <a:extLst>
                    <a:ext uri="{9D8B030D-6E8A-4147-A177-3AD203B41FA5}">
                      <a16:colId xmlns:a16="http://schemas.microsoft.com/office/drawing/2014/main" val="1738884303"/>
                    </a:ext>
                  </a:extLst>
                </a:gridCol>
              </a:tblGrid>
              <a:tr h="20826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551595:551599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ABMrun_3.1.23_a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0, a, 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41411672"/>
                  </a:ext>
                </a:extLst>
              </a:tr>
              <a:tr h="5206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551600:551604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ABMrun_3.1.23_b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b, c, 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25060491"/>
                  </a:ext>
                </a:extLst>
              </a:tr>
              <a:tr h="52065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551650:551654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ABMrun_3.1.23_g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b, 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325769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84BBD15-6107-9808-6D77-CD731FDE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96" y="1494119"/>
            <a:ext cx="2461195" cy="2851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37060-C0BC-91A1-E25B-FDA66542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76" y="1405984"/>
            <a:ext cx="3234813" cy="3027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761791-0DBC-B0F1-9634-38400721B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89" y="1386657"/>
            <a:ext cx="3234812" cy="30276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E6460E-5B5E-A769-C52B-945BA693A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186" y="1444941"/>
            <a:ext cx="3234813" cy="3027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2FCB4F-EFD9-B5F3-A2B1-96E733ACD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91" y="4150796"/>
            <a:ext cx="3234814" cy="3027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748AD8-4E98-69FE-9AA8-5A84277BE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2602" y="4283893"/>
            <a:ext cx="3692948" cy="26750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8B34E5-CA5D-737C-B843-B87A2E676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5252" y="4343753"/>
            <a:ext cx="3605199" cy="2611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2DE215-7C88-8F25-9E3C-5606781258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5199" y="0"/>
            <a:ext cx="2712027" cy="17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C153F3-BC65-E202-195B-DD3BA7FE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1" y="385011"/>
            <a:ext cx="2166979" cy="24182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DCE34-D3EE-AECD-6863-D9A83E415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78" y="385012"/>
            <a:ext cx="3498474" cy="2534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62D8E4-5B62-B4AD-CB6E-413BC3140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52" y="385011"/>
            <a:ext cx="3498475" cy="2534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0EBB51-D9BD-C8B8-717F-892448738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504" y="385010"/>
            <a:ext cx="3498475" cy="25342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6ED9B1-BBE1-D922-4208-D4600033F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58" y="3569803"/>
            <a:ext cx="3498474" cy="2534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13A09E-BCDA-630F-1FA7-D6425E3BE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2069" y="3378064"/>
            <a:ext cx="4027862" cy="29176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066BC1-CFA5-C1D8-2289-7FAE2D8A51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106" y="3429000"/>
            <a:ext cx="4027862" cy="2917695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A94D3B2-F87B-07B9-09E7-13F17911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73932"/>
              </p:ext>
            </p:extLst>
          </p:nvPr>
        </p:nvGraphicFramePr>
        <p:xfrm>
          <a:off x="838200" y="2963863"/>
          <a:ext cx="10515598" cy="53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234">
                  <a:extLst>
                    <a:ext uri="{9D8B030D-6E8A-4147-A177-3AD203B41FA5}">
                      <a16:colId xmlns:a16="http://schemas.microsoft.com/office/drawing/2014/main" val="2138696566"/>
                    </a:ext>
                  </a:extLst>
                </a:gridCol>
                <a:gridCol w="571617">
                  <a:extLst>
                    <a:ext uri="{9D8B030D-6E8A-4147-A177-3AD203B41FA5}">
                      <a16:colId xmlns:a16="http://schemas.microsoft.com/office/drawing/2014/main" val="2569268357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1356066149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1463470528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885632077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848922861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1205757133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552649143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1547709626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1146244732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9706306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1219705298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999223170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85150151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723660411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013513770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454295326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140568961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517442833"/>
                    </a:ext>
                  </a:extLst>
                </a:gridCol>
              </a:tblGrid>
              <a:tr h="15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ABMrun_3.1.23_c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0, a, 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0.45 - 0.55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4783109"/>
                  </a:ext>
                </a:extLst>
              </a:tr>
              <a:tr h="22093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ABMrun_3.1.23_d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b, c, 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0.45 - 0.55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5970990"/>
                  </a:ext>
                </a:extLst>
              </a:tr>
              <a:tr h="15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ABMrun_3.1.23_h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b, 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0.45 - 0.55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9210567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75DC31FF-BBE8-ABA8-AC62-6451ECAA03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046" y="112575"/>
            <a:ext cx="2712027" cy="17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96557-99A0-F50B-574A-D3FDB42B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828"/>
            <a:ext cx="2678701" cy="2813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6FC7F-ABE6-5F98-31EC-C696E428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613" y="227643"/>
            <a:ext cx="3675647" cy="3442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4D7AE-DC3B-31AD-D89E-81CC1C94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912" y="251478"/>
            <a:ext cx="3675647" cy="3442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342D48-9C85-5133-BDFA-B549D0FBE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471" y="251478"/>
            <a:ext cx="3675647" cy="3442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E5E2B8-E5EA-6C3F-E5BE-5561B5186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29000"/>
            <a:ext cx="3675647" cy="3442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4E94F9-4183-0368-7AE7-F9CD44644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218" y="3415510"/>
            <a:ext cx="3675647" cy="34424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DA029D-3C5B-DFDA-EC8F-5012553D7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431" y="3554739"/>
            <a:ext cx="3675648" cy="344249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4E9A70B-D957-EFBC-5478-20628BE6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29204"/>
              </p:ext>
            </p:extLst>
          </p:nvPr>
        </p:nvGraphicFramePr>
        <p:xfrm>
          <a:off x="1298183" y="2362200"/>
          <a:ext cx="9595634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246623779"/>
                    </a:ext>
                  </a:extLst>
                </a:gridCol>
                <a:gridCol w="435792">
                  <a:extLst>
                    <a:ext uri="{9D8B030D-6E8A-4147-A177-3AD203B41FA5}">
                      <a16:colId xmlns:a16="http://schemas.microsoft.com/office/drawing/2014/main" val="2445194773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198099530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2332699303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2008006981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808859427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556409302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3948584320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1083497305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3649417271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1507437515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302289106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3630960751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1942310036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3068947659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940172429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2265960560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111110520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3085716427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2924435746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3647410432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318054696"/>
                    </a:ext>
                  </a:extLst>
                </a:gridCol>
                <a:gridCol w="394679">
                  <a:extLst>
                    <a:ext uri="{9D8B030D-6E8A-4147-A177-3AD203B41FA5}">
                      <a16:colId xmlns:a16="http://schemas.microsoft.com/office/drawing/2014/main" val="2245682622"/>
                    </a:ext>
                  </a:extLst>
                </a:gridCol>
              </a:tblGrid>
              <a:tr h="9449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ABMrun_3.1.23_e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0, a, 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7907790"/>
                  </a:ext>
                </a:extLst>
              </a:tr>
              <a:tr h="76621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ABMrun_3.1.23_f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b, c, 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migb = 100@151, migc=25@151, 165, 181, 195; transloc AFTER habitat is restored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3366549"/>
                  </a:ext>
                </a:extLst>
              </a:tr>
              <a:tr h="8661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ABMrun_3.1.23_i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b, 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migb</a:t>
                      </a:r>
                      <a:r>
                        <a:rPr lang="en-US" sz="700" u="none" strike="noStrike" dirty="0">
                          <a:effectLst/>
                        </a:rPr>
                        <a:t> = 100@125, </a:t>
                      </a:r>
                      <a:r>
                        <a:rPr lang="en-US" sz="700" u="none" strike="noStrike" dirty="0" err="1">
                          <a:effectLst/>
                        </a:rPr>
                        <a:t>migc</a:t>
                      </a:r>
                      <a:r>
                        <a:rPr lang="en-US" sz="700" u="none" strike="noStrike" dirty="0">
                          <a:effectLst/>
                        </a:rPr>
                        <a:t>=25@125, 140, 155, 170; trans WHILE habitat quality is LOW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9168521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9AA6F07E-CDB2-8CAE-C2DC-7A6DB713D3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55" y="49984"/>
            <a:ext cx="2712027" cy="17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3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66863-A5E7-D3C7-687A-8A48137F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30"/>
            <a:ext cx="3098132" cy="2901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64794-A27A-D0D6-FBB7-AA4D3D9AD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98" y="0"/>
            <a:ext cx="3531268" cy="3307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07CC5-A347-A761-9EEE-B9931D6EF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531268" cy="3307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C64F2-35CB-9AD9-FAFC-524DFEF19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6476" y="0"/>
            <a:ext cx="3531268" cy="3307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79CD2A-DA23-573C-54E3-339225D574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98" y="3307270"/>
            <a:ext cx="3531268" cy="3307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43B64C-B9AC-2168-604B-7B4B0D697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6249" y="3307270"/>
            <a:ext cx="3531268" cy="3307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95F7C3-2738-8D6E-0246-FF4F6F2615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3400" y="3307270"/>
            <a:ext cx="3531269" cy="330727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E324D6-EB6D-B7CB-8935-5A2159813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83103"/>
              </p:ext>
            </p:extLst>
          </p:nvPr>
        </p:nvGraphicFramePr>
        <p:xfrm>
          <a:off x="838201" y="3196039"/>
          <a:ext cx="10515598" cy="465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234">
                  <a:extLst>
                    <a:ext uri="{9D8B030D-6E8A-4147-A177-3AD203B41FA5}">
                      <a16:colId xmlns:a16="http://schemas.microsoft.com/office/drawing/2014/main" val="3497195708"/>
                    </a:ext>
                  </a:extLst>
                </a:gridCol>
                <a:gridCol w="571617">
                  <a:extLst>
                    <a:ext uri="{9D8B030D-6E8A-4147-A177-3AD203B41FA5}">
                      <a16:colId xmlns:a16="http://schemas.microsoft.com/office/drawing/2014/main" val="1741236852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335919608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617411009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488506036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1616949892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675163198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4229081329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61960411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209392583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736923586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705664047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003429686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4000683376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202947381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1784898854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2163962498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872203567"/>
                    </a:ext>
                  </a:extLst>
                </a:gridCol>
                <a:gridCol w="517691">
                  <a:extLst>
                    <a:ext uri="{9D8B030D-6E8A-4147-A177-3AD203B41FA5}">
                      <a16:colId xmlns:a16="http://schemas.microsoft.com/office/drawing/2014/main" val="3615002469"/>
                    </a:ext>
                  </a:extLst>
                </a:gridCol>
              </a:tblGrid>
              <a:tr h="15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ABMrun_3.3.23_a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0, a, 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0.45 - 0.55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0.4-0.5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840121"/>
                  </a:ext>
                </a:extLst>
              </a:tr>
              <a:tr h="15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ABMrun_3.3.23_b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b, c, 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0.45 - 0.55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0.4-0.5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93223381"/>
                  </a:ext>
                </a:extLst>
              </a:tr>
              <a:tr h="15530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ABMrun_3.3.23_g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b, 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0.45 - 0.55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0.4-0.5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9483340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80242FCC-6ECD-9973-C0DB-A81441D80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6" y="0"/>
            <a:ext cx="2712027" cy="17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48F44-5CC6-9D00-50A9-4951526E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9" y="0"/>
            <a:ext cx="3114174" cy="2916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D842-3DAD-9E66-4802-27CDAF7D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582" y="0"/>
            <a:ext cx="3114174" cy="2916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33DCC-6EE6-44E7-7E89-A22911B81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114174" cy="2916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9F1BAD-7913-F9D2-A36A-FF45D5337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826" y="125304"/>
            <a:ext cx="3114174" cy="2916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5AFD91-4FED-45E1-5012-14E4E5010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3041937"/>
            <a:ext cx="3114174" cy="2916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C5E569-5125-4300-E1E4-17C68185B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617" y="3041936"/>
            <a:ext cx="3114174" cy="2916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6F2C68-3A1F-36C0-BB48-D545CFB1F9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032" y="3041936"/>
            <a:ext cx="3114174" cy="291663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36A316-62D3-5AE9-46F7-ADC21EBC6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39602"/>
              </p:ext>
            </p:extLst>
          </p:nvPr>
        </p:nvGraphicFramePr>
        <p:xfrm>
          <a:off x="1363283" y="1781312"/>
          <a:ext cx="9573923" cy="1616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611">
                  <a:extLst>
                    <a:ext uri="{9D8B030D-6E8A-4147-A177-3AD203B41FA5}">
                      <a16:colId xmlns:a16="http://schemas.microsoft.com/office/drawing/2014/main" val="145091806"/>
                    </a:ext>
                  </a:extLst>
                </a:gridCol>
                <a:gridCol w="434806">
                  <a:extLst>
                    <a:ext uri="{9D8B030D-6E8A-4147-A177-3AD203B41FA5}">
                      <a16:colId xmlns:a16="http://schemas.microsoft.com/office/drawing/2014/main" val="2816250780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3588247902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635582341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576301931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2379461763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2524408923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1188683936"/>
                    </a:ext>
                  </a:extLst>
                </a:gridCol>
                <a:gridCol w="249603">
                  <a:extLst>
                    <a:ext uri="{9D8B030D-6E8A-4147-A177-3AD203B41FA5}">
                      <a16:colId xmlns:a16="http://schemas.microsoft.com/office/drawing/2014/main" val="168295195"/>
                    </a:ext>
                  </a:extLst>
                </a:gridCol>
                <a:gridCol w="537969">
                  <a:extLst>
                    <a:ext uri="{9D8B030D-6E8A-4147-A177-3AD203B41FA5}">
                      <a16:colId xmlns:a16="http://schemas.microsoft.com/office/drawing/2014/main" val="1837907878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2056538648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1949242128"/>
                    </a:ext>
                  </a:extLst>
                </a:gridCol>
                <a:gridCol w="431734">
                  <a:extLst>
                    <a:ext uri="{9D8B030D-6E8A-4147-A177-3AD203B41FA5}">
                      <a16:colId xmlns:a16="http://schemas.microsoft.com/office/drawing/2014/main" val="173111286"/>
                    </a:ext>
                  </a:extLst>
                </a:gridCol>
                <a:gridCol w="355838">
                  <a:extLst>
                    <a:ext uri="{9D8B030D-6E8A-4147-A177-3AD203B41FA5}">
                      <a16:colId xmlns:a16="http://schemas.microsoft.com/office/drawing/2014/main" val="2948117315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190560628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2227367484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432597164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3118584964"/>
                    </a:ext>
                  </a:extLst>
                </a:gridCol>
                <a:gridCol w="393786">
                  <a:extLst>
                    <a:ext uri="{9D8B030D-6E8A-4147-A177-3AD203B41FA5}">
                      <a16:colId xmlns:a16="http://schemas.microsoft.com/office/drawing/2014/main" val="2993832111"/>
                    </a:ext>
                  </a:extLst>
                </a:gridCol>
                <a:gridCol w="113439">
                  <a:extLst>
                    <a:ext uri="{9D8B030D-6E8A-4147-A177-3AD203B41FA5}">
                      <a16:colId xmlns:a16="http://schemas.microsoft.com/office/drawing/2014/main" val="2827135256"/>
                    </a:ext>
                  </a:extLst>
                </a:gridCol>
                <a:gridCol w="251012">
                  <a:extLst>
                    <a:ext uri="{9D8B030D-6E8A-4147-A177-3AD203B41FA5}">
                      <a16:colId xmlns:a16="http://schemas.microsoft.com/office/drawing/2014/main" val="1754342894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2700507625"/>
                    </a:ext>
                  </a:extLst>
                </a:gridCol>
                <a:gridCol w="959682">
                  <a:extLst>
                    <a:ext uri="{9D8B030D-6E8A-4147-A177-3AD203B41FA5}">
                      <a16:colId xmlns:a16="http://schemas.microsoft.com/office/drawing/2014/main" val="1359006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ABMrun_3.3.23_c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0, a, 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0.4-0.5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1149227"/>
                  </a:ext>
                </a:extLst>
              </a:tr>
              <a:tr h="26881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ABMrun_3.3.23_d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b, c, 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0.4-0.5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40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migb = 100@151, migc=25@151, 165, 181, 195; transloc AFTER habitat is restored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9742707"/>
                  </a:ext>
                </a:extLst>
              </a:tr>
              <a:tr h="108291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ABMrun_3.3.23_h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b, 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0.4-0.5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migb</a:t>
                      </a:r>
                      <a:r>
                        <a:rPr lang="en-US" sz="700" u="none" strike="noStrike" dirty="0">
                          <a:effectLst/>
                        </a:rPr>
                        <a:t> = 100@125, </a:t>
                      </a:r>
                      <a:r>
                        <a:rPr lang="en-US" sz="700" u="none" strike="noStrike" dirty="0" err="1">
                          <a:effectLst/>
                        </a:rPr>
                        <a:t>migc</a:t>
                      </a:r>
                      <a:r>
                        <a:rPr lang="en-US" sz="700" u="none" strike="noStrike" dirty="0">
                          <a:effectLst/>
                        </a:rPr>
                        <a:t>=25@125, 140, 155, 170; trans WHILE habitat quality is LOW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3296347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461B3573-2B2F-D7BB-2643-775C11E58B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5003" y="125304"/>
            <a:ext cx="2712027" cy="17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693B0-4152-E0C5-4602-7D6B2475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3" y="364957"/>
            <a:ext cx="2745205" cy="257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38F37-5D39-EB9B-3C5D-E965A349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8" y="244760"/>
            <a:ext cx="3001879" cy="2811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A4ECC7-9D60-DE03-618C-3A43188BF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21" y="244760"/>
            <a:ext cx="3001879" cy="2811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8BADC-19FB-6238-1CD6-5214B5FCB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538" y="364957"/>
            <a:ext cx="3001879" cy="2811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904E7-3C54-277A-7FE2-75D386D4B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283" y="3664116"/>
            <a:ext cx="3531268" cy="33072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AE83A3-7DF2-E0D8-8E02-614D91587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551" y="3662044"/>
            <a:ext cx="3531268" cy="3307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74A600-FBD9-DD29-839D-E229D1D09B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0819" y="3552410"/>
            <a:ext cx="3531268" cy="3307270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5379A2-9BE9-F811-92EB-8581E8E6A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01896"/>
              </p:ext>
            </p:extLst>
          </p:nvPr>
        </p:nvGraphicFramePr>
        <p:xfrm>
          <a:off x="1424518" y="2927481"/>
          <a:ext cx="9595634" cy="1185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2319733442"/>
                    </a:ext>
                  </a:extLst>
                </a:gridCol>
                <a:gridCol w="223810">
                  <a:extLst>
                    <a:ext uri="{9D8B030D-6E8A-4147-A177-3AD203B41FA5}">
                      <a16:colId xmlns:a16="http://schemas.microsoft.com/office/drawing/2014/main" val="2452584276"/>
                    </a:ext>
                  </a:extLst>
                </a:gridCol>
                <a:gridCol w="233083">
                  <a:extLst>
                    <a:ext uri="{9D8B030D-6E8A-4147-A177-3AD203B41FA5}">
                      <a16:colId xmlns:a16="http://schemas.microsoft.com/office/drawing/2014/main" val="3066606720"/>
                    </a:ext>
                  </a:extLst>
                </a:gridCol>
                <a:gridCol w="116541">
                  <a:extLst>
                    <a:ext uri="{9D8B030D-6E8A-4147-A177-3AD203B41FA5}">
                      <a16:colId xmlns:a16="http://schemas.microsoft.com/office/drawing/2014/main" val="3012659640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106759583"/>
                    </a:ext>
                  </a:extLst>
                </a:gridCol>
                <a:gridCol w="421342">
                  <a:extLst>
                    <a:ext uri="{9D8B030D-6E8A-4147-A177-3AD203B41FA5}">
                      <a16:colId xmlns:a16="http://schemas.microsoft.com/office/drawing/2014/main" val="114744164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146413975"/>
                    </a:ext>
                  </a:extLst>
                </a:gridCol>
                <a:gridCol w="466164">
                  <a:extLst>
                    <a:ext uri="{9D8B030D-6E8A-4147-A177-3AD203B41FA5}">
                      <a16:colId xmlns:a16="http://schemas.microsoft.com/office/drawing/2014/main" val="1630799022"/>
                    </a:ext>
                  </a:extLst>
                </a:gridCol>
                <a:gridCol w="134471">
                  <a:extLst>
                    <a:ext uri="{9D8B030D-6E8A-4147-A177-3AD203B41FA5}">
                      <a16:colId xmlns:a16="http://schemas.microsoft.com/office/drawing/2014/main" val="189005885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597696285"/>
                    </a:ext>
                  </a:extLst>
                </a:gridCol>
                <a:gridCol w="519953">
                  <a:extLst>
                    <a:ext uri="{9D8B030D-6E8A-4147-A177-3AD203B41FA5}">
                      <a16:colId xmlns:a16="http://schemas.microsoft.com/office/drawing/2014/main" val="4016925517"/>
                    </a:ext>
                  </a:extLst>
                </a:gridCol>
                <a:gridCol w="475129">
                  <a:extLst>
                    <a:ext uri="{9D8B030D-6E8A-4147-A177-3AD203B41FA5}">
                      <a16:colId xmlns:a16="http://schemas.microsoft.com/office/drawing/2014/main" val="4172527178"/>
                    </a:ext>
                  </a:extLst>
                </a:gridCol>
                <a:gridCol w="331695">
                  <a:extLst>
                    <a:ext uri="{9D8B030D-6E8A-4147-A177-3AD203B41FA5}">
                      <a16:colId xmlns:a16="http://schemas.microsoft.com/office/drawing/2014/main" val="79461238"/>
                    </a:ext>
                  </a:extLst>
                </a:gridCol>
                <a:gridCol w="233082">
                  <a:extLst>
                    <a:ext uri="{9D8B030D-6E8A-4147-A177-3AD203B41FA5}">
                      <a16:colId xmlns:a16="http://schemas.microsoft.com/office/drawing/2014/main" val="3267467389"/>
                    </a:ext>
                  </a:extLst>
                </a:gridCol>
                <a:gridCol w="295835">
                  <a:extLst>
                    <a:ext uri="{9D8B030D-6E8A-4147-A177-3AD203B41FA5}">
                      <a16:colId xmlns:a16="http://schemas.microsoft.com/office/drawing/2014/main" val="2570888526"/>
                    </a:ext>
                  </a:extLst>
                </a:gridCol>
                <a:gridCol w="322730">
                  <a:extLst>
                    <a:ext uri="{9D8B030D-6E8A-4147-A177-3AD203B41FA5}">
                      <a16:colId xmlns:a16="http://schemas.microsoft.com/office/drawing/2014/main" val="3072648587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342087987"/>
                    </a:ext>
                  </a:extLst>
                </a:gridCol>
                <a:gridCol w="349624">
                  <a:extLst>
                    <a:ext uri="{9D8B030D-6E8A-4147-A177-3AD203B41FA5}">
                      <a16:colId xmlns:a16="http://schemas.microsoft.com/office/drawing/2014/main" val="2081016885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946023373"/>
                    </a:ext>
                  </a:extLst>
                </a:gridCol>
                <a:gridCol w="349624">
                  <a:extLst>
                    <a:ext uri="{9D8B030D-6E8A-4147-A177-3AD203B41FA5}">
                      <a16:colId xmlns:a16="http://schemas.microsoft.com/office/drawing/2014/main" val="3904043264"/>
                    </a:ext>
                  </a:extLst>
                </a:gridCol>
                <a:gridCol w="295835">
                  <a:extLst>
                    <a:ext uri="{9D8B030D-6E8A-4147-A177-3AD203B41FA5}">
                      <a16:colId xmlns:a16="http://schemas.microsoft.com/office/drawing/2014/main" val="367737163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381997579"/>
                    </a:ext>
                  </a:extLst>
                </a:gridCol>
                <a:gridCol w="1427088">
                  <a:extLst>
                    <a:ext uri="{9D8B030D-6E8A-4147-A177-3AD203B41FA5}">
                      <a16:colId xmlns:a16="http://schemas.microsoft.com/office/drawing/2014/main" val="1901487104"/>
                    </a:ext>
                  </a:extLst>
                </a:gridCol>
              </a:tblGrid>
              <a:tr h="8280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ABMrun_3.3.23_e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0, a, 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0.4-0.5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3030983"/>
                  </a:ext>
                </a:extLst>
              </a:tr>
              <a:tr h="28759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ABMrun_3.3.23_f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b, c, 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0.45 - 0.55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0.4-0.5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migb</a:t>
                      </a:r>
                      <a:r>
                        <a:rPr lang="en-US" sz="700" u="none" strike="noStrike" dirty="0">
                          <a:effectLst/>
                        </a:rPr>
                        <a:t> = 100@151, </a:t>
                      </a:r>
                      <a:r>
                        <a:rPr lang="en-US" sz="700" u="none" strike="noStrike" dirty="0" err="1">
                          <a:effectLst/>
                        </a:rPr>
                        <a:t>migc</a:t>
                      </a:r>
                      <a:r>
                        <a:rPr lang="en-US" sz="700" u="none" strike="noStrike" dirty="0">
                          <a:effectLst/>
                        </a:rPr>
                        <a:t>=25@151, 165, 181, 195; </a:t>
                      </a:r>
                      <a:r>
                        <a:rPr lang="en-US" sz="700" u="none" strike="noStrike" dirty="0" err="1">
                          <a:effectLst/>
                        </a:rPr>
                        <a:t>transloc</a:t>
                      </a:r>
                      <a:r>
                        <a:rPr lang="en-US" sz="700" u="none" strike="noStrike" dirty="0">
                          <a:effectLst/>
                        </a:rPr>
                        <a:t> AFTER habitat is restored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6429431"/>
                  </a:ext>
                </a:extLst>
              </a:tr>
              <a:tr h="75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ABMrun_3.3.23_i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b, 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0.45 - 0.55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0.4-0.5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300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migb</a:t>
                      </a:r>
                      <a:r>
                        <a:rPr lang="en-US" sz="700" u="none" strike="noStrike" dirty="0">
                          <a:effectLst/>
                        </a:rPr>
                        <a:t> = 100@125, </a:t>
                      </a:r>
                      <a:r>
                        <a:rPr lang="en-US" sz="700" u="none" strike="noStrike" dirty="0" err="1">
                          <a:effectLst/>
                        </a:rPr>
                        <a:t>migc</a:t>
                      </a:r>
                      <a:r>
                        <a:rPr lang="en-US" sz="700" u="none" strike="noStrike" dirty="0">
                          <a:effectLst/>
                        </a:rPr>
                        <a:t>=25@125, 140, 155, 170; trans WHILE habitat quality is LOW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4255421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6D3ECA4-7B80-6D21-FF98-15F010542C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28698" y="3662044"/>
            <a:ext cx="2712027" cy="17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7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1436</Words>
  <Application>Microsoft Office PowerPoint</Application>
  <PresentationFormat>Widescreen</PresentationFormat>
  <Paragraphs>767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Lamka</dc:creator>
  <cp:lastModifiedBy>Gina Lamka</cp:lastModifiedBy>
  <cp:revision>7</cp:revision>
  <dcterms:created xsi:type="dcterms:W3CDTF">2023-03-10T16:38:06Z</dcterms:created>
  <dcterms:modified xsi:type="dcterms:W3CDTF">2023-03-14T16:13:48Z</dcterms:modified>
</cp:coreProperties>
</file>