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58" r:id="rId12"/>
    <p:sldId id="259" r:id="rId13"/>
    <p:sldId id="261" r:id="rId14"/>
    <p:sldId id="262" r:id="rId15"/>
    <p:sldId id="264" r:id="rId16"/>
    <p:sldId id="266" r:id="rId17"/>
    <p:sldId id="260" r:id="rId18"/>
    <p:sldId id="265" r:id="rId19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70"/>
  </p:normalViewPr>
  <p:slideViewPr>
    <p:cSldViewPr snapToGrid="0">
      <p:cViewPr>
        <p:scale>
          <a:sx n="140" d="100"/>
          <a:sy n="140" d="100"/>
        </p:scale>
        <p:origin x="1992" y="-144"/>
      </p:cViewPr>
      <p:guideLst>
        <p:guide orient="horz" pos="72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EB1-139C-4634-AB21-9656538B726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94A7-A252-48E0-9860-59D5B6EE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1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94A7-A252-48E0-9860-59D5B6EEE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for selection for high het is greater than the decline due to small pop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94A7-A252-48E0-9860-59D5B6EEE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7FAD-895B-2345-A7CB-C461243D28C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ED1B-3EE1-304A-AC4C-83725AEB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E58662E-F336-2D12-03CE-5E6CC5AA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06" y="3012849"/>
            <a:ext cx="3430774" cy="17725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7502FCD-00F0-F321-DD8D-B59565B3CB58}"/>
              </a:ext>
            </a:extLst>
          </p:cNvPr>
          <p:cNvSpPr/>
          <p:nvPr/>
        </p:nvSpPr>
        <p:spPr>
          <a:xfrm>
            <a:off x="1520190" y="1300032"/>
            <a:ext cx="476744" cy="23616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877DA-98A0-0BAF-AAFC-F892022F6886}"/>
              </a:ext>
            </a:extLst>
          </p:cNvPr>
          <p:cNvSpPr txBox="1"/>
          <p:nvPr/>
        </p:nvSpPr>
        <p:spPr>
          <a:xfrm>
            <a:off x="1674062" y="2409721"/>
            <a:ext cx="384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6F73AE-2E07-2530-31C6-A6BCC27D687F}"/>
              </a:ext>
            </a:extLst>
          </p:cNvPr>
          <p:cNvSpPr/>
          <p:nvPr/>
        </p:nvSpPr>
        <p:spPr>
          <a:xfrm>
            <a:off x="1981302" y="3661669"/>
            <a:ext cx="1638490" cy="86816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1FA722-56A4-CDEA-6A35-9A14D279AE10}"/>
              </a:ext>
            </a:extLst>
          </p:cNvPr>
          <p:cNvSpPr txBox="1"/>
          <p:nvPr/>
        </p:nvSpPr>
        <p:spPr>
          <a:xfrm>
            <a:off x="1993413" y="3700809"/>
            <a:ext cx="165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Habitat remediation leading to population recovery to historic carrying capacity (K).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527279-1F47-BF9E-E9AF-7C403CEC3542}"/>
              </a:ext>
            </a:extLst>
          </p:cNvPr>
          <p:cNvSpPr txBox="1"/>
          <p:nvPr/>
        </p:nvSpPr>
        <p:spPr>
          <a:xfrm>
            <a:off x="190802" y="3659235"/>
            <a:ext cx="183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Habitat destruction and subsequent population crash. Small population sizes (K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were set following IUCN extinction risk category cutoffs for population decline.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60FAA-5429-DADC-5C84-31871A11BDEE}"/>
              </a:ext>
            </a:extLst>
          </p:cNvPr>
          <p:cNvSpPr/>
          <p:nvPr/>
        </p:nvSpPr>
        <p:spPr>
          <a:xfrm>
            <a:off x="150813" y="3661669"/>
            <a:ext cx="1844741" cy="15672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CB34D6-A137-EE93-4656-D2CB06164338}"/>
              </a:ext>
            </a:extLst>
          </p:cNvPr>
          <p:cNvSpPr/>
          <p:nvPr/>
        </p:nvSpPr>
        <p:spPr>
          <a:xfrm>
            <a:off x="1981302" y="1302002"/>
            <a:ext cx="840801" cy="235966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F6B5B2-6198-D566-7339-413F529B7F5E}"/>
              </a:ext>
            </a:extLst>
          </p:cNvPr>
          <p:cNvGrpSpPr/>
          <p:nvPr/>
        </p:nvGrpSpPr>
        <p:grpSpPr>
          <a:xfrm>
            <a:off x="138835" y="993914"/>
            <a:ext cx="3970452" cy="2610677"/>
            <a:chOff x="5245886" y="1067354"/>
            <a:chExt cx="4433957" cy="314353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F8F319-65F6-6936-D6D4-77D98314C0B6}"/>
                </a:ext>
              </a:extLst>
            </p:cNvPr>
            <p:cNvGrpSpPr/>
            <p:nvPr/>
          </p:nvGrpSpPr>
          <p:grpSpPr>
            <a:xfrm>
              <a:off x="5745892" y="1258191"/>
              <a:ext cx="3768811" cy="2411765"/>
              <a:chOff x="5745892" y="1258191"/>
              <a:chExt cx="3768811" cy="241176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63A1F4E-8DD3-DD0F-5345-8B084B4A9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892" y="1258191"/>
                <a:ext cx="0" cy="2411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F93FD96-E81E-2909-0CD4-A8451B1FA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892" y="3669956"/>
                <a:ext cx="3768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630FE22-72F8-250D-21CB-AF3295C9C32E}"/>
                </a:ext>
              </a:extLst>
            </p:cNvPr>
            <p:cNvCxnSpPr>
              <a:cxnSpLocks/>
            </p:cNvCxnSpPr>
            <p:nvPr/>
          </p:nvCxnSpPr>
          <p:spPr>
            <a:xfrm>
              <a:off x="6793274" y="3669956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795D7FF-ACD0-E0BC-0292-6D828B934CA0}"/>
                </a:ext>
              </a:extLst>
            </p:cNvPr>
            <p:cNvCxnSpPr>
              <a:cxnSpLocks/>
            </p:cNvCxnSpPr>
            <p:nvPr/>
          </p:nvCxnSpPr>
          <p:spPr>
            <a:xfrm>
              <a:off x="7316965" y="3669956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180F48-C0EE-7A25-B688-9B7158C3FFBD}"/>
                </a:ext>
              </a:extLst>
            </p:cNvPr>
            <p:cNvCxnSpPr>
              <a:cxnSpLocks/>
            </p:cNvCxnSpPr>
            <p:nvPr/>
          </p:nvCxnSpPr>
          <p:spPr>
            <a:xfrm>
              <a:off x="9411730" y="3669956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865BD1-FE5B-3FE6-EA26-F55FCBD91881}"/>
                </a:ext>
              </a:extLst>
            </p:cNvPr>
            <p:cNvSpPr txBox="1"/>
            <p:nvPr/>
          </p:nvSpPr>
          <p:spPr>
            <a:xfrm>
              <a:off x="6437572" y="3736683"/>
              <a:ext cx="662534" cy="33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2B26D7-09AF-395C-393E-F068890C8DFB}"/>
                </a:ext>
              </a:extLst>
            </p:cNvPr>
            <p:cNvSpPr txBox="1"/>
            <p:nvPr/>
          </p:nvSpPr>
          <p:spPr>
            <a:xfrm>
              <a:off x="7036675" y="3736682"/>
              <a:ext cx="546639" cy="33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1B9205-1F69-FDB4-6C90-605F73A46A16}"/>
                </a:ext>
              </a:extLst>
            </p:cNvPr>
            <p:cNvSpPr txBox="1"/>
            <p:nvPr/>
          </p:nvSpPr>
          <p:spPr>
            <a:xfrm>
              <a:off x="9133205" y="3736682"/>
              <a:ext cx="546638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58EC47-5B53-A281-B0AD-2057FE446A3D}"/>
                </a:ext>
              </a:extLst>
            </p:cNvPr>
            <p:cNvSpPr txBox="1"/>
            <p:nvPr/>
          </p:nvSpPr>
          <p:spPr>
            <a:xfrm>
              <a:off x="5745892" y="3933914"/>
              <a:ext cx="3768811" cy="276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A0F656-5B92-3A7E-96D8-81BF78E84641}"/>
                </a:ext>
              </a:extLst>
            </p:cNvPr>
            <p:cNvSpPr txBox="1"/>
            <p:nvPr/>
          </p:nvSpPr>
          <p:spPr>
            <a:xfrm rot="16200000">
              <a:off x="4222851" y="2369920"/>
              <a:ext cx="2323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Population size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C03166-734D-38B0-3CCB-2FEE2D0E86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5248" y="1412788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CFC593-DB1C-F33E-2B47-5CB4F2776E5E}"/>
                </a:ext>
              </a:extLst>
            </p:cNvPr>
            <p:cNvSpPr txBox="1"/>
            <p:nvPr/>
          </p:nvSpPr>
          <p:spPr>
            <a:xfrm rot="16200000">
              <a:off x="5149288" y="1302655"/>
              <a:ext cx="779937" cy="30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487E160-8C83-3CB3-AF37-A525751972FE}"/>
              </a:ext>
            </a:extLst>
          </p:cNvPr>
          <p:cNvSpPr txBox="1"/>
          <p:nvPr/>
        </p:nvSpPr>
        <p:spPr>
          <a:xfrm>
            <a:off x="121646" y="168824"/>
            <a:ext cx="3974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recipient population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Populations of 1000 individuals (K) were monitored during a habitat destruction-induced crash and subsequent environmental remediation and recovery.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D64512-8AD9-49D9-3B30-8957B1543309}"/>
              </a:ext>
            </a:extLst>
          </p:cNvPr>
          <p:cNvSpPr txBox="1"/>
          <p:nvPr/>
        </p:nvSpPr>
        <p:spPr>
          <a:xfrm>
            <a:off x="4314528" y="165672"/>
            <a:ext cx="339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 Migrant source population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Receiving populations were supported with different amounts of immigration during the crash and recovery periods.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CECFE7-181B-9118-E771-0543ACF1B4A3}"/>
              </a:ext>
            </a:extLst>
          </p:cNvPr>
          <p:cNvSpPr txBox="1"/>
          <p:nvPr/>
        </p:nvSpPr>
        <p:spPr>
          <a:xfrm>
            <a:off x="4314528" y="2852456"/>
            <a:ext cx="354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C. Evolutionary outcomes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quantified population evolutionary trajectories that resulted from the differing immigration patterns in the recovered receiving populations.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7CE05A0-43ED-DD76-7BE8-DEF8FA650101}"/>
              </a:ext>
            </a:extLst>
          </p:cNvPr>
          <p:cNvSpPr/>
          <p:nvPr/>
        </p:nvSpPr>
        <p:spPr>
          <a:xfrm>
            <a:off x="5989983" y="993914"/>
            <a:ext cx="1577008" cy="7478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738F56-077E-39C7-6243-30E43D3EDD98}"/>
              </a:ext>
            </a:extLst>
          </p:cNvPr>
          <p:cNvSpPr txBox="1"/>
          <p:nvPr/>
        </p:nvSpPr>
        <p:spPr>
          <a:xfrm>
            <a:off x="4373311" y="1856954"/>
            <a:ext cx="266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One migrant per generation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4E4A7-BFBE-15BA-56C2-048CDA460936}"/>
              </a:ext>
            </a:extLst>
          </p:cNvPr>
          <p:cNvSpPr txBox="1"/>
          <p:nvPr/>
        </p:nvSpPr>
        <p:spPr>
          <a:xfrm>
            <a:off x="4109287" y="2054663"/>
            <a:ext cx="293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Burst of 100 individuals in a single year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8CEAF6-CA94-19BE-998A-DF98DDDD7C06}"/>
              </a:ext>
            </a:extLst>
          </p:cNvPr>
          <p:cNvSpPr txBox="1"/>
          <p:nvPr/>
        </p:nvSpPr>
        <p:spPr>
          <a:xfrm>
            <a:off x="4109287" y="2252373"/>
            <a:ext cx="293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Pulses of 25 individuals in four years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BE2B00-28BE-A0CD-2377-EEA114178DD3}"/>
              </a:ext>
            </a:extLst>
          </p:cNvPr>
          <p:cNvCxnSpPr>
            <a:cxnSpLocks/>
          </p:cNvCxnSpPr>
          <p:nvPr/>
        </p:nvCxnSpPr>
        <p:spPr>
          <a:xfrm flipH="1">
            <a:off x="2080260" y="2609901"/>
            <a:ext cx="4985495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F8568A-8BCD-F914-2475-E60C08CD84C8}"/>
              </a:ext>
            </a:extLst>
          </p:cNvPr>
          <p:cNvCxnSpPr>
            <a:cxnSpLocks/>
          </p:cNvCxnSpPr>
          <p:nvPr/>
        </p:nvCxnSpPr>
        <p:spPr>
          <a:xfrm flipV="1">
            <a:off x="7074727" y="1497159"/>
            <a:ext cx="0" cy="1147667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7D69E6E-7C71-6061-66D7-B2DCD33C80AA}"/>
              </a:ext>
            </a:extLst>
          </p:cNvPr>
          <p:cNvSpPr txBox="1"/>
          <p:nvPr/>
        </p:nvSpPr>
        <p:spPr>
          <a:xfrm>
            <a:off x="6076122" y="1152403"/>
            <a:ext cx="145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Migrant source population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B129E5-566D-E3BA-746C-480D1CFCA057}"/>
              </a:ext>
            </a:extLst>
          </p:cNvPr>
          <p:cNvCxnSpPr>
            <a:cxnSpLocks/>
          </p:cNvCxnSpPr>
          <p:nvPr/>
        </p:nvCxnSpPr>
        <p:spPr>
          <a:xfrm>
            <a:off x="685800" y="1318763"/>
            <a:ext cx="83439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61DF9-A863-4619-1ABA-3B0828E95A3F}"/>
              </a:ext>
            </a:extLst>
          </p:cNvPr>
          <p:cNvCxnSpPr>
            <a:cxnSpLocks/>
          </p:cNvCxnSpPr>
          <p:nvPr/>
        </p:nvCxnSpPr>
        <p:spPr>
          <a:xfrm>
            <a:off x="1520190" y="1306315"/>
            <a:ext cx="117976" cy="132373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32BCFB-D8C5-4167-71A4-E70A38ECDB68}"/>
              </a:ext>
            </a:extLst>
          </p:cNvPr>
          <p:cNvCxnSpPr>
            <a:cxnSpLocks/>
          </p:cNvCxnSpPr>
          <p:nvPr/>
        </p:nvCxnSpPr>
        <p:spPr>
          <a:xfrm>
            <a:off x="1638268" y="2617470"/>
            <a:ext cx="342932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7501AE-94A7-21D7-14A2-B0FC814A67AC}"/>
              </a:ext>
            </a:extLst>
          </p:cNvPr>
          <p:cNvCxnSpPr>
            <a:cxnSpLocks/>
          </p:cNvCxnSpPr>
          <p:nvPr/>
        </p:nvCxnSpPr>
        <p:spPr>
          <a:xfrm flipV="1">
            <a:off x="1973516" y="1318763"/>
            <a:ext cx="840904" cy="129870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84E016-C8B8-D516-1D95-9D3AFA86E5FE}"/>
              </a:ext>
            </a:extLst>
          </p:cNvPr>
          <p:cNvCxnSpPr>
            <a:cxnSpLocks/>
          </p:cNvCxnSpPr>
          <p:nvPr/>
        </p:nvCxnSpPr>
        <p:spPr>
          <a:xfrm>
            <a:off x="2807970" y="1318763"/>
            <a:ext cx="107823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59692C-67CF-BD51-94A5-24CE4559ABB6}"/>
              </a:ext>
            </a:extLst>
          </p:cNvPr>
          <p:cNvSpPr txBox="1"/>
          <p:nvPr/>
        </p:nvSpPr>
        <p:spPr>
          <a:xfrm>
            <a:off x="610669" y="1080536"/>
            <a:ext cx="301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67FC8-5A43-25BA-100A-63089586B939}"/>
              </a:ext>
            </a:extLst>
          </p:cNvPr>
          <p:cNvSpPr/>
          <p:nvPr/>
        </p:nvSpPr>
        <p:spPr>
          <a:xfrm>
            <a:off x="4467173" y="4602994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8B7CE-CA99-CEF8-4A9F-7BF341431373}"/>
              </a:ext>
            </a:extLst>
          </p:cNvPr>
          <p:cNvSpPr/>
          <p:nvPr/>
        </p:nvSpPr>
        <p:spPr>
          <a:xfrm>
            <a:off x="4467172" y="3725617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F316DD-56CB-B840-6B29-3AB398B2CE39}"/>
              </a:ext>
            </a:extLst>
          </p:cNvPr>
          <p:cNvSpPr/>
          <p:nvPr/>
        </p:nvSpPr>
        <p:spPr>
          <a:xfrm>
            <a:off x="6174425" y="3720624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4014C-F99C-2C63-63B2-43EF248E423E}"/>
              </a:ext>
            </a:extLst>
          </p:cNvPr>
          <p:cNvSpPr/>
          <p:nvPr/>
        </p:nvSpPr>
        <p:spPr>
          <a:xfrm>
            <a:off x="6174425" y="4601156"/>
            <a:ext cx="1512155" cy="55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4B8FAD-1B55-3B9F-3D01-8CC097B045F6}"/>
              </a:ext>
            </a:extLst>
          </p:cNvPr>
          <p:cNvSpPr/>
          <p:nvPr/>
        </p:nvSpPr>
        <p:spPr>
          <a:xfrm rot="5400000">
            <a:off x="5140494" y="4510961"/>
            <a:ext cx="1576695" cy="6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C15FA1-A103-C655-3989-3F44F1C3125E}"/>
              </a:ext>
            </a:extLst>
          </p:cNvPr>
          <p:cNvSpPr/>
          <p:nvPr/>
        </p:nvSpPr>
        <p:spPr>
          <a:xfrm rot="5400000">
            <a:off x="6858479" y="4504328"/>
            <a:ext cx="1576695" cy="6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85F9A15-3906-81AC-DA5F-EA427DC1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80" y="3700809"/>
            <a:ext cx="3099544" cy="16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D843B-C147-6C92-1056-F7077C4F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74645"/>
            <a:ext cx="2436844" cy="236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72642-F806-AC1F-47D3-20A7566F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1" y="2544464"/>
            <a:ext cx="2436845" cy="2369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6E258-20AA-12C1-0DE0-B4E307D4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2544464"/>
            <a:ext cx="2436845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2CCCFC-375B-D21D-B0A0-61950645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2" y="1"/>
            <a:ext cx="2614613" cy="2542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C2472-E0F9-76DD-9BE9-C1C022A8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542699"/>
            <a:ext cx="2614613" cy="2542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FDCF6A-85B7-5E7B-8922-AEBEB37AC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4" y="2542699"/>
            <a:ext cx="2614613" cy="25426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BA497D-82CE-5E7B-AF48-045478259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6" y="0"/>
            <a:ext cx="2614613" cy="254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F6EF6-ACEB-D699-EB1B-44B391F4E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283" y="0"/>
            <a:ext cx="2619458" cy="26246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26EE5C-CD08-9BB8-66A7-CC80CF5BA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33" y="2624614"/>
            <a:ext cx="2619458" cy="2624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819F30-323E-A898-A234-D8FDFA8151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700" y="2501740"/>
            <a:ext cx="2619459" cy="26246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9739CF-DCAD-99FB-FDAC-AB11F19AF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332" y="-38531"/>
            <a:ext cx="2614613" cy="2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3D69E-EC3A-B543-3E2E-AD7A840C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77" y="58103"/>
            <a:ext cx="2761039" cy="268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6EAAD-5195-F582-5D81-53D80842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0" y="-7281"/>
            <a:ext cx="2761039" cy="268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7EEC2-8C62-8F27-0810-C3F9A3746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56" y="2677816"/>
            <a:ext cx="2761039" cy="2685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73F56-CE9A-768F-B50A-DD9E99E1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659791"/>
            <a:ext cx="2761039" cy="2685097"/>
          </a:xfrm>
          <a:prstGeom prst="rect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96BAFA4-290A-6DA2-AE77-24B2EF69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21" y="192408"/>
            <a:ext cx="3310943" cy="23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7205A-D175-B066-91FB-ECDDC12BF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75" y="2677816"/>
            <a:ext cx="2711399" cy="2716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51B83E-7D3F-A12A-2A24-C3CB4C529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651" y="2693635"/>
            <a:ext cx="2679822" cy="26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2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116A505-210A-31ED-E11B-B10F856F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" y="-396240"/>
            <a:ext cx="1669733" cy="1623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EAFCF3-67C2-CC30-3058-E3D82E0BD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" y="1227567"/>
            <a:ext cx="1669733" cy="16238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2BF075-FB0D-68E3-7540-FED28F373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6" y="2834191"/>
            <a:ext cx="1669733" cy="16238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1E8148-CB83-2571-34FF-A2AFEAF90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57" y="4473833"/>
            <a:ext cx="1669733" cy="1623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0591B6-C1C5-4BC9-DEA5-40EDEC915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467" y="-396241"/>
            <a:ext cx="1669733" cy="16238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C729B5-D195-674E-999F-5649C2A2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467" y="1227567"/>
            <a:ext cx="1669733" cy="16238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39AE5C-7D19-AC5E-BEC1-423360EB1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6467" y="2851374"/>
            <a:ext cx="1669733" cy="16238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17E25A-3787-DB12-5805-39324389E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466" y="4475181"/>
            <a:ext cx="1669733" cy="16238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323F3DE-6095-1BB7-6427-01ABC5275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6227" y="1227566"/>
            <a:ext cx="1669733" cy="16238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2CC8A5-A263-8F81-770F-E331EE4036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6226" y="2851373"/>
            <a:ext cx="1669734" cy="16238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A9CD204-98B3-212B-0BB1-F197D51BF9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6226" y="-396242"/>
            <a:ext cx="1669734" cy="16238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2BEBFD3-3DFF-D667-9CE0-5287FD3AC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7176" y="4473832"/>
            <a:ext cx="1669734" cy="16238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1653BC-2560-033D-F734-C4984350A3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5986" y="-396242"/>
            <a:ext cx="1669734" cy="16238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9333F6-5C11-DC11-3B86-68D721338C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5986" y="1227566"/>
            <a:ext cx="1669734" cy="16238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376814-C5BB-1C52-AEB9-A7197F20A6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95986" y="2851373"/>
            <a:ext cx="1669734" cy="16238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3D10257-6A71-0AC6-D87A-9BDF910ED6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85035" y="4480707"/>
            <a:ext cx="1669734" cy="1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97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8BC5E1-1E2A-2665-B414-6C4E29F6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05" y="801187"/>
            <a:ext cx="3241665" cy="3152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DA5C5-20CF-A86A-2289-E2DADA0B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5" y="801187"/>
            <a:ext cx="3146310" cy="31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1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73E926-ACF8-F480-F734-6CFC510C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70" y="1064084"/>
            <a:ext cx="2588194" cy="2593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101864-73DB-F377-666F-B4B12494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870" y="1064085"/>
            <a:ext cx="2588194" cy="259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4C6A1-B751-3622-6028-26D38BD9C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70" y="1074388"/>
            <a:ext cx="2588194" cy="2593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937463-D6E5-E761-5061-CBB5622E4135}"/>
              </a:ext>
            </a:extLst>
          </p:cNvPr>
          <p:cNvSpPr txBox="1"/>
          <p:nvPr/>
        </p:nvSpPr>
        <p:spPr>
          <a:xfrm>
            <a:off x="1105988" y="1105989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mig</a:t>
            </a:r>
            <a:r>
              <a:rPr lang="en-US" dirty="0"/>
              <a:t>/gen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E178A-F12E-5A81-0A4E-DA18B5680657}"/>
              </a:ext>
            </a:extLst>
          </p:cNvPr>
          <p:cNvSpPr txBox="1"/>
          <p:nvPr/>
        </p:nvSpPr>
        <p:spPr>
          <a:xfrm>
            <a:off x="3469020" y="1105989"/>
            <a:ext cx="66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E47A5-2229-EA87-EF45-81A7F662D0C7}"/>
              </a:ext>
            </a:extLst>
          </p:cNvPr>
          <p:cNvSpPr txBox="1"/>
          <p:nvPr/>
        </p:nvSpPr>
        <p:spPr>
          <a:xfrm>
            <a:off x="5981835" y="110598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B9B2A-0CAC-C8F4-2CF4-500F606DA7B4}"/>
              </a:ext>
            </a:extLst>
          </p:cNvPr>
          <p:cNvSpPr txBox="1"/>
          <p:nvPr/>
        </p:nvSpPr>
        <p:spPr>
          <a:xfrm rot="16200000">
            <a:off x="-1499342" y="2176064"/>
            <a:ext cx="360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sz="1600" dirty="0" err="1"/>
              <a:t>t</a:t>
            </a:r>
            <a:r>
              <a:rPr lang="en-US" dirty="0"/>
              <a:t>/</a:t>
            </a:r>
            <a:r>
              <a:rPr lang="en-US" dirty="0" err="1"/>
              <a:t>H</a:t>
            </a:r>
            <a:r>
              <a:rPr lang="en-US" sz="1600" dirty="0" err="1"/>
              <a:t>t</a:t>
            </a:r>
            <a:r>
              <a:rPr lang="en-US" sz="1400" dirty="0"/>
              <a:t>=99 (year 99 is right before pop decline)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14883-9CB8-33D4-7937-82879F4C16B5}"/>
              </a:ext>
            </a:extLst>
          </p:cNvPr>
          <p:cNvSpPr txBox="1"/>
          <p:nvPr/>
        </p:nvSpPr>
        <p:spPr>
          <a:xfrm>
            <a:off x="3992977" y="334549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D6FE3A-DEF0-78B9-E2CF-5D854A67325D}"/>
              </a:ext>
            </a:extLst>
          </p:cNvPr>
          <p:cNvCxnSpPr/>
          <p:nvPr/>
        </p:nvCxnSpPr>
        <p:spPr>
          <a:xfrm>
            <a:off x="679269" y="2307771"/>
            <a:ext cx="6818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859AE00-EEAD-975C-E687-306D07320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74" y="3714830"/>
            <a:ext cx="1632491" cy="15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6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3A613-2F15-F2E4-0CBB-30A832783804}"/>
              </a:ext>
            </a:extLst>
          </p:cNvPr>
          <p:cNvSpPr txBox="1"/>
          <p:nvPr/>
        </p:nvSpPr>
        <p:spPr>
          <a:xfrm>
            <a:off x="3985260" y="1478280"/>
            <a:ext cx="280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 to still figure out</a:t>
            </a:r>
          </a:p>
          <a:p>
            <a:r>
              <a:rPr lang="en-US" dirty="0"/>
              <a:t>Polygons</a:t>
            </a:r>
          </a:p>
          <a:p>
            <a:r>
              <a:rPr lang="en-US" dirty="0"/>
              <a:t>Make all plots the same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6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D1D89-B909-6492-C855-D2A46BA2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" y="106531"/>
            <a:ext cx="2684430" cy="2471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7F41C-42DD-2921-755E-87AD279F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70" y="62919"/>
            <a:ext cx="2987299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7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A4C58E3-1335-E92A-390A-F7FFF0B9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77724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D30B2C5C-35CF-8161-DB79-03EDAA00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77724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80BE8594-9B62-6BA5-B3D6-379157AB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777240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901ECC49-716E-B1D6-3CCA-D4F03731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326"/>
            <a:ext cx="7772400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knife&#10;&#10;Description automatically generated">
            <a:extLst>
              <a:ext uri="{FF2B5EF4-FFF2-40B4-BE49-F238E27FC236}">
                <a16:creationId xmlns:a16="http://schemas.microsoft.com/office/drawing/2014/main" id="{9B090C40-5296-3032-B25F-1930B38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18" y="0"/>
            <a:ext cx="54205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numbers&#10;&#10;Description automatically generated">
            <a:extLst>
              <a:ext uri="{FF2B5EF4-FFF2-40B4-BE49-F238E27FC236}">
                <a16:creationId xmlns:a16="http://schemas.microsoft.com/office/drawing/2014/main" id="{1CE7E16B-E2B7-C2E0-038E-EB3A6D5A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56"/>
            <a:ext cx="7772400" cy="4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49AD7-0085-3D5E-C54F-02432BD4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4" y="71536"/>
            <a:ext cx="2340399" cy="196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04E63-4CEB-A44B-070C-4D8ABEBC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13" y="0"/>
            <a:ext cx="2231695" cy="223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BA7C97-0AA7-D3ED-F2BA-8BA1FD0A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5" y="2173773"/>
            <a:ext cx="2231695" cy="2236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1B1D05-EC62-0DFA-A38D-4B715AE35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469" y="0"/>
            <a:ext cx="2231695" cy="2236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DD6247-A27A-3E0D-A1F2-C8E5092B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313" y="2132268"/>
            <a:ext cx="2231696" cy="22360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578DC5-1FB6-90B2-0DC3-6AFB8B51A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738" y="2184177"/>
            <a:ext cx="2231696" cy="2236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F77BE2-943A-1C05-B6E3-7C94310A5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4163" y="1014223"/>
            <a:ext cx="2231696" cy="22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2AC0E-B6FF-6F8B-8704-19D084E6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4" y="598867"/>
            <a:ext cx="3139270" cy="314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36725-193E-26C5-3BC8-9C1F56F9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05" y="948518"/>
            <a:ext cx="4572807" cy="2429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D7B8D-0211-2D12-B49D-A49B6FB37652}"/>
              </a:ext>
            </a:extLst>
          </p:cNvPr>
          <p:cNvSpPr txBox="1"/>
          <p:nvPr/>
        </p:nvSpPr>
        <p:spPr>
          <a:xfrm>
            <a:off x="4830666" y="948518"/>
            <a:ext cx="135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(plot to y = 165)</a:t>
            </a:r>
          </a:p>
        </p:txBody>
      </p:sp>
    </p:spTree>
    <p:extLst>
      <p:ext uri="{BB962C8B-B14F-4D97-AF65-F5344CB8AC3E}">
        <p14:creationId xmlns:p14="http://schemas.microsoft.com/office/powerpoint/2010/main" val="28398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11735</TotalTime>
  <Words>195</Words>
  <Application>Microsoft Office PowerPoint</Application>
  <PresentationFormat>Custom</PresentationFormat>
  <Paragraphs>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Gina Lamka</cp:lastModifiedBy>
  <cp:revision>10</cp:revision>
  <dcterms:created xsi:type="dcterms:W3CDTF">2023-07-05T16:26:42Z</dcterms:created>
  <dcterms:modified xsi:type="dcterms:W3CDTF">2023-07-13T20:58:16Z</dcterms:modified>
</cp:coreProperties>
</file>