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68" r:id="rId3"/>
    <p:sldId id="269" r:id="rId4"/>
    <p:sldId id="270" r:id="rId5"/>
    <p:sldId id="257" r:id="rId6"/>
    <p:sldId id="267" r:id="rId7"/>
    <p:sldId id="256" r:id="rId8"/>
    <p:sldId id="258" r:id="rId9"/>
    <p:sldId id="259" r:id="rId10"/>
    <p:sldId id="260" r:id="rId11"/>
    <p:sldId id="262" r:id="rId12"/>
    <p:sldId id="263" r:id="rId13"/>
    <p:sldId id="264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12BCB-F6C1-4D9B-A244-5FCF613369D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8A103-8393-4124-B440-A43743198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plot – 5.30.23 – goal is to figure out what variables are worth keeping as personality traits, and which are they correlated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18A103-8393-4124-B440-A43743198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9EEA-7256-815E-EFB2-6E0B9471B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FA5DE-B919-57C1-4717-EA73BF0F8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A603D-0FAC-5FE3-7B87-675E070C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E26A5-8F55-6330-D7EC-056B9E92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4A082-098D-304E-DADC-094677B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0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D2F3-E171-D5B2-B020-0D557EC6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5D1A8-C0AB-B509-B61F-9FC4440CC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55CB-C3D0-C12E-28AE-860B1697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9F2D-CE4E-89A1-0E1E-8B8E518D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FAC8-6CDA-88FD-F2E5-20C0C6E8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9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CAC7F-C260-65D5-DE66-2FA804ED3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4F7E6-DBE7-63AE-64E7-A9A401057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5C47-F356-E99B-4C74-4FF54E9D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1C7BE-E0EF-2A88-7692-47812AD0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1127-DAF5-3A78-00A7-1A639D59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8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DD0-1930-2AA8-BEA7-9EE77205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D18F-AD7B-561E-7486-54C15D20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03D01-C719-DB32-D3BA-8F6130C9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27B6-5632-359A-4FEE-2D98949A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44AB8-ACD6-5EEF-10FD-96CE6CF9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6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D59E-16D6-9798-2B5E-FD780BFA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19ED7-EC8C-5E30-4864-AFCDF38B0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0273-9117-A640-652B-A6D069B3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F78D5-5A1D-4C6D-9B33-1E8FA3F2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CA8A2-DBFD-B796-6EC3-A56A3FC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0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A515-DB70-0378-D190-6A13FDAC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EC69-5588-4B9C-8260-A6A358DF1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ECCF3-0D40-1ABA-BADB-DCC1A7F58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87DD2-CC16-8200-2E2D-FA78556E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A9FF4-BFA8-CE3F-5BA9-2EE3461A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5A13A-7DD3-12CB-7E0E-F9AA831C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6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0A50-49C2-2BBA-1627-6CEA58E4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0E4B7-9CA3-EFBF-EF10-7CD86AAD2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7C085-6057-5241-18F3-E5487A525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6528F-65FA-2A52-AF12-39EE9F2DD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1D711-4AE4-641A-8AFA-5EDDD1C12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299A3-C3B2-CD4D-B2EE-ED964239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1F615-9687-2623-85B7-8799A521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A1D3A-24D1-85F9-90C2-750A0B7C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6388-E604-117E-4B7A-9166CAFE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0B99E-2192-0ADB-2464-CC831845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A6091-FB98-4CD3-B12C-D454F266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361C5-FFE5-DFB0-DC37-6486AC6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9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DAFB9-D9E3-B63C-BE14-D0CAB209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0671E-BD6A-2B90-8976-A6FBBAA1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9A38-6875-FAF0-83F1-2030582E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5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B849-2A19-03EF-98F5-9EB61C03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9D19-0D23-8D7A-C663-1F96563B4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1118E-7C05-BF41-D73A-8C3560BA4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AE7E9-A95E-460D-B427-90EA1DCB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126ED-F928-6D57-BA6B-F5EBF180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6FA9D-C6C5-0197-93E0-67AB62BD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3970-DF9A-1950-BF3B-794A32D2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67896-5617-E141-BDA4-B881C3FBE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FFACD-21BE-FD78-1157-61FC321D7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7E4FA-D2B7-EAB7-2CF2-05A6A9A2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79E8C-0707-EB8D-3FDC-BAE6A7BE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A0DE2-D75F-2E04-40E2-DE72D2AE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BBAAE-19FA-A841-BC3D-A3A7FB90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EB8FE-7032-AB6F-6FC6-28D519CB0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125A9-18DD-2D85-98B2-185FF37A2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3A08-0AE2-40C8-9C65-ECB06F627FE9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0137-8D6C-9EE9-7CFF-76CAAE296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964C2-3734-89CD-CB3A-F76159F7C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1B0C-F595-41E4-81BF-80A5AB37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8DBAB9-B813-F7F7-A795-83E0A8B2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"/>
            <a:ext cx="12192000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0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7C55B2-6FC0-783A-A4E3-E3833E7E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6" y="182704"/>
            <a:ext cx="3956479" cy="35796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0D4E0-6790-3C40-F44D-DE8FA18A6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418" y="106504"/>
            <a:ext cx="3833057" cy="3582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5CDCE0-5EB4-D1CD-345E-55E1552EB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276" y="2544904"/>
            <a:ext cx="4480948" cy="40541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825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F765-1981-21B5-E017-9236F223A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Spinning Task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A16EC-C701-978D-464C-C025E241B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(with all </a:t>
            </a:r>
            <a:r>
              <a:rPr lang="en-US" dirty="0" err="1"/>
              <a:t>indv</a:t>
            </a:r>
            <a:r>
              <a:rPr lang="en-US" dirty="0"/>
              <a:t>, not just those that survived entire experiment)</a:t>
            </a:r>
          </a:p>
        </p:txBody>
      </p:sp>
    </p:spTree>
    <p:extLst>
      <p:ext uri="{BB962C8B-B14F-4D97-AF65-F5344CB8AC3E}">
        <p14:creationId xmlns:p14="http://schemas.microsoft.com/office/powerpoint/2010/main" val="348189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074974-5F3E-2ADF-205E-6ECD92876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0"/>
            <a:ext cx="5610225" cy="3544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A0F63-C479-430B-31D9-5FD9CD3D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" y="3151891"/>
            <a:ext cx="3423815" cy="3544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D87BE-92D7-2085-93AF-C71E5C562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829" y="3200401"/>
            <a:ext cx="3423815" cy="3544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5236D-2439-FBAF-594E-EE53108BA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8572" y="3200399"/>
            <a:ext cx="3423816" cy="354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2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033DF4-45A6-8C3D-FDE8-54D8203904C1}"/>
              </a:ext>
            </a:extLst>
          </p:cNvPr>
          <p:cNvSpPr/>
          <p:nvPr/>
        </p:nvSpPr>
        <p:spPr>
          <a:xfrm>
            <a:off x="85725" y="66676"/>
            <a:ext cx="12106275" cy="3790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F6276-A767-3745-D588-6A82B3207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30" y="906535"/>
            <a:ext cx="2872989" cy="282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38161-1673-0CDC-FE10-4CF72B48F2F9}"/>
              </a:ext>
            </a:extLst>
          </p:cNvPr>
          <p:cNvSpPr txBox="1"/>
          <p:nvPr/>
        </p:nvSpPr>
        <p:spPr>
          <a:xfrm>
            <a:off x="1203573" y="537203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38103-AB8D-33AE-6B3A-7435E9B3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74" y="975121"/>
            <a:ext cx="2895851" cy="2758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A82B2-7E58-D2E0-26DC-BF861A97F833}"/>
              </a:ext>
            </a:extLst>
          </p:cNvPr>
          <p:cNvSpPr txBox="1"/>
          <p:nvPr/>
        </p:nvSpPr>
        <p:spPr>
          <a:xfrm>
            <a:off x="5721473" y="582797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2FB8D-4F76-E9AF-C678-40F01BF19E80}"/>
              </a:ext>
            </a:extLst>
          </p:cNvPr>
          <p:cNvSpPr txBox="1"/>
          <p:nvPr/>
        </p:nvSpPr>
        <p:spPr>
          <a:xfrm>
            <a:off x="9879328" y="605789"/>
            <a:ext cx="7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Trial 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A57F08-397B-C8AF-EA4B-1C30BD90E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880" y="979063"/>
            <a:ext cx="2872989" cy="27815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A35082-5106-054C-B423-52F7C872A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080" y="142858"/>
            <a:ext cx="3924640" cy="3810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A1099D-DDB6-2DC4-F834-1AE593C992D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485"/>
          <a:stretch/>
        </p:blipFill>
        <p:spPr>
          <a:xfrm>
            <a:off x="2377117" y="3916532"/>
            <a:ext cx="4541914" cy="28500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F4C928-ADB6-FAAC-79C0-2CEEE419277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412" t="1676" b="89030"/>
          <a:stretch/>
        </p:blipFill>
        <p:spPr>
          <a:xfrm>
            <a:off x="7058024" y="4912868"/>
            <a:ext cx="4023557" cy="3810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5366B5-4E5D-509F-36E0-501253647505}"/>
              </a:ext>
            </a:extLst>
          </p:cNvPr>
          <p:cNvSpPr/>
          <p:nvPr/>
        </p:nvSpPr>
        <p:spPr>
          <a:xfrm>
            <a:off x="8963025" y="4912868"/>
            <a:ext cx="400050" cy="116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3DD239-0529-771D-EAE0-61BA1A53DF88}"/>
              </a:ext>
            </a:extLst>
          </p:cNvPr>
          <p:cNvSpPr/>
          <p:nvPr/>
        </p:nvSpPr>
        <p:spPr>
          <a:xfrm>
            <a:off x="8039100" y="5158520"/>
            <a:ext cx="400050" cy="116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6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F765-1981-21B5-E017-9236F223A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Embryo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A16EC-C701-978D-464C-C025E241B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(with all </a:t>
            </a:r>
            <a:r>
              <a:rPr lang="en-US" dirty="0" err="1"/>
              <a:t>indv</a:t>
            </a:r>
            <a:r>
              <a:rPr lang="en-US" dirty="0"/>
              <a:t>, not just those that survived entire experiment)</a:t>
            </a:r>
          </a:p>
        </p:txBody>
      </p:sp>
    </p:spTree>
    <p:extLst>
      <p:ext uri="{BB962C8B-B14F-4D97-AF65-F5344CB8AC3E}">
        <p14:creationId xmlns:p14="http://schemas.microsoft.com/office/powerpoint/2010/main" val="146595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E9863E-3C0D-89F6-86A9-E7360363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0"/>
            <a:ext cx="3763417" cy="3895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1210A-225C-A301-3E4C-CB869C71B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25" y="0"/>
            <a:ext cx="3763418" cy="3895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FB9803-E4E9-E4E8-1FC5-0F47DE742BCF}"/>
              </a:ext>
            </a:extLst>
          </p:cNvPr>
          <p:cNvSpPr txBox="1"/>
          <p:nvPr/>
        </p:nvSpPr>
        <p:spPr>
          <a:xfrm>
            <a:off x="3691650" y="671333"/>
            <a:ext cx="4105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significant effects of treatment on </a:t>
            </a:r>
          </a:p>
          <a:p>
            <a:pPr algn="ctr"/>
            <a:r>
              <a:rPr lang="en-US" dirty="0"/>
              <a:t>Mean Burst Count</a:t>
            </a:r>
          </a:p>
          <a:p>
            <a:pPr algn="ctr"/>
            <a:r>
              <a:rPr lang="en-US" dirty="0"/>
              <a:t>Mean Burst Duration</a:t>
            </a:r>
          </a:p>
          <a:p>
            <a:pPr algn="ctr"/>
            <a:r>
              <a:rPr lang="en-US" dirty="0"/>
              <a:t>Mean Inactivity 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(this is also true when including </a:t>
            </a:r>
          </a:p>
          <a:p>
            <a:pPr algn="ctr"/>
            <a:r>
              <a:rPr lang="en-US" dirty="0"/>
              <a:t>all treatments and all embryos tested, </a:t>
            </a:r>
          </a:p>
          <a:p>
            <a:pPr algn="ctr"/>
            <a:r>
              <a:rPr lang="en-US" dirty="0"/>
              <a:t>including those in the group experiments)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239035-FD66-4A23-486A-F227BC4EB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908" y="2886072"/>
            <a:ext cx="3763419" cy="38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ACC1E-ECE3-7FAC-FFF4-77D50CF1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plots – all 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39424-D542-3C31-A253-28FB79A1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1" y="1430166"/>
            <a:ext cx="6957278" cy="50627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F56D51-F906-E50A-4FAD-FB1AB484B6B9}"/>
              </a:ext>
            </a:extLst>
          </p:cNvPr>
          <p:cNvSpPr/>
          <p:nvPr/>
        </p:nvSpPr>
        <p:spPr>
          <a:xfrm>
            <a:off x="495301" y="2959894"/>
            <a:ext cx="3681411" cy="209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BD9902-353C-7332-C023-BD87CAD39B9F}"/>
              </a:ext>
            </a:extLst>
          </p:cNvPr>
          <p:cNvSpPr/>
          <p:nvPr/>
        </p:nvSpPr>
        <p:spPr>
          <a:xfrm>
            <a:off x="590550" y="5638800"/>
            <a:ext cx="2390775" cy="209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B9F742-52A1-12D8-325B-3A9D960D7180}"/>
              </a:ext>
            </a:extLst>
          </p:cNvPr>
          <p:cNvSpPr/>
          <p:nvPr/>
        </p:nvSpPr>
        <p:spPr>
          <a:xfrm>
            <a:off x="590550" y="4276725"/>
            <a:ext cx="2390775" cy="209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D256B6-C391-9588-6D04-815B93262B8B}"/>
              </a:ext>
            </a:extLst>
          </p:cNvPr>
          <p:cNvSpPr/>
          <p:nvPr/>
        </p:nvSpPr>
        <p:spPr>
          <a:xfrm>
            <a:off x="495301" y="3264694"/>
            <a:ext cx="3681411" cy="209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644D86-C3F8-5D13-94FA-4F6387D0A8F0}"/>
              </a:ext>
            </a:extLst>
          </p:cNvPr>
          <p:cNvSpPr/>
          <p:nvPr/>
        </p:nvSpPr>
        <p:spPr>
          <a:xfrm>
            <a:off x="495301" y="2747963"/>
            <a:ext cx="4767261" cy="209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5B00F6-D08D-9140-541E-74552A867415}"/>
              </a:ext>
            </a:extLst>
          </p:cNvPr>
          <p:cNvSpPr/>
          <p:nvPr/>
        </p:nvSpPr>
        <p:spPr>
          <a:xfrm>
            <a:off x="495300" y="3759994"/>
            <a:ext cx="4767261" cy="209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9F4A48-F18C-31AD-E888-0AC26D6BE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553" y="497350"/>
            <a:ext cx="4396522" cy="49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1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277F83-D50D-631B-2731-ADBE82D7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597" y="3614737"/>
            <a:ext cx="2914651" cy="3261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53E0D0-2BE5-7051-014F-FB1B97BC9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7" y="3614737"/>
            <a:ext cx="2914651" cy="3261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FBE432-A4CB-A674-1D60-2863EA28A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6" y="3614737"/>
            <a:ext cx="2914651" cy="32619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0E413-CD07-BC35-D81F-C2B5D873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7825"/>
            <a:ext cx="10515600" cy="1325563"/>
          </a:xfrm>
        </p:spPr>
        <p:txBody>
          <a:bodyPr/>
          <a:lstStyle/>
          <a:p>
            <a:r>
              <a:rPr lang="en-US" dirty="0"/>
              <a:t>PCA by 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2E8EC-AB01-067A-CDAD-0926A0480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948" y="533809"/>
            <a:ext cx="2914650" cy="3261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DD472-6A18-D07E-78CE-5C65C2F33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3648" y="533809"/>
            <a:ext cx="2914650" cy="3261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6B2B9-F714-E2A1-FF7F-55FB80ED7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7349" y="533809"/>
            <a:ext cx="2914651" cy="3261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7601D4-BF67-C59D-7E69-9C3B7D04C5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247" y="533809"/>
            <a:ext cx="2914650" cy="32619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FFC578-26F9-A981-1EAE-BBF1E61C2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7348" y="3614737"/>
            <a:ext cx="2914652" cy="32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8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19E8-A7C5-3A59-517F-DF32CCCD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3CE82-6435-B17F-0444-61830735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88" y="-9882"/>
            <a:ext cx="3282488" cy="2937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32422-5AE5-79AB-EFBA-191C55FA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76" y="0"/>
            <a:ext cx="3366314" cy="2936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4A1A5A-6323-05DC-64E7-455648024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813" y="-4941"/>
            <a:ext cx="3299637" cy="29330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25BC7D-FD3B-A8C9-FB92-E2FF9C519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2726" y="-9882"/>
            <a:ext cx="3463281" cy="29203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660C14-717C-9E20-60C4-36D54D99D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9142" y="3362805"/>
            <a:ext cx="3557201" cy="31300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ED52BE-0EEF-F065-2BC8-95E77AB5D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5088" y="3311976"/>
            <a:ext cx="3600907" cy="31300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65C617-3B72-A660-ED67-ABCA774403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3024" y="3228579"/>
            <a:ext cx="3608342" cy="321346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ECF1F30-02A3-75BC-4CD9-BEE4673030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7541" y="3214159"/>
            <a:ext cx="3861619" cy="321346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47E1C3B-D022-4ECC-9903-BA28A14CCF3B}"/>
              </a:ext>
            </a:extLst>
          </p:cNvPr>
          <p:cNvSpPr/>
          <p:nvPr/>
        </p:nvSpPr>
        <p:spPr>
          <a:xfrm>
            <a:off x="582560" y="365125"/>
            <a:ext cx="648929" cy="2321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D7A696-0754-6F68-9482-3DF26DB1EBFE}"/>
              </a:ext>
            </a:extLst>
          </p:cNvPr>
          <p:cNvSpPr/>
          <p:nvPr/>
        </p:nvSpPr>
        <p:spPr>
          <a:xfrm>
            <a:off x="582559" y="2615100"/>
            <a:ext cx="648929" cy="312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EAEC8A-35A8-0243-3E17-B814F8F144D9}"/>
              </a:ext>
            </a:extLst>
          </p:cNvPr>
          <p:cNvSpPr/>
          <p:nvPr/>
        </p:nvSpPr>
        <p:spPr>
          <a:xfrm>
            <a:off x="1271505" y="795721"/>
            <a:ext cx="648929" cy="1260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B5B245-C84C-04B1-78B8-20CA6107AB29}"/>
              </a:ext>
            </a:extLst>
          </p:cNvPr>
          <p:cNvSpPr/>
          <p:nvPr/>
        </p:nvSpPr>
        <p:spPr>
          <a:xfrm>
            <a:off x="1279380" y="971134"/>
            <a:ext cx="648929" cy="1260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E3C4A7-62A2-BD74-8EE8-59E5C447722A}"/>
              </a:ext>
            </a:extLst>
          </p:cNvPr>
          <p:cNvSpPr/>
          <p:nvPr/>
        </p:nvSpPr>
        <p:spPr>
          <a:xfrm>
            <a:off x="4049619" y="795720"/>
            <a:ext cx="648929" cy="1260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C5A1B-706D-F4B6-1875-B5124A34178F}"/>
              </a:ext>
            </a:extLst>
          </p:cNvPr>
          <p:cNvSpPr/>
          <p:nvPr/>
        </p:nvSpPr>
        <p:spPr>
          <a:xfrm>
            <a:off x="4049618" y="991689"/>
            <a:ext cx="648929" cy="1260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FB6439-BAAF-B5D1-7341-BDDEE74C5C1D}"/>
              </a:ext>
            </a:extLst>
          </p:cNvPr>
          <p:cNvSpPr/>
          <p:nvPr/>
        </p:nvSpPr>
        <p:spPr>
          <a:xfrm>
            <a:off x="4685099" y="2615100"/>
            <a:ext cx="648929" cy="2954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255D89-B4A1-59BF-96B4-4CB94CC91870}"/>
              </a:ext>
            </a:extLst>
          </p:cNvPr>
          <p:cNvSpPr/>
          <p:nvPr/>
        </p:nvSpPr>
        <p:spPr>
          <a:xfrm>
            <a:off x="7294037" y="415954"/>
            <a:ext cx="648929" cy="2329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3C9B2E-66F7-FFD3-8085-9AF1CEC9D4D9}"/>
              </a:ext>
            </a:extLst>
          </p:cNvPr>
          <p:cNvSpPr/>
          <p:nvPr/>
        </p:nvSpPr>
        <p:spPr>
          <a:xfrm>
            <a:off x="7294037" y="805285"/>
            <a:ext cx="648929" cy="116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F4907F-EFDE-F5E6-B786-02339EC1E126}"/>
              </a:ext>
            </a:extLst>
          </p:cNvPr>
          <p:cNvSpPr/>
          <p:nvPr/>
        </p:nvSpPr>
        <p:spPr>
          <a:xfrm>
            <a:off x="7294036" y="1009334"/>
            <a:ext cx="648929" cy="116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2503C7-D6E5-29C3-72AB-B99567E92025}"/>
              </a:ext>
            </a:extLst>
          </p:cNvPr>
          <p:cNvSpPr/>
          <p:nvPr/>
        </p:nvSpPr>
        <p:spPr>
          <a:xfrm>
            <a:off x="7318658" y="2615100"/>
            <a:ext cx="648929" cy="2954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2DF79D-4160-C267-EF45-B86A1CB1D4A2}"/>
              </a:ext>
            </a:extLst>
          </p:cNvPr>
          <p:cNvSpPr/>
          <p:nvPr/>
        </p:nvSpPr>
        <p:spPr>
          <a:xfrm>
            <a:off x="7930747" y="1587432"/>
            <a:ext cx="648929" cy="116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E1F4096-07DD-F526-F01F-A29D450A3123}"/>
              </a:ext>
            </a:extLst>
          </p:cNvPr>
          <p:cNvSpPr/>
          <p:nvPr/>
        </p:nvSpPr>
        <p:spPr>
          <a:xfrm>
            <a:off x="10660351" y="1400850"/>
            <a:ext cx="648929" cy="116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D1761A-BC07-4226-EA6D-6A352D3F8EBA}"/>
              </a:ext>
            </a:extLst>
          </p:cNvPr>
          <p:cNvSpPr/>
          <p:nvPr/>
        </p:nvSpPr>
        <p:spPr>
          <a:xfrm>
            <a:off x="10633285" y="1712976"/>
            <a:ext cx="648929" cy="116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39A3AD-D011-6D3E-4D09-1844FEC79A4F}"/>
              </a:ext>
            </a:extLst>
          </p:cNvPr>
          <p:cNvSpPr/>
          <p:nvPr/>
        </p:nvSpPr>
        <p:spPr>
          <a:xfrm>
            <a:off x="11280767" y="1588735"/>
            <a:ext cx="648929" cy="116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428E3F-41CA-D9FD-75D4-7FF23BF50E32}"/>
              </a:ext>
            </a:extLst>
          </p:cNvPr>
          <p:cNvSpPr/>
          <p:nvPr/>
        </p:nvSpPr>
        <p:spPr>
          <a:xfrm>
            <a:off x="11293766" y="2384844"/>
            <a:ext cx="648929" cy="1164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2EA950-CCB5-AB6E-249F-733C074E1755}"/>
              </a:ext>
            </a:extLst>
          </p:cNvPr>
          <p:cNvSpPr/>
          <p:nvPr/>
        </p:nvSpPr>
        <p:spPr>
          <a:xfrm>
            <a:off x="395746" y="3834918"/>
            <a:ext cx="648929" cy="1865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4ADE20-203D-EFDB-B6D3-5058B2A3E7D1}"/>
              </a:ext>
            </a:extLst>
          </p:cNvPr>
          <p:cNvSpPr/>
          <p:nvPr/>
        </p:nvSpPr>
        <p:spPr>
          <a:xfrm>
            <a:off x="392016" y="6160750"/>
            <a:ext cx="648929" cy="312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1C76C6-BE9A-3916-A9CA-6119319BEFE1}"/>
              </a:ext>
            </a:extLst>
          </p:cNvPr>
          <p:cNvSpPr/>
          <p:nvPr/>
        </p:nvSpPr>
        <p:spPr>
          <a:xfrm>
            <a:off x="407948" y="5515723"/>
            <a:ext cx="648929" cy="312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64DE8C-4823-C3AD-A589-7CA66F22747D}"/>
              </a:ext>
            </a:extLst>
          </p:cNvPr>
          <p:cNvSpPr/>
          <p:nvPr/>
        </p:nvSpPr>
        <p:spPr>
          <a:xfrm>
            <a:off x="1056877" y="4851541"/>
            <a:ext cx="648929" cy="140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750ACE9-8703-4DA8-A5D8-786FD99AF437}"/>
              </a:ext>
            </a:extLst>
          </p:cNvPr>
          <p:cNvSpPr/>
          <p:nvPr/>
        </p:nvSpPr>
        <p:spPr>
          <a:xfrm>
            <a:off x="1056877" y="5180496"/>
            <a:ext cx="648929" cy="140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94109D-7D8C-7D16-0B79-FECD26FA6AD6}"/>
              </a:ext>
            </a:extLst>
          </p:cNvPr>
          <p:cNvSpPr/>
          <p:nvPr/>
        </p:nvSpPr>
        <p:spPr>
          <a:xfrm>
            <a:off x="4124630" y="4704735"/>
            <a:ext cx="648929" cy="1509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73B166-2FA8-2BE8-BCBA-8711192DC519}"/>
              </a:ext>
            </a:extLst>
          </p:cNvPr>
          <p:cNvSpPr/>
          <p:nvPr/>
        </p:nvSpPr>
        <p:spPr>
          <a:xfrm>
            <a:off x="4124629" y="5485867"/>
            <a:ext cx="648929" cy="312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BD0382-2001-82C7-A95E-7CD1FAAD99A9}"/>
              </a:ext>
            </a:extLst>
          </p:cNvPr>
          <p:cNvSpPr/>
          <p:nvPr/>
        </p:nvSpPr>
        <p:spPr>
          <a:xfrm>
            <a:off x="4794593" y="4805283"/>
            <a:ext cx="648929" cy="1509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E079FA-5D1D-0AF9-2B87-19E88DEEF46E}"/>
              </a:ext>
            </a:extLst>
          </p:cNvPr>
          <p:cNvSpPr/>
          <p:nvPr/>
        </p:nvSpPr>
        <p:spPr>
          <a:xfrm>
            <a:off x="4774956" y="5126887"/>
            <a:ext cx="648929" cy="1509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6333A1-B638-12D5-3A33-130572965E54}"/>
              </a:ext>
            </a:extLst>
          </p:cNvPr>
          <p:cNvSpPr/>
          <p:nvPr/>
        </p:nvSpPr>
        <p:spPr>
          <a:xfrm>
            <a:off x="4808253" y="4478185"/>
            <a:ext cx="648929" cy="2647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1E54A8-B53E-7A15-A3D4-A5FBC266CD7B}"/>
              </a:ext>
            </a:extLst>
          </p:cNvPr>
          <p:cNvSpPr/>
          <p:nvPr/>
        </p:nvSpPr>
        <p:spPr>
          <a:xfrm>
            <a:off x="7909810" y="4653760"/>
            <a:ext cx="648929" cy="1509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42E36E1-D732-AB9F-8837-173F365533B8}"/>
              </a:ext>
            </a:extLst>
          </p:cNvPr>
          <p:cNvSpPr/>
          <p:nvPr/>
        </p:nvSpPr>
        <p:spPr>
          <a:xfrm>
            <a:off x="7886268" y="5386967"/>
            <a:ext cx="648929" cy="41186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AF4C1B-ECFF-A7C7-99B8-C3AE13AE39E1}"/>
              </a:ext>
            </a:extLst>
          </p:cNvPr>
          <p:cNvSpPr/>
          <p:nvPr/>
        </p:nvSpPr>
        <p:spPr>
          <a:xfrm>
            <a:off x="8614914" y="4478185"/>
            <a:ext cx="648929" cy="22681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65FFD0-705A-7A40-9519-B300E8534A51}"/>
              </a:ext>
            </a:extLst>
          </p:cNvPr>
          <p:cNvSpPr/>
          <p:nvPr/>
        </p:nvSpPr>
        <p:spPr>
          <a:xfrm>
            <a:off x="8611659" y="4759816"/>
            <a:ext cx="648929" cy="1509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0D5CB5-7735-1322-AC12-AB6573666936}"/>
              </a:ext>
            </a:extLst>
          </p:cNvPr>
          <p:cNvSpPr/>
          <p:nvPr/>
        </p:nvSpPr>
        <p:spPr>
          <a:xfrm>
            <a:off x="8611659" y="5099633"/>
            <a:ext cx="648929" cy="1509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F1AF66-C9B7-2974-FEAF-71A9E80C9779}"/>
              </a:ext>
            </a:extLst>
          </p:cNvPr>
          <p:cNvSpPr/>
          <p:nvPr/>
        </p:nvSpPr>
        <p:spPr>
          <a:xfrm>
            <a:off x="11570486" y="5842909"/>
            <a:ext cx="648929" cy="1288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72C5AEF-48DD-7C91-7C6D-917AA23A2369}"/>
              </a:ext>
            </a:extLst>
          </p:cNvPr>
          <p:cNvSpPr/>
          <p:nvPr/>
        </p:nvSpPr>
        <p:spPr>
          <a:xfrm>
            <a:off x="12273885" y="4092767"/>
            <a:ext cx="648929" cy="1288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60DCC8-1EBC-14B3-E1E5-4B74EC845E24}"/>
              </a:ext>
            </a:extLst>
          </p:cNvPr>
          <p:cNvSpPr/>
          <p:nvPr/>
        </p:nvSpPr>
        <p:spPr>
          <a:xfrm>
            <a:off x="12273885" y="4327262"/>
            <a:ext cx="648929" cy="1288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2B02-74BE-7884-3557-AB4277A9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Personality, Spinning, and Embryo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661D-DEBA-DA10-2413-F2B062C7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taken 2018-2020, reworked in 2023!</a:t>
            </a:r>
          </a:p>
          <a:p>
            <a:r>
              <a:rPr lang="en-US" dirty="0"/>
              <a:t>R code and Datasets:</a:t>
            </a:r>
          </a:p>
          <a:p>
            <a:pPr lvl="1"/>
            <a:r>
              <a:rPr lang="en-US" dirty="0"/>
              <a:t>Embryo</a:t>
            </a:r>
          </a:p>
          <a:p>
            <a:pPr lvl="2"/>
            <a:r>
              <a:rPr lang="en-US" dirty="0" err="1"/>
              <a:t>EmbryoData.R</a:t>
            </a:r>
            <a:br>
              <a:rPr lang="en-US" dirty="0"/>
            </a:br>
            <a:r>
              <a:rPr lang="en-US" dirty="0" err="1"/>
              <a:t>setwd</a:t>
            </a:r>
            <a:r>
              <a:rPr lang="en-US" dirty="0"/>
              <a:t>("C:/Users/ginab/Box/Old Computer/Grad School/BALL STATE/Thesis/Embryo") bro=read.csv("BMAA_EmbryoData_Raw2023.csv",header=TRUE)</a:t>
            </a:r>
          </a:p>
          <a:p>
            <a:pPr lvl="1"/>
            <a:r>
              <a:rPr lang="en-US" dirty="0"/>
              <a:t>Spinning</a:t>
            </a:r>
          </a:p>
          <a:p>
            <a:pPr lvl="2"/>
            <a:r>
              <a:rPr lang="en-US" dirty="0" err="1"/>
              <a:t>SpinningTask.R</a:t>
            </a:r>
            <a:br>
              <a:rPr lang="en-US" dirty="0"/>
            </a:br>
            <a:r>
              <a:rPr lang="en-US" dirty="0" err="1"/>
              <a:t>setwd</a:t>
            </a:r>
            <a:r>
              <a:rPr lang="en-US" dirty="0"/>
              <a:t>("C:/Users/ginab/Box/Old Computer/Grad School/BALL STATE/Thesis/Spinning") </a:t>
            </a:r>
            <a:r>
              <a:rPr lang="en-US" dirty="0" err="1"/>
              <a:t>sp</a:t>
            </a:r>
            <a:r>
              <a:rPr lang="en-US" dirty="0"/>
              <a:t>=read.csv("SpinningTaskV1.csv",header=TRUE)</a:t>
            </a:r>
          </a:p>
          <a:p>
            <a:pPr lvl="1"/>
            <a:r>
              <a:rPr lang="en-US" dirty="0" err="1"/>
              <a:t>Etho</a:t>
            </a:r>
            <a:r>
              <a:rPr lang="en-US" dirty="0"/>
              <a:t> (personality)</a:t>
            </a:r>
          </a:p>
          <a:p>
            <a:pPr lvl="2"/>
            <a:r>
              <a:rPr lang="en-US" dirty="0" err="1"/>
              <a:t>EthoData.R</a:t>
            </a:r>
            <a:br>
              <a:rPr lang="en-US" dirty="0"/>
            </a:br>
            <a:r>
              <a:rPr lang="en-US" dirty="0" err="1"/>
              <a:t>setwd</a:t>
            </a:r>
            <a:r>
              <a:rPr lang="en-US" dirty="0"/>
              <a:t>("C:/Users/ginab/Box/Old Computer/Grad School/BALL STATE/Thesis/</a:t>
            </a:r>
            <a:r>
              <a:rPr lang="en-US" dirty="0" err="1"/>
              <a:t>Etho</a:t>
            </a:r>
            <a:r>
              <a:rPr lang="en-US" dirty="0"/>
              <a:t>") </a:t>
            </a:r>
            <a:r>
              <a:rPr lang="en-US" dirty="0" err="1"/>
              <a:t>etho</a:t>
            </a:r>
            <a:r>
              <a:rPr lang="en-US" dirty="0"/>
              <a:t>=read.csv("</a:t>
            </a:r>
            <a:r>
              <a:rPr lang="en-US" dirty="0" err="1"/>
              <a:t>EthoData.csv",header</a:t>
            </a:r>
            <a:r>
              <a:rPr lang="en-US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115274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492432-5C81-34CC-641C-A3CE3712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17" y="940854"/>
            <a:ext cx="5151566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7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F765-1981-21B5-E017-9236F223A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Etho</a:t>
            </a:r>
            <a:r>
              <a:rPr lang="en-US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A16EC-C701-978D-464C-C025E241B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(with all </a:t>
            </a:r>
            <a:r>
              <a:rPr lang="en-US" dirty="0" err="1"/>
              <a:t>indv</a:t>
            </a:r>
            <a:r>
              <a:rPr lang="en-US" dirty="0"/>
              <a:t>, not just those that survived entire experiment)</a:t>
            </a:r>
          </a:p>
        </p:txBody>
      </p:sp>
    </p:spTree>
    <p:extLst>
      <p:ext uri="{BB962C8B-B14F-4D97-AF65-F5344CB8AC3E}">
        <p14:creationId xmlns:p14="http://schemas.microsoft.com/office/powerpoint/2010/main" val="301977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D7B4F-9173-96B8-DF02-14890F10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0"/>
            <a:ext cx="5514975" cy="34840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FD543-B17F-D6EE-937D-F83F6A2C2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2" y="78824"/>
            <a:ext cx="5390201" cy="34051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7DD767-D6F3-17EE-88AD-C5758070D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8" y="3429000"/>
            <a:ext cx="5390201" cy="34051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A54452-A30F-5FB9-E87C-8001B60B1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101" y="3428999"/>
            <a:ext cx="5390201" cy="34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5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DB211D-3ED8-E10C-EE5C-134C085E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8" y="176213"/>
            <a:ext cx="5390202" cy="3405187"/>
          </a:xfrm>
          <a:prstGeom prst="rect">
            <a:avLst/>
          </a:prstGeom>
        </p:spPr>
      </p:pic>
      <p:sp>
        <p:nvSpPr>
          <p:cNvPr id="7" name="AutoShape 14">
            <a:extLst>
              <a:ext uri="{FF2B5EF4-FFF2-40B4-BE49-F238E27FC236}">
                <a16:creationId xmlns:a16="http://schemas.microsoft.com/office/drawing/2014/main" id="{7F6F0B07-2476-3B4C-BDF8-DBB7C110A6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B49BF-9046-DCD8-0C29-1D06216D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98" y="176213"/>
            <a:ext cx="5390201" cy="34051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FF16EE-E285-A0C4-5A0D-CC58071C7DCB}"/>
              </a:ext>
            </a:extLst>
          </p:cNvPr>
          <p:cNvSpPr txBox="1"/>
          <p:nvPr/>
        </p:nvSpPr>
        <p:spPr>
          <a:xfrm>
            <a:off x="2847975" y="4142512"/>
            <a:ext cx="68008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No significant differences due to treatment, significant due to age only</a:t>
            </a:r>
          </a:p>
          <a:p>
            <a:endParaRPr lang="en-US" dirty="0"/>
          </a:p>
          <a:p>
            <a:r>
              <a:rPr lang="en-US" dirty="0"/>
              <a:t>c6 &lt;- </a:t>
            </a:r>
            <a:r>
              <a:rPr lang="en-US" dirty="0" err="1"/>
              <a:t>lmer</a:t>
            </a:r>
            <a:r>
              <a:rPr lang="en-US" dirty="0"/>
              <a:t>( (</a:t>
            </a:r>
            <a:r>
              <a:rPr lang="en-US" dirty="0" err="1"/>
              <a:t>TotDist</a:t>
            </a:r>
            <a:r>
              <a:rPr lang="en-US" dirty="0"/>
              <a:t>)~</a:t>
            </a:r>
            <a:r>
              <a:rPr lang="en-US" dirty="0" err="1"/>
              <a:t>Treatment+Age</a:t>
            </a:r>
            <a:r>
              <a:rPr lang="en-US" dirty="0"/>
              <a:t>+(1|FishName), data = all) </a:t>
            </a:r>
          </a:p>
          <a:p>
            <a:endParaRPr lang="en-US" dirty="0"/>
          </a:p>
          <a:p>
            <a:r>
              <a:rPr lang="en-US" dirty="0"/>
              <a:t>c1 &lt;- </a:t>
            </a:r>
            <a:r>
              <a:rPr lang="en-US" dirty="0" err="1"/>
              <a:t>lmer</a:t>
            </a:r>
            <a:r>
              <a:rPr lang="en-US" dirty="0"/>
              <a:t>(LatencyZ2360~Treatment+(1|FishName)+(Age), data = all) </a:t>
            </a:r>
          </a:p>
          <a:p>
            <a:endParaRPr lang="en-US" dirty="0"/>
          </a:p>
          <a:p>
            <a:r>
              <a:rPr lang="en-US" dirty="0"/>
              <a:t>c1 &lt;- </a:t>
            </a:r>
            <a:r>
              <a:rPr lang="en-US" dirty="0" err="1"/>
              <a:t>lmer</a:t>
            </a:r>
            <a:r>
              <a:rPr lang="en-US" dirty="0"/>
              <a:t>(</a:t>
            </a:r>
            <a:r>
              <a:rPr lang="en-US" dirty="0" err="1"/>
              <a:t>Tot.Act~Treatment</a:t>
            </a:r>
            <a:r>
              <a:rPr lang="en-US" dirty="0"/>
              <a:t>+(1|FishName)+(Age), data = all)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72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345</Words>
  <Application>Microsoft Office PowerPoint</Application>
  <PresentationFormat>Widescreen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PCA plots – all ages</vt:lpstr>
      <vt:lpstr>PCA by ages</vt:lpstr>
      <vt:lpstr>PowerPoint Presentation</vt:lpstr>
      <vt:lpstr>Personality, Spinning, and Embryo Data!</vt:lpstr>
      <vt:lpstr>PowerPoint Presentation</vt:lpstr>
      <vt:lpstr>Etho Data</vt:lpstr>
      <vt:lpstr>PowerPoint Presentation</vt:lpstr>
      <vt:lpstr>PowerPoint Presentation</vt:lpstr>
      <vt:lpstr>PowerPoint Presentation</vt:lpstr>
      <vt:lpstr>Spinning Task Data</vt:lpstr>
      <vt:lpstr>PowerPoint Presentation</vt:lpstr>
      <vt:lpstr>PowerPoint Presentation</vt:lpstr>
      <vt:lpstr>Embryo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Personality, Spinning, and Embryo Data!</dc:title>
  <dc:creator>Gina Lamka</dc:creator>
  <cp:lastModifiedBy>Gina Lamka</cp:lastModifiedBy>
  <cp:revision>6</cp:revision>
  <dcterms:created xsi:type="dcterms:W3CDTF">2023-05-17T19:34:12Z</dcterms:created>
  <dcterms:modified xsi:type="dcterms:W3CDTF">2023-05-30T19:51:03Z</dcterms:modified>
</cp:coreProperties>
</file>