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gKBuw3I+CrwOc6wZm1NCLx6ohY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" name="Google Shape;27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f1376c181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f1376c181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1f1376c1811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6416040" y="4434840"/>
            <a:ext cx="4941771" cy="11222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6416041" y="5586890"/>
            <a:ext cx="4941770" cy="396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18" name="Google Shape;18;p14"/>
          <p:cNvPicPr preferRelativeResize="0"/>
          <p:nvPr/>
        </p:nvPicPr>
        <p:blipFill rotWithShape="1">
          <a:blip r:embed="rId2">
            <a:alphaModFix/>
          </a:blip>
          <a:srcRect b="-1" l="9358" r="0" t="23650"/>
          <a:stretch/>
        </p:blipFill>
        <p:spPr>
          <a:xfrm>
            <a:off x="0" y="0"/>
            <a:ext cx="9488312" cy="5054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55816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3"/>
          <p:cNvSpPr txBox="1"/>
          <p:nvPr>
            <p:ph type="title"/>
          </p:nvPr>
        </p:nvSpPr>
        <p:spPr>
          <a:xfrm>
            <a:off x="4657724" y="2809875"/>
            <a:ext cx="6696075" cy="190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1" type="subTitle"/>
          </p:nvPr>
        </p:nvSpPr>
        <p:spPr>
          <a:xfrm>
            <a:off x="4657725" y="5028803"/>
            <a:ext cx="6696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070"/>
              </a:buClr>
              <a:buSzPts val="1600"/>
              <a:buNone/>
              <a:defRPr sz="1600">
                <a:solidFill>
                  <a:srgbClr val="757070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6" name="Google Shape;86;p23"/>
          <p:cNvSpPr txBox="1"/>
          <p:nvPr>
            <p:ph idx="10" type="dt"/>
          </p:nvPr>
        </p:nvSpPr>
        <p:spPr>
          <a:xfrm>
            <a:off x="4676774" y="6356350"/>
            <a:ext cx="16954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1" type="ftr"/>
          </p:nvPr>
        </p:nvSpPr>
        <p:spPr>
          <a:xfrm>
            <a:off x="6743699" y="6356350"/>
            <a:ext cx="2543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2" type="sldNum"/>
          </p:nvPr>
        </p:nvSpPr>
        <p:spPr>
          <a:xfrm>
            <a:off x="9658350" y="6356350"/>
            <a:ext cx="16954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9" name="Google Shape;89;p23"/>
          <p:cNvCxnSpPr/>
          <p:nvPr/>
        </p:nvCxnSpPr>
        <p:spPr>
          <a:xfrm flipH="1" rot="10800000">
            <a:off x="2209800" y="0"/>
            <a:ext cx="243840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Slide 4 People">
  <p:cSld name="Team Slide 4 People"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4"/>
          <p:cNvSpPr/>
          <p:nvPr>
            <p:ph idx="2" type="pic"/>
          </p:nvPr>
        </p:nvSpPr>
        <p:spPr>
          <a:xfrm>
            <a:off x="1487181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3" name="Google Shape;93;p24"/>
          <p:cNvSpPr txBox="1"/>
          <p:nvPr>
            <p:ph idx="1" type="body"/>
          </p:nvPr>
        </p:nvSpPr>
        <p:spPr>
          <a:xfrm>
            <a:off x="1228568" y="5084524"/>
            <a:ext cx="2317707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4" name="Google Shape;94;p24"/>
          <p:cNvSpPr txBox="1"/>
          <p:nvPr>
            <p:ph idx="3" type="body"/>
          </p:nvPr>
        </p:nvSpPr>
        <p:spPr>
          <a:xfrm>
            <a:off x="1487181" y="5464114"/>
            <a:ext cx="1845511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5" name="Google Shape;95;p24"/>
          <p:cNvSpPr/>
          <p:nvPr>
            <p:ph idx="4" type="pic"/>
          </p:nvPr>
        </p:nvSpPr>
        <p:spPr>
          <a:xfrm>
            <a:off x="3836914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6" name="Google Shape;96;p24"/>
          <p:cNvSpPr txBox="1"/>
          <p:nvPr>
            <p:ph idx="5" type="body"/>
          </p:nvPr>
        </p:nvSpPr>
        <p:spPr>
          <a:xfrm>
            <a:off x="3578300" y="5084524"/>
            <a:ext cx="2330816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7" name="Google Shape;97;p24"/>
          <p:cNvSpPr txBox="1"/>
          <p:nvPr>
            <p:ph idx="6" type="body"/>
          </p:nvPr>
        </p:nvSpPr>
        <p:spPr>
          <a:xfrm>
            <a:off x="3836913" y="5478796"/>
            <a:ext cx="1855949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8" name="Google Shape;98;p24"/>
          <p:cNvSpPr/>
          <p:nvPr>
            <p:ph idx="7" type="pic"/>
          </p:nvPr>
        </p:nvSpPr>
        <p:spPr>
          <a:xfrm>
            <a:off x="6327578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9" name="Google Shape;99;p24"/>
          <p:cNvSpPr txBox="1"/>
          <p:nvPr>
            <p:ph idx="8" type="body"/>
          </p:nvPr>
        </p:nvSpPr>
        <p:spPr>
          <a:xfrm>
            <a:off x="6068964" y="5084524"/>
            <a:ext cx="2317707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0" name="Google Shape;100;p24"/>
          <p:cNvSpPr txBox="1"/>
          <p:nvPr>
            <p:ph idx="9" type="body"/>
          </p:nvPr>
        </p:nvSpPr>
        <p:spPr>
          <a:xfrm>
            <a:off x="6327577" y="5478796"/>
            <a:ext cx="1845511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1" name="Google Shape;101;p24"/>
          <p:cNvSpPr/>
          <p:nvPr>
            <p:ph idx="13" type="pic"/>
          </p:nvPr>
        </p:nvSpPr>
        <p:spPr>
          <a:xfrm>
            <a:off x="8747458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2" name="Google Shape;102;p24"/>
          <p:cNvSpPr txBox="1"/>
          <p:nvPr>
            <p:ph idx="14" type="body"/>
          </p:nvPr>
        </p:nvSpPr>
        <p:spPr>
          <a:xfrm>
            <a:off x="8488845" y="5084524"/>
            <a:ext cx="2317706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3" name="Google Shape;103;p24"/>
          <p:cNvSpPr txBox="1"/>
          <p:nvPr>
            <p:ph idx="15" type="body"/>
          </p:nvPr>
        </p:nvSpPr>
        <p:spPr>
          <a:xfrm>
            <a:off x="8747458" y="5464114"/>
            <a:ext cx="184551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4" name="Google Shape;104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07" name="Google Shape;107;p24"/>
          <p:cNvGrpSpPr/>
          <p:nvPr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8" name="Google Shape;108;p24"/>
            <p:cNvCxnSpPr/>
            <p:nvPr/>
          </p:nvCxnSpPr>
          <p:spPr>
            <a:xfrm rot="10800000">
              <a:off x="7334250" y="0"/>
              <a:ext cx="4857750" cy="76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" name="Google Shape;109;p24"/>
            <p:cNvCxnSpPr/>
            <p:nvPr/>
          </p:nvCxnSpPr>
          <p:spPr>
            <a:xfrm>
              <a:off x="11487150" y="0"/>
              <a:ext cx="704850" cy="17240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Slide 8 People">
  <p:cSld name="Team Slide 8 People">
    <p:bg>
      <p:bgPr>
        <a:solidFill>
          <a:schemeClr val="dk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25"/>
          <p:cNvGrpSpPr/>
          <p:nvPr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12" name="Google Shape;112;p2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473953"/>
              <a:ext cx="2057400" cy="1647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4" name="Google Shape;114;p25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5"/>
          <p:cNvSpPr/>
          <p:nvPr>
            <p:ph idx="2" type="pic"/>
          </p:nvPr>
        </p:nvSpPr>
        <p:spPr>
          <a:xfrm>
            <a:off x="1877176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16" name="Google Shape;116;p25"/>
          <p:cNvSpPr txBox="1"/>
          <p:nvPr>
            <p:ph idx="1" type="body"/>
          </p:nvPr>
        </p:nvSpPr>
        <p:spPr>
          <a:xfrm>
            <a:off x="1500168" y="3654378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7" name="Google Shape;117;p25"/>
          <p:cNvSpPr txBox="1"/>
          <p:nvPr>
            <p:ph idx="3" type="body"/>
          </p:nvPr>
        </p:nvSpPr>
        <p:spPr>
          <a:xfrm>
            <a:off x="1500168" y="3809747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25"/>
          <p:cNvSpPr/>
          <p:nvPr>
            <p:ph idx="4" type="pic"/>
          </p:nvPr>
        </p:nvSpPr>
        <p:spPr>
          <a:xfrm>
            <a:off x="4226270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19" name="Google Shape;119;p25"/>
          <p:cNvSpPr txBox="1"/>
          <p:nvPr>
            <p:ph idx="5" type="body"/>
          </p:nvPr>
        </p:nvSpPr>
        <p:spPr>
          <a:xfrm>
            <a:off x="3849262" y="3654378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25"/>
          <p:cNvSpPr txBox="1"/>
          <p:nvPr>
            <p:ph idx="6" type="body"/>
          </p:nvPr>
        </p:nvSpPr>
        <p:spPr>
          <a:xfrm>
            <a:off x="3849262" y="3809747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1" name="Google Shape;121;p25"/>
          <p:cNvSpPr/>
          <p:nvPr>
            <p:ph idx="7" type="pic"/>
          </p:nvPr>
        </p:nvSpPr>
        <p:spPr>
          <a:xfrm>
            <a:off x="6655584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22" name="Google Shape;122;p25"/>
          <p:cNvSpPr txBox="1"/>
          <p:nvPr>
            <p:ph idx="8" type="body"/>
          </p:nvPr>
        </p:nvSpPr>
        <p:spPr>
          <a:xfrm>
            <a:off x="6198355" y="3654378"/>
            <a:ext cx="2105135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3" name="Google Shape;123;p25"/>
          <p:cNvSpPr txBox="1"/>
          <p:nvPr>
            <p:ph idx="9" type="body"/>
          </p:nvPr>
        </p:nvSpPr>
        <p:spPr>
          <a:xfrm>
            <a:off x="6095999" y="3809747"/>
            <a:ext cx="2299855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4" name="Google Shape;124;p25"/>
          <p:cNvSpPr/>
          <p:nvPr>
            <p:ph idx="13" type="pic"/>
          </p:nvPr>
        </p:nvSpPr>
        <p:spPr>
          <a:xfrm>
            <a:off x="9136814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25" name="Google Shape;125;p25"/>
          <p:cNvSpPr txBox="1"/>
          <p:nvPr>
            <p:ph idx="14" type="body"/>
          </p:nvPr>
        </p:nvSpPr>
        <p:spPr>
          <a:xfrm>
            <a:off x="8759806" y="3654378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6" name="Google Shape;126;p25"/>
          <p:cNvSpPr txBox="1"/>
          <p:nvPr>
            <p:ph idx="15" type="body"/>
          </p:nvPr>
        </p:nvSpPr>
        <p:spPr>
          <a:xfrm>
            <a:off x="8744480" y="3809747"/>
            <a:ext cx="1844126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7" name="Google Shape;127;p25"/>
          <p:cNvSpPr/>
          <p:nvPr>
            <p:ph idx="16" type="pic"/>
          </p:nvPr>
        </p:nvSpPr>
        <p:spPr>
          <a:xfrm>
            <a:off x="1877176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28" name="Google Shape;128;p25"/>
          <p:cNvSpPr txBox="1"/>
          <p:nvPr>
            <p:ph idx="17" type="body"/>
          </p:nvPr>
        </p:nvSpPr>
        <p:spPr>
          <a:xfrm>
            <a:off x="1500168" y="5513214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9" name="Google Shape;129;p25"/>
          <p:cNvSpPr txBox="1"/>
          <p:nvPr>
            <p:ph idx="18" type="body"/>
          </p:nvPr>
        </p:nvSpPr>
        <p:spPr>
          <a:xfrm>
            <a:off x="1500168" y="5668583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p25"/>
          <p:cNvSpPr/>
          <p:nvPr>
            <p:ph idx="19" type="pic"/>
          </p:nvPr>
        </p:nvSpPr>
        <p:spPr>
          <a:xfrm>
            <a:off x="4226270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31" name="Google Shape;131;p25"/>
          <p:cNvSpPr txBox="1"/>
          <p:nvPr>
            <p:ph idx="20" type="body"/>
          </p:nvPr>
        </p:nvSpPr>
        <p:spPr>
          <a:xfrm>
            <a:off x="3849262" y="5513214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2" name="Google Shape;132;p25"/>
          <p:cNvSpPr txBox="1"/>
          <p:nvPr>
            <p:ph idx="21" type="body"/>
          </p:nvPr>
        </p:nvSpPr>
        <p:spPr>
          <a:xfrm>
            <a:off x="3849262" y="5668583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3" name="Google Shape;133;p25"/>
          <p:cNvSpPr/>
          <p:nvPr>
            <p:ph idx="22" type="pic"/>
          </p:nvPr>
        </p:nvSpPr>
        <p:spPr>
          <a:xfrm>
            <a:off x="6655584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34" name="Google Shape;134;p25"/>
          <p:cNvSpPr txBox="1"/>
          <p:nvPr>
            <p:ph idx="23" type="body"/>
          </p:nvPr>
        </p:nvSpPr>
        <p:spPr>
          <a:xfrm>
            <a:off x="6339926" y="5513214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5" name="Google Shape;135;p25"/>
          <p:cNvSpPr txBox="1"/>
          <p:nvPr>
            <p:ph idx="24" type="body"/>
          </p:nvPr>
        </p:nvSpPr>
        <p:spPr>
          <a:xfrm>
            <a:off x="6339926" y="5668583"/>
            <a:ext cx="1813474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6" name="Google Shape;136;p25"/>
          <p:cNvSpPr/>
          <p:nvPr>
            <p:ph idx="25" type="pic"/>
          </p:nvPr>
        </p:nvSpPr>
        <p:spPr>
          <a:xfrm>
            <a:off x="9136814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37" name="Google Shape;137;p25"/>
          <p:cNvSpPr txBox="1"/>
          <p:nvPr>
            <p:ph idx="26" type="body"/>
          </p:nvPr>
        </p:nvSpPr>
        <p:spPr>
          <a:xfrm>
            <a:off x="8759806" y="5513214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8" name="Google Shape;138;p25"/>
          <p:cNvSpPr txBox="1"/>
          <p:nvPr>
            <p:ph idx="27" type="body"/>
          </p:nvPr>
        </p:nvSpPr>
        <p:spPr>
          <a:xfrm>
            <a:off x="8744480" y="5668583"/>
            <a:ext cx="1844126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9" name="Google Shape;139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meline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/>
          <p:nvPr/>
        </p:nvSpPr>
        <p:spPr>
          <a:xfrm>
            <a:off x="2113884" y="0"/>
            <a:ext cx="10078116" cy="6858000"/>
          </a:xfrm>
          <a:custGeom>
            <a:rect b="b" l="l" r="r" t="t"/>
            <a:pathLst>
              <a:path extrusionOk="0" h="6858000" w="10078116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6"/>
          <p:cNvSpPr txBox="1"/>
          <p:nvPr>
            <p:ph type="title"/>
          </p:nvPr>
        </p:nvSpPr>
        <p:spPr>
          <a:xfrm>
            <a:off x="838200" y="5509419"/>
            <a:ext cx="4082142" cy="58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166074" y="1507772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26"/>
          <p:cNvSpPr txBox="1"/>
          <p:nvPr>
            <p:ph idx="2" type="body"/>
          </p:nvPr>
        </p:nvSpPr>
        <p:spPr>
          <a:xfrm>
            <a:off x="732131" y="2584097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26"/>
          <p:cNvSpPr txBox="1"/>
          <p:nvPr>
            <p:ph idx="3" type="body"/>
          </p:nvPr>
        </p:nvSpPr>
        <p:spPr>
          <a:xfrm>
            <a:off x="1338556" y="3660422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26"/>
          <p:cNvSpPr txBox="1"/>
          <p:nvPr>
            <p:ph idx="4" type="body"/>
          </p:nvPr>
        </p:nvSpPr>
        <p:spPr>
          <a:xfrm>
            <a:off x="1922756" y="4736748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26"/>
          <p:cNvSpPr txBox="1"/>
          <p:nvPr>
            <p:ph idx="5" type="body"/>
          </p:nvPr>
        </p:nvSpPr>
        <p:spPr>
          <a:xfrm>
            <a:off x="4401536" y="1613528"/>
            <a:ext cx="5102680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26"/>
          <p:cNvSpPr txBox="1"/>
          <p:nvPr>
            <p:ph idx="6" type="body"/>
          </p:nvPr>
        </p:nvSpPr>
        <p:spPr>
          <a:xfrm>
            <a:off x="4986029" y="2682564"/>
            <a:ext cx="5102680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26"/>
          <p:cNvSpPr txBox="1"/>
          <p:nvPr>
            <p:ph idx="7" type="body"/>
          </p:nvPr>
        </p:nvSpPr>
        <p:spPr>
          <a:xfrm>
            <a:off x="5576938" y="3755394"/>
            <a:ext cx="5102680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26"/>
          <p:cNvSpPr txBox="1"/>
          <p:nvPr>
            <p:ph idx="8" type="body"/>
          </p:nvPr>
        </p:nvSpPr>
        <p:spPr>
          <a:xfrm>
            <a:off x="6175280" y="4824430"/>
            <a:ext cx="5102680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6"/>
          <p:cNvSpPr txBox="1"/>
          <p:nvPr>
            <p:ph idx="11" type="ftr"/>
          </p:nvPr>
        </p:nvSpPr>
        <p:spPr>
          <a:xfrm>
            <a:off x="6749143" y="6356350"/>
            <a:ext cx="37759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6"/>
          <p:cNvSpPr txBox="1"/>
          <p:nvPr>
            <p:ph idx="12" type="sldNum"/>
          </p:nvPr>
        </p:nvSpPr>
        <p:spPr>
          <a:xfrm>
            <a:off x="10810874" y="6356350"/>
            <a:ext cx="5429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6" name="Google Shape;156;p26"/>
          <p:cNvCxnSpPr/>
          <p:nvPr/>
        </p:nvCxnSpPr>
        <p:spPr>
          <a:xfrm>
            <a:off x="4353515" y="5023933"/>
            <a:ext cx="15132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7" name="Google Shape;157;p26"/>
          <p:cNvCxnSpPr/>
          <p:nvPr/>
        </p:nvCxnSpPr>
        <p:spPr>
          <a:xfrm>
            <a:off x="3759917" y="3948451"/>
            <a:ext cx="15132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8" name="Google Shape;158;p26"/>
          <p:cNvCxnSpPr/>
          <p:nvPr/>
        </p:nvCxnSpPr>
        <p:spPr>
          <a:xfrm>
            <a:off x="3173453" y="2872686"/>
            <a:ext cx="15132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9" name="Google Shape;159;p26"/>
          <p:cNvCxnSpPr/>
          <p:nvPr/>
        </p:nvCxnSpPr>
        <p:spPr>
          <a:xfrm>
            <a:off x="2586263" y="1796083"/>
            <a:ext cx="15132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TxTwoObj">
  <p:cSld name="TWO_OBJECTS_WITH_TEXT">
    <p:bg>
      <p:bgPr>
        <a:solidFill>
          <a:schemeClr val="accen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2933700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2933700" y="2776936"/>
            <a:ext cx="39243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3" name="Google Shape;163;p27"/>
          <p:cNvSpPr txBox="1"/>
          <p:nvPr>
            <p:ph idx="2" type="body"/>
          </p:nvPr>
        </p:nvSpPr>
        <p:spPr>
          <a:xfrm>
            <a:off x="2933700" y="3834606"/>
            <a:ext cx="3924300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27"/>
          <p:cNvSpPr txBox="1"/>
          <p:nvPr>
            <p:ph idx="3" type="body"/>
          </p:nvPr>
        </p:nvSpPr>
        <p:spPr>
          <a:xfrm>
            <a:off x="7410173" y="2776936"/>
            <a:ext cx="394362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5" name="Google Shape;165;p27"/>
          <p:cNvSpPr txBox="1"/>
          <p:nvPr>
            <p:ph idx="4" type="body"/>
          </p:nvPr>
        </p:nvSpPr>
        <p:spPr>
          <a:xfrm>
            <a:off x="7410173" y="3834606"/>
            <a:ext cx="3943627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9" name="Google Shape;169;p27"/>
          <p:cNvPicPr preferRelativeResize="0"/>
          <p:nvPr/>
        </p:nvPicPr>
        <p:blipFill rotWithShape="1">
          <a:blip r:embed="rId2">
            <a:alphaModFix/>
          </a:blip>
          <a:srcRect b="22673" l="39434" r="0" t="20278"/>
          <a:stretch/>
        </p:blipFill>
        <p:spPr>
          <a:xfrm>
            <a:off x="25785" y="0"/>
            <a:ext cx="4368030" cy="3912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>
  <p:cSld name="Closing">
    <p:bg>
      <p:bgPr>
        <a:solidFill>
          <a:schemeClr val="dk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ctrTitle"/>
          </p:nvPr>
        </p:nvSpPr>
        <p:spPr>
          <a:xfrm>
            <a:off x="4267200" y="1615736"/>
            <a:ext cx="4179570" cy="15247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8"/>
          <p:cNvSpPr txBox="1"/>
          <p:nvPr>
            <p:ph idx="1" type="subTitle"/>
          </p:nvPr>
        </p:nvSpPr>
        <p:spPr>
          <a:xfrm>
            <a:off x="4267200" y="3238103"/>
            <a:ext cx="4179570" cy="1371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173" name="Google Shape;173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17693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8"/>
          <p:cNvSpPr txBox="1"/>
          <p:nvPr>
            <p:ph idx="10" type="dt"/>
          </p:nvPr>
        </p:nvSpPr>
        <p:spPr>
          <a:xfrm>
            <a:off x="4267200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8"/>
          <p:cNvSpPr txBox="1"/>
          <p:nvPr>
            <p:ph idx="11" type="ftr"/>
          </p:nvPr>
        </p:nvSpPr>
        <p:spPr>
          <a:xfrm>
            <a:off x="6479721" y="6356350"/>
            <a:ext cx="26615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8"/>
          <p:cNvSpPr txBox="1"/>
          <p:nvPr>
            <p:ph idx="12" type="sldNum"/>
          </p:nvPr>
        </p:nvSpPr>
        <p:spPr>
          <a:xfrm>
            <a:off x="9579428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5"/>
          <p:cNvSpPr txBox="1"/>
          <p:nvPr>
            <p:ph type="title"/>
          </p:nvPr>
        </p:nvSpPr>
        <p:spPr>
          <a:xfrm>
            <a:off x="1362075" y="1671639"/>
            <a:ext cx="5111750" cy="1204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" type="body"/>
          </p:nvPr>
        </p:nvSpPr>
        <p:spPr>
          <a:xfrm>
            <a:off x="1362075" y="3660774"/>
            <a:ext cx="5111750" cy="1525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15"/>
          <p:cNvSpPr txBox="1"/>
          <p:nvPr>
            <p:ph idx="10" type="dt"/>
          </p:nvPr>
        </p:nvSpPr>
        <p:spPr>
          <a:xfrm>
            <a:off x="838200" y="6356350"/>
            <a:ext cx="1219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1" type="ftr"/>
          </p:nvPr>
        </p:nvSpPr>
        <p:spPr>
          <a:xfrm>
            <a:off x="2463800" y="6356350"/>
            <a:ext cx="3479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5" name="Google Shape;25;p15"/>
          <p:cNvGrpSpPr/>
          <p:nvPr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26" name="Google Shape;26;p15"/>
            <p:cNvCxnSpPr/>
            <p:nvPr/>
          </p:nvCxnSpPr>
          <p:spPr>
            <a:xfrm>
              <a:off x="9096375" y="1497012"/>
              <a:ext cx="309562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" name="Google Shape;27;p15"/>
            <p:cNvCxnSpPr/>
            <p:nvPr/>
          </p:nvCxnSpPr>
          <p:spPr>
            <a:xfrm flipH="1">
              <a:off x="6953250" y="-25401"/>
              <a:ext cx="3790950" cy="690245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Table"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rt Art">
  <p:cSld name="Smart Art"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17"/>
          <p:cNvGrpSpPr/>
          <p:nvPr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35" name="Google Shape;35;p17"/>
            <p:cNvCxnSpPr/>
            <p:nvPr/>
          </p:nvCxnSpPr>
          <p:spPr>
            <a:xfrm flipH="1" rot="10800000">
              <a:off x="0" y="0"/>
              <a:ext cx="2590800" cy="76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" name="Google Shape;36;p17"/>
            <p:cNvCxnSpPr/>
            <p:nvPr/>
          </p:nvCxnSpPr>
          <p:spPr>
            <a:xfrm flipH="1">
              <a:off x="0" y="0"/>
              <a:ext cx="704850" cy="102790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7" name="Google Shape;37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/>
          <p:nvPr>
            <p:ph idx="2" type="dgm"/>
          </p:nvPr>
        </p:nvSpPr>
        <p:spPr>
          <a:xfrm>
            <a:off x="838200" y="2111375"/>
            <a:ext cx="10515600" cy="3744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ntent">
  <p:cSld name="Three Content"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" type="body"/>
          </p:nvPr>
        </p:nvSpPr>
        <p:spPr>
          <a:xfrm>
            <a:off x="1243104" y="2776936"/>
            <a:ext cx="2882475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2" type="body"/>
          </p:nvPr>
        </p:nvSpPr>
        <p:spPr>
          <a:xfrm>
            <a:off x="1243104" y="3834606"/>
            <a:ext cx="2882475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3" type="body"/>
          </p:nvPr>
        </p:nvSpPr>
        <p:spPr>
          <a:xfrm>
            <a:off x="4647665" y="2776936"/>
            <a:ext cx="289667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8"/>
          <p:cNvSpPr txBox="1"/>
          <p:nvPr>
            <p:ph idx="4" type="body"/>
          </p:nvPr>
        </p:nvSpPr>
        <p:spPr>
          <a:xfrm>
            <a:off x="4647665" y="3834606"/>
            <a:ext cx="2896671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5" type="body"/>
          </p:nvPr>
        </p:nvSpPr>
        <p:spPr>
          <a:xfrm>
            <a:off x="8066421" y="2776936"/>
            <a:ext cx="2882475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8"/>
          <p:cNvSpPr txBox="1"/>
          <p:nvPr>
            <p:ph idx="6" type="body"/>
          </p:nvPr>
        </p:nvSpPr>
        <p:spPr>
          <a:xfrm>
            <a:off x="8066421" y="3834606"/>
            <a:ext cx="2882475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3" name="Google Shape;53;p18"/>
          <p:cNvGrpSpPr/>
          <p:nvPr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54" name="Google Shape;54;p18"/>
            <p:cNvCxnSpPr/>
            <p:nvPr/>
          </p:nvCxnSpPr>
          <p:spPr>
            <a:xfrm flipH="1">
              <a:off x="0" y="0"/>
              <a:ext cx="1238250" cy="31051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" name="Google Shape;55;p18"/>
            <p:cNvCxnSpPr/>
            <p:nvPr/>
          </p:nvCxnSpPr>
          <p:spPr>
            <a:xfrm flipH="1">
              <a:off x="0" y="0"/>
              <a:ext cx="2238376" cy="2476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">
  <p:cSld name="Summar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9"/>
          <p:cNvSpPr txBox="1"/>
          <p:nvPr>
            <p:ph type="title"/>
          </p:nvPr>
        </p:nvSpPr>
        <p:spPr>
          <a:xfrm>
            <a:off x="5476875" y="1671639"/>
            <a:ext cx="5111750" cy="1204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9"/>
          <p:cNvSpPr txBox="1"/>
          <p:nvPr>
            <p:ph idx="1" type="body"/>
          </p:nvPr>
        </p:nvSpPr>
        <p:spPr>
          <a:xfrm>
            <a:off x="5476875" y="3660774"/>
            <a:ext cx="5111750" cy="1525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grpSp>
        <p:nvGrpSpPr>
          <p:cNvPr id="59" name="Google Shape;59;p19"/>
          <p:cNvGrpSpPr/>
          <p:nvPr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60" name="Google Shape;60;p19"/>
            <p:cNvCxnSpPr/>
            <p:nvPr/>
          </p:nvCxnSpPr>
          <p:spPr>
            <a:xfrm rot="10800000">
              <a:off x="0" y="876300"/>
              <a:ext cx="4762500" cy="16287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" name="Google Shape;61;p19"/>
            <p:cNvCxnSpPr/>
            <p:nvPr/>
          </p:nvCxnSpPr>
          <p:spPr>
            <a:xfrm rot="10800000">
              <a:off x="2638425" y="0"/>
              <a:ext cx="2124076" cy="518636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62" name="Google Shape;6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00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type="obj">
  <p:cSld name="OBJECT">
    <p:bg>
      <p:bgPr>
        <a:solidFill>
          <a:schemeClr val="dk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20"/>
          <p:cNvPicPr preferRelativeResize="0"/>
          <p:nvPr/>
        </p:nvPicPr>
        <p:blipFill rotWithShape="1">
          <a:blip r:embed="rId2">
            <a:alphaModFix/>
          </a:blip>
          <a:srcRect b="23070" l="0" r="28339" t="1830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0"/>
          <p:cNvSpPr txBox="1"/>
          <p:nvPr>
            <p:ph type="title"/>
          </p:nvPr>
        </p:nvSpPr>
        <p:spPr>
          <a:xfrm>
            <a:off x="1333500" y="1020445"/>
            <a:ext cx="289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0"/>
          <p:cNvSpPr txBox="1"/>
          <p:nvPr>
            <p:ph idx="1" type="body"/>
          </p:nvPr>
        </p:nvSpPr>
        <p:spPr>
          <a:xfrm>
            <a:off x="1333500" y="2924175"/>
            <a:ext cx="2895600" cy="2519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20"/>
          <p:cNvSpPr txBox="1"/>
          <p:nvPr>
            <p:ph idx="10" type="dt"/>
          </p:nvPr>
        </p:nvSpPr>
        <p:spPr>
          <a:xfrm>
            <a:off x="1333500" y="6356350"/>
            <a:ext cx="9851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1" type="ftr"/>
          </p:nvPr>
        </p:nvSpPr>
        <p:spPr>
          <a:xfrm>
            <a:off x="2669886" y="6356349"/>
            <a:ext cx="24828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5536305" y="6356350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">
  <p:cSld name="Section Break"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type="ctrTitle"/>
          </p:nvPr>
        </p:nvSpPr>
        <p:spPr>
          <a:xfrm>
            <a:off x="6991350" y="2148840"/>
            <a:ext cx="4179570" cy="17155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" type="subTitle"/>
          </p:nvPr>
        </p:nvSpPr>
        <p:spPr>
          <a:xfrm>
            <a:off x="6991350" y="3962003"/>
            <a:ext cx="417957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75" name="Google Shape;75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828675"/>
            <a:ext cx="5876925" cy="52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hart">
    <p:bg>
      <p:bgPr>
        <a:solidFill>
          <a:schemeClr val="accen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22"/>
          <p:cNvSpPr/>
          <p:nvPr>
            <p:ph idx="2" type="chart"/>
          </p:nvPr>
        </p:nvSpPr>
        <p:spPr>
          <a:xfrm>
            <a:off x="838200" y="2111608"/>
            <a:ext cx="10515600" cy="3744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"/>
          <p:cNvSpPr txBox="1"/>
          <p:nvPr>
            <p:ph type="ctrTitle"/>
          </p:nvPr>
        </p:nvSpPr>
        <p:spPr>
          <a:xfrm>
            <a:off x="4784652" y="4434840"/>
            <a:ext cx="6573160" cy="11222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HOUSEHOLD PULSE SURVEY</a:t>
            </a:r>
            <a:endParaRPr/>
          </a:p>
        </p:txBody>
      </p:sp>
      <p:sp>
        <p:nvSpPr>
          <p:cNvPr id="182" name="Google Shape;182;p1"/>
          <p:cNvSpPr txBox="1"/>
          <p:nvPr>
            <p:ph idx="1" type="subTitle"/>
          </p:nvPr>
        </p:nvSpPr>
        <p:spPr>
          <a:xfrm>
            <a:off x="4784652" y="5557042"/>
            <a:ext cx="4941770" cy="396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/>
              <a:t>GKJB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9"/>
          <p:cNvSpPr txBox="1"/>
          <p:nvPr>
            <p:ph type="title"/>
          </p:nvPr>
        </p:nvSpPr>
        <p:spPr>
          <a:xfrm>
            <a:off x="838200" y="365125"/>
            <a:ext cx="4570141" cy="950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HOMEOWNERSHIP	</a:t>
            </a:r>
            <a:endParaRPr/>
          </a:p>
        </p:txBody>
      </p:sp>
      <p:pic>
        <p:nvPicPr>
          <p:cNvPr descr="Chart, bar chart&#10;&#10;Description automatically generated" id="255" name="Google Shape;25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66984" y="135166"/>
            <a:ext cx="5534722" cy="6587668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9"/>
          <p:cNvSpPr txBox="1"/>
          <p:nvPr/>
        </p:nvSpPr>
        <p:spPr>
          <a:xfrm>
            <a:off x="103149" y="1690688"/>
            <a:ext cx="553472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People who own their homes outright reported feeling anxiety less frequently than others.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People who both rent and live without paying rent experience the highest instances of anxiety.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, bar chart&#10;&#10;Description automatically generated" id="261" name="Google Shape;26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4205" y="2620537"/>
            <a:ext cx="5266752" cy="4076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bar chart&#10;&#10;Description automatically generated" id="262" name="Google Shape;26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65890" y="2620537"/>
            <a:ext cx="4810295" cy="4076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0"/>
          <p:cNvSpPr txBox="1"/>
          <p:nvPr>
            <p:ph type="title"/>
          </p:nvPr>
        </p:nvSpPr>
        <p:spPr>
          <a:xfrm>
            <a:off x="3067905" y="360626"/>
            <a:ext cx="5099825" cy="854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GENDER AND RACIAL IDENTITY	</a:t>
            </a:r>
            <a:endParaRPr/>
          </a:p>
        </p:txBody>
      </p:sp>
      <p:sp>
        <p:nvSpPr>
          <p:cNvPr id="264" name="Google Shape;264;p10"/>
          <p:cNvSpPr txBox="1"/>
          <p:nvPr/>
        </p:nvSpPr>
        <p:spPr>
          <a:xfrm>
            <a:off x="2408663" y="1460810"/>
            <a:ext cx="71813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 Race and Gender have a significant impact on reported anxiety?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, pie chart&#10;&#10;Description automatically generated" id="269" name="Google Shape;26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8291" y="2549086"/>
            <a:ext cx="4820244" cy="36018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pie chart&#10;&#10;Description automatically generated" id="270" name="Google Shape;27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45402" y="2549086"/>
            <a:ext cx="5613844" cy="3601842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11"/>
          <p:cNvSpPr txBox="1"/>
          <p:nvPr>
            <p:ph type="title"/>
          </p:nvPr>
        </p:nvSpPr>
        <p:spPr>
          <a:xfrm>
            <a:off x="3067905" y="360626"/>
            <a:ext cx="5099825" cy="854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GENDER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2"/>
          <p:cNvSpPr txBox="1"/>
          <p:nvPr>
            <p:ph type="title"/>
          </p:nvPr>
        </p:nvSpPr>
        <p:spPr>
          <a:xfrm>
            <a:off x="5476875" y="501650"/>
            <a:ext cx="5111750" cy="4024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77" name="Google Shape;277;p12"/>
          <p:cNvSpPr txBox="1"/>
          <p:nvPr>
            <p:ph idx="1" type="body"/>
          </p:nvPr>
        </p:nvSpPr>
        <p:spPr>
          <a:xfrm>
            <a:off x="5445280" y="1148575"/>
            <a:ext cx="5111750" cy="4148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We each found that Anxiety was the Highest reported feeling in all categories.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It is common that symptoms of depression increase during winter/holiday months. The Midwest reported the least amount of anxiety.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The majority of survey takers did not have any children and but also reported more anxiety.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People who rent and live without paying rent experience the highest instances of anxiety.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People who identify as Bi-Racial or Race not listed reported higher feelings of anxiety.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The majority of survey identify as female.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While only 0.4% of survey takers identify as Transgender, they reported the highest levels of anxiety.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"/>
          <p:cNvSpPr txBox="1"/>
          <p:nvPr>
            <p:ph type="title"/>
          </p:nvPr>
        </p:nvSpPr>
        <p:spPr>
          <a:xfrm>
            <a:off x="1139050" y="389248"/>
            <a:ext cx="5111750" cy="1204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88" name="Google Shape;188;p2"/>
          <p:cNvSpPr txBox="1"/>
          <p:nvPr>
            <p:ph idx="1" type="body"/>
          </p:nvPr>
        </p:nvSpPr>
        <p:spPr>
          <a:xfrm>
            <a:off x="1139050" y="1990491"/>
            <a:ext cx="5845549" cy="3562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The Household Pulse Survey is a 20-minute online survey, conducted by the Census Bureau, studying how the coronavirus pandemic and other emergent issues are impacting households across the country from a social and economic perspective.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The information we used was scrubbed of all identifiable characteristics to protect to identity of survey respondents and released for public use.</a:t>
            </a:r>
            <a:endParaRPr/>
          </a:p>
        </p:txBody>
      </p:sp>
      <p:sp>
        <p:nvSpPr>
          <p:cNvPr id="189" name="Google Shape;189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f1376c1811_0_0"/>
          <p:cNvSpPr txBox="1"/>
          <p:nvPr>
            <p:ph type="title"/>
          </p:nvPr>
        </p:nvSpPr>
        <p:spPr>
          <a:xfrm>
            <a:off x="1767300" y="144189"/>
            <a:ext cx="5111700" cy="1204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Selection and Cleaning</a:t>
            </a:r>
            <a:endParaRPr/>
          </a:p>
        </p:txBody>
      </p:sp>
      <p:sp>
        <p:nvSpPr>
          <p:cNvPr id="196" name="Google Shape;196;g1f1376c1811_0_0"/>
          <p:cNvSpPr txBox="1"/>
          <p:nvPr>
            <p:ph idx="1" type="body"/>
          </p:nvPr>
        </p:nvSpPr>
        <p:spPr>
          <a:xfrm>
            <a:off x="1767300" y="1463075"/>
            <a:ext cx="5111700" cy="374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8295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570"/>
              <a:buChar char="●"/>
            </a:pPr>
            <a:r>
              <a:rPr lang="en-US" sz="1570"/>
              <a:t>We reviewed survey data from December 29, 2021- January 4, 2023.</a:t>
            </a:r>
            <a:endParaRPr sz="1570"/>
          </a:p>
          <a:p>
            <a:pPr indent="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1570"/>
              <a:t>Each survey has a 1-4 scale for frequency of anxiety, worry, depression and lack of interest; 4 being the highest. </a:t>
            </a:r>
            <a:endParaRPr sz="1570"/>
          </a:p>
          <a:p>
            <a:pPr indent="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1570"/>
              <a:t>  1: Not at all</a:t>
            </a:r>
            <a:endParaRPr sz="1570"/>
          </a:p>
          <a:p>
            <a:pPr indent="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1570"/>
              <a:t>  2: Several days</a:t>
            </a:r>
            <a:endParaRPr sz="1570"/>
          </a:p>
          <a:p>
            <a:pPr indent="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1570"/>
              <a:t>  3: More than half of days</a:t>
            </a:r>
            <a:endParaRPr sz="1570"/>
          </a:p>
          <a:p>
            <a:pPr indent="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1570"/>
              <a:t>  4: Nearly every day</a:t>
            </a:r>
            <a:endParaRPr sz="157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970"/>
          </a:p>
          <a:p>
            <a:pPr indent="-328295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570"/>
              <a:buChar char="●"/>
            </a:pPr>
            <a:r>
              <a:rPr lang="en-US" sz="1570"/>
              <a:t>Anxiety was chosen as our primary variable for study.</a:t>
            </a:r>
            <a:endParaRPr sz="157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70"/>
          </a:p>
          <a:p>
            <a:pPr indent="-328295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570"/>
              <a:buChar char="●"/>
            </a:pPr>
            <a:r>
              <a:rPr lang="en-US" sz="1570"/>
              <a:t>Thirteen survey reports were selected that covered the year of 2022. </a:t>
            </a:r>
            <a:endParaRPr sz="1570"/>
          </a:p>
          <a:p>
            <a:pPr indent="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70"/>
          </a:p>
          <a:p>
            <a:pPr indent="-328295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570"/>
              <a:buChar char="●"/>
            </a:pPr>
            <a:r>
              <a:rPr lang="en-US" sz="1570"/>
              <a:t>The data, in the form of CSV’s was trimmed, concatenated, and cleaned prepare for analysis.</a:t>
            </a:r>
            <a:endParaRPr sz="1570"/>
          </a:p>
        </p:txBody>
      </p:sp>
      <p:sp>
        <p:nvSpPr>
          <p:cNvPr id="197" name="Google Shape;197;g1f1376c1811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328" y="973055"/>
            <a:ext cx="8430802" cy="5172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6130" y="973055"/>
            <a:ext cx="2086266" cy="5144218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"/>
          <p:cNvSpPr txBox="1"/>
          <p:nvPr>
            <p:ph type="title"/>
          </p:nvPr>
        </p:nvSpPr>
        <p:spPr>
          <a:xfrm>
            <a:off x="838200" y="365125"/>
            <a:ext cx="10515600" cy="477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SURVEY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hart, line chart&#10;&#10;Description automatically generated" id="210" name="Google Shape;21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3627" y="1429319"/>
            <a:ext cx="5349251" cy="474574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4"/>
          <p:cNvSpPr txBox="1"/>
          <p:nvPr/>
        </p:nvSpPr>
        <p:spPr>
          <a:xfrm>
            <a:off x="334537" y="2615285"/>
            <a:ext cx="44046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was aggregated from approx. 660,000 responses over 12 surveys.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Respondents reported experiencing more anxiety between September and January than the rest of the year.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4"/>
          <p:cNvSpPr txBox="1"/>
          <p:nvPr>
            <p:ph type="title"/>
          </p:nvPr>
        </p:nvSpPr>
        <p:spPr>
          <a:xfrm>
            <a:off x="3067905" y="360626"/>
            <a:ext cx="5099825" cy="854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ANXIETY OVER TIME</a:t>
            </a:r>
            <a:endParaRPr/>
          </a:p>
        </p:txBody>
      </p:sp>
      <p:sp>
        <p:nvSpPr>
          <p:cNvPr id="213" name="Google Shape;213;p4"/>
          <p:cNvSpPr txBox="1"/>
          <p:nvPr/>
        </p:nvSpPr>
        <p:spPr>
          <a:xfrm>
            <a:off x="183925" y="1656713"/>
            <a:ext cx="5099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 reported anxiety increase during the winter?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20XX</a:t>
            </a:r>
            <a:endParaRPr/>
          </a:p>
        </p:txBody>
      </p:sp>
      <p:sp>
        <p:nvSpPr>
          <p:cNvPr id="219" name="Google Shape;21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PRESENTATION TITLE</a:t>
            </a:r>
            <a:endParaRPr/>
          </a:p>
        </p:txBody>
      </p:sp>
      <p:sp>
        <p:nvSpPr>
          <p:cNvPr id="220" name="Google Shape;22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hart, line chart&#10;&#10;Description automatically generated" id="221" name="Google Shape;22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5251" y="1357880"/>
            <a:ext cx="5266954" cy="414224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5"/>
          <p:cNvSpPr txBox="1"/>
          <p:nvPr/>
        </p:nvSpPr>
        <p:spPr>
          <a:xfrm>
            <a:off x="1035027" y="2096763"/>
            <a:ext cx="47169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Means of survey reports were calculated after splitting data by region and time survey was taken.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West region of the United States reported higher feelings of anxiety!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Midwest reported the least.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Northeast, interestingly, experienced higher lows and lower highs.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5"/>
          <p:cNvSpPr txBox="1"/>
          <p:nvPr>
            <p:ph type="title"/>
          </p:nvPr>
        </p:nvSpPr>
        <p:spPr>
          <a:xfrm>
            <a:off x="3067905" y="360626"/>
            <a:ext cx="5099825" cy="854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ANXIETY BY REGION</a:t>
            </a:r>
            <a:endParaRPr/>
          </a:p>
        </p:txBody>
      </p:sp>
      <p:sp>
        <p:nvSpPr>
          <p:cNvPr id="224" name="Google Shape;224;p5"/>
          <p:cNvSpPr txBox="1"/>
          <p:nvPr/>
        </p:nvSpPr>
        <p:spPr>
          <a:xfrm>
            <a:off x="1278100" y="1357875"/>
            <a:ext cx="4395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Does the “West is the Best” hold true in regards to experienced anxiety?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6"/>
          <p:cNvSpPr txBox="1"/>
          <p:nvPr>
            <p:ph type="title"/>
          </p:nvPr>
        </p:nvSpPr>
        <p:spPr>
          <a:xfrm>
            <a:off x="838200" y="365126"/>
            <a:ext cx="10515600" cy="5313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ANXIETY BY KIDS</a:t>
            </a:r>
            <a:endParaRPr/>
          </a:p>
        </p:txBody>
      </p:sp>
      <p:sp>
        <p:nvSpPr>
          <p:cNvPr id="230" name="Google Shape;23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20XX</a:t>
            </a:r>
            <a:endParaRPr/>
          </a:p>
        </p:txBody>
      </p:sp>
      <p:sp>
        <p:nvSpPr>
          <p:cNvPr id="231" name="Google Shape;23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PRESENTATION TITLE</a:t>
            </a:r>
            <a:endParaRPr/>
          </a:p>
        </p:txBody>
      </p:sp>
      <p:sp>
        <p:nvSpPr>
          <p:cNvPr id="232" name="Google Shape;23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3" name="Google Shape;233;p6"/>
          <p:cNvSpPr txBox="1"/>
          <p:nvPr/>
        </p:nvSpPr>
        <p:spPr>
          <a:xfrm>
            <a:off x="3411644" y="1372710"/>
            <a:ext cx="568712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people with kids have higher levels of anxiety?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hart, bar chart&#10;&#10;Description automatically generated" id="234" name="Google Shape;23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0722" y="2238005"/>
            <a:ext cx="4119775" cy="27768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bar chart&#10;&#10;Description automatically generated" id="235" name="Google Shape;23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50084" y="2238006"/>
            <a:ext cx="4119775" cy="2776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"/>
          <p:cNvSpPr txBox="1"/>
          <p:nvPr>
            <p:ph type="title"/>
          </p:nvPr>
        </p:nvSpPr>
        <p:spPr>
          <a:xfrm>
            <a:off x="838200" y="365125"/>
            <a:ext cx="10515600" cy="493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ANXIETY BY KIDS</a:t>
            </a:r>
            <a:endParaRPr/>
          </a:p>
        </p:txBody>
      </p:sp>
      <p:pic>
        <p:nvPicPr>
          <p:cNvPr descr="Chart, pie chart&#10;&#10;Description automatically generated" id="241" name="Google Shape;24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3806" y="2153535"/>
            <a:ext cx="3533588" cy="3331669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7"/>
          <p:cNvSpPr txBox="1"/>
          <p:nvPr/>
        </p:nvSpPr>
        <p:spPr>
          <a:xfrm>
            <a:off x="670342" y="1941662"/>
            <a:ext cx="6077415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was a total of 509,655(70.91%) surveys reported no kids in the household and 209,098(29.09%) kids living at home between the ages of 0-17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found that 65% people reported feeling anxious nearly everyday did not have any kids.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8"/>
          <p:cNvSpPr txBox="1"/>
          <p:nvPr>
            <p:ph type="title"/>
          </p:nvPr>
        </p:nvSpPr>
        <p:spPr>
          <a:xfrm>
            <a:off x="3067905" y="360626"/>
            <a:ext cx="5099825" cy="854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HOMEOWNERSHIP</a:t>
            </a:r>
            <a:endParaRPr/>
          </a:p>
        </p:txBody>
      </p:sp>
      <p:sp>
        <p:nvSpPr>
          <p:cNvPr id="248" name="Google Shape;248;p8"/>
          <p:cNvSpPr txBox="1"/>
          <p:nvPr/>
        </p:nvSpPr>
        <p:spPr>
          <a:xfrm>
            <a:off x="234175" y="2136338"/>
            <a:ext cx="5099825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 Homeownership impact feelings?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majority of survey respondents owned a home with a mortgage (308,958), and the fewest live without paying rent (8382). "Rent free" is specified that no one in the home is paying rent, so this includes people experiencing homelessness.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Across all homeownership statuses, feelings of anxiety are experienced more often than feelings of lonely, interest, and down.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hart&#10;&#10;Description automatically generated" id="249" name="Google Shape;24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17818" y="1752218"/>
            <a:ext cx="6440367" cy="3353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14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2023-02-07T04:24:07Z</dcterms:created>
  <dc:creator>Krista Munoz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