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6" r:id="rId7"/>
    <p:sldId id="272" r:id="rId8"/>
    <p:sldId id="273" r:id="rId9"/>
    <p:sldId id="269" r:id="rId10"/>
    <p:sldId id="271" r:id="rId11"/>
    <p:sldId id="277" r:id="rId12"/>
    <p:sldId id="257" r:id="rId13"/>
    <p:sldId id="261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1_Smart Ar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7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35" name="Google Shape;35;p17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17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>
            <a:spLocks noGrp="1"/>
          </p:cNvSpPr>
          <p:nvPr>
            <p:ph type="dgm" idx="2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9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4652" y="4434840"/>
            <a:ext cx="6573160" cy="1122202"/>
          </a:xfrm>
        </p:spPr>
        <p:txBody>
          <a:bodyPr/>
          <a:lstStyle/>
          <a:p>
            <a:r>
              <a:rPr lang="en-US" dirty="0"/>
              <a:t>Household pulse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652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GKJB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4F3719F1-5626-AB0D-0220-B6CF3EC9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5" y="2620537"/>
            <a:ext cx="5266752" cy="4076725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6EFCDFFA-DD64-6846-BF0C-962498A95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90" y="2620537"/>
            <a:ext cx="4810295" cy="4076725"/>
          </a:xfrm>
          <a:prstGeom prst="rect">
            <a:avLst/>
          </a:prstGeom>
        </p:spPr>
      </p:pic>
      <p:sp>
        <p:nvSpPr>
          <p:cNvPr id="32" name="Title 2">
            <a:extLst>
              <a:ext uri="{FF2B5EF4-FFF2-40B4-BE49-F238E27FC236}">
                <a16:creationId xmlns:a16="http://schemas.microsoft.com/office/drawing/2014/main" id="{AC6BF982-D2C1-B6C1-5898-68AC399E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</p:spPr>
        <p:txBody>
          <a:bodyPr>
            <a:normAutofit fontScale="90000"/>
          </a:bodyPr>
          <a:lstStyle/>
          <a:p>
            <a:r>
              <a:rPr lang="en-US" dirty="0"/>
              <a:t>Gender and racial identity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26D38-929D-BA6F-DEC5-05F7853B3F19}"/>
              </a:ext>
            </a:extLst>
          </p:cNvPr>
          <p:cNvSpPr txBox="1"/>
          <p:nvPr/>
        </p:nvSpPr>
        <p:spPr>
          <a:xfrm>
            <a:off x="2408663" y="1460810"/>
            <a:ext cx="71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Race and Gender have a significant impact on reported anxiety?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582EF6C0-21C3-3C83-0B88-93B48924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1" y="2549086"/>
            <a:ext cx="4820244" cy="3601843"/>
          </a:xfrm>
          <a:prstGeom prst="rect">
            <a:avLst/>
          </a:prstGeo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F789B9DA-7B63-87EE-BF7A-3813D838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02" y="2549086"/>
            <a:ext cx="5613844" cy="3601842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2DF31C1D-0FE5-B4DA-27CD-956566D4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39034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01650"/>
            <a:ext cx="5111750" cy="40248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5280" y="1148575"/>
            <a:ext cx="5111750" cy="4148409"/>
          </a:xfrm>
        </p:spPr>
        <p:txBody>
          <a:bodyPr>
            <a:normAutofit/>
          </a:bodyPr>
          <a:lstStyle/>
          <a:p>
            <a:r>
              <a:rPr lang="en-US" dirty="0"/>
              <a:t>We each found that Anxiety was the Highest reported feeling in all categories. </a:t>
            </a:r>
          </a:p>
          <a:p>
            <a:r>
              <a:rPr lang="en-US" dirty="0"/>
              <a:t>It is common that symptoms of depression increase during winter/holiday months. The Midwest reported the least amount of anxiety.</a:t>
            </a:r>
          </a:p>
          <a:p>
            <a:r>
              <a:rPr lang="en-US" dirty="0"/>
              <a:t>The majority of survey takers did not have any children and but also reported more anxiety. </a:t>
            </a:r>
          </a:p>
          <a:p>
            <a:r>
              <a:rPr lang="en-US" dirty="0"/>
              <a:t>People who rent and live without paying rent experience the highest instances of anxiety.</a:t>
            </a:r>
          </a:p>
          <a:p>
            <a:r>
              <a:rPr lang="en-US" dirty="0"/>
              <a:t>People who identify as Bi-Racial or Race not listed reported higher feelings of anxiety.</a:t>
            </a:r>
          </a:p>
          <a:p>
            <a:r>
              <a:rPr lang="en-US" dirty="0"/>
              <a:t>The majority of survey identify as female.</a:t>
            </a:r>
          </a:p>
          <a:p>
            <a:r>
              <a:rPr lang="en-US" dirty="0"/>
              <a:t>While only 0.4% of survey takers identify as Transgender, they reported the highest levels of anxiety.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50" y="389248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050" y="1990491"/>
            <a:ext cx="5845549" cy="3562816"/>
          </a:xfrm>
        </p:spPr>
        <p:txBody>
          <a:bodyPr>
            <a:normAutofit/>
          </a:bodyPr>
          <a:lstStyle/>
          <a:p>
            <a:r>
              <a:rPr lang="en-US" dirty="0"/>
              <a:t>The Household Pulse Survey is a 20-minute online survey, conducted by the Census Bureau, studying how the coronavirus pandemic and other emergent issues are impacting households across the country from a social and economic perspective.</a:t>
            </a:r>
          </a:p>
          <a:p>
            <a:r>
              <a:rPr lang="en-US" dirty="0"/>
              <a:t>We reviewed survey data from December 29, 2021- January 4, 2023.</a:t>
            </a:r>
          </a:p>
          <a:p>
            <a:r>
              <a:rPr lang="en-US" dirty="0"/>
              <a:t>Each survey has a 1-4 scale for frequency of anxiety, worry, depression and lack of interest; 4 being the highest. </a:t>
            </a:r>
          </a:p>
          <a:p>
            <a:r>
              <a:rPr lang="en-US" dirty="0"/>
              <a:t>  1: Not at all</a:t>
            </a:r>
          </a:p>
          <a:p>
            <a:r>
              <a:rPr lang="en-US" dirty="0"/>
              <a:t>  2: Several days</a:t>
            </a:r>
          </a:p>
          <a:p>
            <a:r>
              <a:rPr lang="en-US" dirty="0"/>
              <a:t>  3: More than half of days</a:t>
            </a:r>
          </a:p>
          <a:p>
            <a:r>
              <a:rPr lang="en-US" dirty="0"/>
              <a:t>  4: Nearly every 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0FE8EF-85EE-1F2F-7989-3AF97756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8" y="973055"/>
            <a:ext cx="8430802" cy="5172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4F173-876B-6676-2598-09DAF578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130" y="973055"/>
            <a:ext cx="2086266" cy="51442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3A2072F-1977-C92B-8F4B-65597513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7557"/>
          </a:xfrm>
        </p:spPr>
        <p:txBody>
          <a:bodyPr/>
          <a:lstStyle/>
          <a:p>
            <a:r>
              <a:rPr lang="en-US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345723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4758-CDD8-22AE-818F-F093F534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7F4AF45-ACA4-371B-E52F-F86CAC22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27" y="1429319"/>
            <a:ext cx="5349251" cy="47457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97DB34-B6F7-50A3-2297-EC49DB272855}"/>
              </a:ext>
            </a:extLst>
          </p:cNvPr>
          <p:cNvSpPr txBox="1"/>
          <p:nvPr/>
        </p:nvSpPr>
        <p:spPr>
          <a:xfrm>
            <a:off x="334537" y="2174048"/>
            <a:ext cx="4404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over the course of year anxiety frequency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average being closer to the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35ACDBB2-1265-3FBC-8E68-A55FE566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</p:spPr>
        <p:txBody>
          <a:bodyPr/>
          <a:lstStyle/>
          <a:p>
            <a:r>
              <a:rPr lang="en-US" dirty="0"/>
              <a:t>Anxiety Over time</a:t>
            </a:r>
          </a:p>
        </p:txBody>
      </p:sp>
    </p:spTree>
    <p:extLst>
      <p:ext uri="{BB962C8B-B14F-4D97-AF65-F5344CB8AC3E}">
        <p14:creationId xmlns:p14="http://schemas.microsoft.com/office/powerpoint/2010/main" val="364217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BBFFF3-FBA7-F38B-7678-80E94FCD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4B9FA9-CCFD-D73E-502B-44961A13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B5676A-62DC-879A-0DC5-94E205B6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E231B32-8A68-DA52-EE64-CBF04E8B5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51" y="1357880"/>
            <a:ext cx="5266954" cy="41422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44FF53-FF2F-715B-C859-2A31F988D3C5}"/>
              </a:ext>
            </a:extLst>
          </p:cNvPr>
          <p:cNvSpPr txBox="1"/>
          <p:nvPr/>
        </p:nvSpPr>
        <p:spPr>
          <a:xfrm>
            <a:off x="1159727" y="1605776"/>
            <a:ext cx="471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West region of the United States reported higher feelings of anxiety.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Midwest reported the least.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A5B561B2-E77A-C667-18E5-036FDECC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</p:spPr>
        <p:txBody>
          <a:bodyPr/>
          <a:lstStyle/>
          <a:p>
            <a:r>
              <a:rPr lang="en-US" dirty="0"/>
              <a:t>Anxiety by region</a:t>
            </a:r>
          </a:p>
        </p:txBody>
      </p:sp>
    </p:spTree>
    <p:extLst>
      <p:ext uri="{BB962C8B-B14F-4D97-AF65-F5344CB8AC3E}">
        <p14:creationId xmlns:p14="http://schemas.microsoft.com/office/powerpoint/2010/main" val="97934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346"/>
          </a:xfrm>
        </p:spPr>
        <p:txBody>
          <a:bodyPr/>
          <a:lstStyle/>
          <a:p>
            <a:r>
              <a:rPr lang="en-US" dirty="0"/>
              <a:t>Anxiety by kids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283D1-9943-330D-F16B-9F4B2F82721E}"/>
              </a:ext>
            </a:extLst>
          </p:cNvPr>
          <p:cNvSpPr txBox="1"/>
          <p:nvPr/>
        </p:nvSpPr>
        <p:spPr>
          <a:xfrm>
            <a:off x="3411644" y="1372710"/>
            <a:ext cx="5687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people with kids have higher levels of anxiety?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</a:t>
            </a:r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56D6B654-D469-2823-F6C5-B6F86048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22" y="2238005"/>
            <a:ext cx="4119775" cy="2776809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CBCAF8C4-B0B3-6BD6-8ADA-480A07BF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84" y="2238006"/>
            <a:ext cx="4119775" cy="27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4676-1700-B047-9198-32EFF70B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/>
          <a:lstStyle/>
          <a:p>
            <a:r>
              <a:rPr lang="en-US" dirty="0"/>
              <a:t>Anxiety by kids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BD1C8C2B-64D1-59BB-7C85-C41BB00C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06" y="2153535"/>
            <a:ext cx="3533588" cy="33316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6B8A0B-6F72-F79D-FBCB-FD476441DBEE}"/>
              </a:ext>
            </a:extLst>
          </p:cNvPr>
          <p:cNvSpPr txBox="1"/>
          <p:nvPr/>
        </p:nvSpPr>
        <p:spPr>
          <a:xfrm>
            <a:off x="670342" y="1941662"/>
            <a:ext cx="6077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a total of 509,655(70.91%)</a:t>
            </a:r>
            <a:r>
              <a:rPr lang="en-US" b="0" i="0" dirty="0">
                <a:effectLst/>
                <a:latin typeface="-apple-system"/>
              </a:rPr>
              <a:t> surveys reported no kids in the household and </a:t>
            </a:r>
            <a:r>
              <a:rPr lang="en-US" dirty="0"/>
              <a:t>209,098(29.09%) kids</a:t>
            </a:r>
            <a:r>
              <a:rPr lang="en-US" b="0" i="0" dirty="0">
                <a:effectLst/>
                <a:latin typeface="-apple-system"/>
              </a:rPr>
              <a:t> living at home between the ages of 0-17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65% people reported feeling anxious nearly everyday did not have any kids.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234175" y="2136338"/>
            <a:ext cx="50997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Does homeowner status impact anxiety?</a:t>
            </a:r>
            <a:endParaRPr b="1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majority of survey respondents owned a home with a mortgage (46.9%), and the fewest live without paying rent (1.3%).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"Rent free" is specified that no one in the home is paying rent, </a:t>
            </a:r>
            <a:r>
              <a:rPr lang="en-US" sz="1800">
                <a:solidFill>
                  <a:schemeClr val="dk1"/>
                </a:solidFill>
              </a:rPr>
              <a:t>including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experiencing homelessness.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875" y="1348223"/>
            <a:ext cx="6466175" cy="45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570141" cy="95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	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03150" y="1709575"/>
            <a:ext cx="46524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own their homes outright reported feeling anxiety less frequently than others.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both rent and live without paying rent experience the highest instances of anxiety</a:t>
            </a:r>
            <a:r>
              <a:rPr lang="en-US" sz="1800">
                <a:solidFill>
                  <a:schemeClr val="dk1"/>
                </a:solidFill>
              </a:rPr>
              <a:t>, with average responses of 2.27 and 2.31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250" y="1504724"/>
            <a:ext cx="6158775" cy="441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1104</TotalTime>
  <Words>443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Tenorite</vt:lpstr>
      <vt:lpstr>Office Theme</vt:lpstr>
      <vt:lpstr>Household pulse survey</vt:lpstr>
      <vt:lpstr>INTRODUCTION</vt:lpstr>
      <vt:lpstr>Survey</vt:lpstr>
      <vt:lpstr>Anxiety Over time</vt:lpstr>
      <vt:lpstr>Anxiety by region</vt:lpstr>
      <vt:lpstr>Anxiety by kids</vt:lpstr>
      <vt:lpstr>Anxiety by kids</vt:lpstr>
      <vt:lpstr>HOMEOWNERSHIP</vt:lpstr>
      <vt:lpstr>HOMEOWNERSHIP </vt:lpstr>
      <vt:lpstr>Gender and racial identity </vt:lpstr>
      <vt:lpstr>Gender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pulse survey</dc:title>
  <dc:creator>Krista Munoz</dc:creator>
  <cp:lastModifiedBy>Krista Munoz</cp:lastModifiedBy>
  <cp:revision>5</cp:revision>
  <dcterms:created xsi:type="dcterms:W3CDTF">2023-02-07T04:24:07Z</dcterms:created>
  <dcterms:modified xsi:type="dcterms:W3CDTF">2023-02-09T00:11:38Z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