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78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KBuw3I+CrwOc6wZm1NCLx6ohY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0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1376c18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1376c181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1f1376c181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14"/>
          <p:cNvPicPr preferRelativeResize="0"/>
          <p:nvPr/>
        </p:nvPicPr>
        <p:blipFill rotWithShape="1">
          <a:blip r:embed="rId2">
            <a:alphaModFix/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>
                <a:solidFill>
                  <a:srgbClr val="757070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4676774" y="6356350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6743699" y="6356350"/>
            <a:ext cx="25431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9658350" y="6356350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9" name="Google Shape;89;p23"/>
          <p:cNvCxnSpPr/>
          <p:nvPr/>
        </p:nvCxnSpPr>
        <p:spPr>
          <a:xfrm rot="10800000" flipH="1">
            <a:off x="2209800" y="0"/>
            <a:ext cx="243840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4 People">
  <p:cSld name="Team Slide 4 People"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>
            <a:spLocks noGrp="1"/>
          </p:cNvSpPr>
          <p:nvPr>
            <p:ph type="pic" idx="2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3" name="Google Shape;93;p24"/>
          <p:cNvSpPr txBox="1">
            <a:spLocks noGrp="1"/>
          </p:cNvSpPr>
          <p:nvPr>
            <p:ph type="body" idx="1"/>
          </p:nvPr>
        </p:nvSpPr>
        <p:spPr>
          <a:xfrm>
            <a:off x="1228568" y="5084524"/>
            <a:ext cx="2317707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3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24"/>
          <p:cNvSpPr>
            <a:spLocks noGrp="1"/>
          </p:cNvSpPr>
          <p:nvPr>
            <p:ph type="pic" idx="4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6" name="Google Shape;96;p24"/>
          <p:cNvSpPr txBox="1">
            <a:spLocks noGrp="1"/>
          </p:cNvSpPr>
          <p:nvPr>
            <p:ph type="body" idx="5"/>
          </p:nvPr>
        </p:nvSpPr>
        <p:spPr>
          <a:xfrm>
            <a:off x="3578300" y="5084524"/>
            <a:ext cx="2330816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6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8" name="Google Shape;98;p24"/>
          <p:cNvSpPr>
            <a:spLocks noGrp="1"/>
          </p:cNvSpPr>
          <p:nvPr>
            <p:ph type="pic" idx="7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9" name="Google Shape;99;p24"/>
          <p:cNvSpPr txBox="1">
            <a:spLocks noGrp="1"/>
          </p:cNvSpPr>
          <p:nvPr>
            <p:ph type="body" idx="8"/>
          </p:nvPr>
        </p:nvSpPr>
        <p:spPr>
          <a:xfrm>
            <a:off x="6068964" y="5084524"/>
            <a:ext cx="2317707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9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24"/>
          <p:cNvSpPr>
            <a:spLocks noGrp="1"/>
          </p:cNvSpPr>
          <p:nvPr>
            <p:ph type="pic" idx="13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2" name="Google Shape;102;p24"/>
          <p:cNvSpPr txBox="1">
            <a:spLocks noGrp="1"/>
          </p:cNvSpPr>
          <p:nvPr>
            <p:ph type="body" idx="14"/>
          </p:nvPr>
        </p:nvSpPr>
        <p:spPr>
          <a:xfrm>
            <a:off x="8488845" y="5084524"/>
            <a:ext cx="2317706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15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7" name="Google Shape;107;p24"/>
          <p:cNvGrpSpPr/>
          <p:nvPr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8" name="Google Shape;108;p24"/>
            <p:cNvCxnSpPr/>
            <p:nvPr/>
          </p:nvCxnSpPr>
          <p:spPr>
            <a:xfrm rot="10800000">
              <a:off x="7334250" y="0"/>
              <a:ext cx="4857750" cy="76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" name="Google Shape;109;p24"/>
            <p:cNvCxnSpPr/>
            <p:nvPr/>
          </p:nvCxnSpPr>
          <p:spPr>
            <a:xfrm>
              <a:off x="11487150" y="0"/>
              <a:ext cx="704850" cy="172402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lide 8 People">
  <p:cSld name="Team Slide 8 People">
    <p:bg>
      <p:bgPr>
        <a:solidFill>
          <a:schemeClr val="dk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25"/>
          <p:cNvGrpSpPr/>
          <p:nvPr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12" name="Google Shape;112;p2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473953"/>
              <a:ext cx="20574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25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5"/>
          <p:cNvSpPr>
            <a:spLocks noGrp="1"/>
          </p:cNvSpPr>
          <p:nvPr>
            <p:ph type="pic" idx="2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6" name="Google Shape;116;p25"/>
          <p:cNvSpPr txBox="1"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body" idx="3"/>
          </p:nvPr>
        </p:nvSpPr>
        <p:spPr>
          <a:xfrm>
            <a:off x="1500168" y="3809747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25"/>
          <p:cNvSpPr>
            <a:spLocks noGrp="1"/>
          </p:cNvSpPr>
          <p:nvPr>
            <p:ph type="pic" idx="4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9" name="Google Shape;119;p25"/>
          <p:cNvSpPr txBox="1">
            <a:spLocks noGrp="1"/>
          </p:cNvSpPr>
          <p:nvPr>
            <p:ph type="body" idx="5"/>
          </p:nvPr>
        </p:nvSpPr>
        <p:spPr>
          <a:xfrm>
            <a:off x="3849262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body" idx="6"/>
          </p:nvPr>
        </p:nvSpPr>
        <p:spPr>
          <a:xfrm>
            <a:off x="3849262" y="3809747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25"/>
          <p:cNvSpPr>
            <a:spLocks noGrp="1"/>
          </p:cNvSpPr>
          <p:nvPr>
            <p:ph type="pic" idx="7"/>
          </p:nvPr>
        </p:nvSpPr>
        <p:spPr>
          <a:xfrm>
            <a:off x="665558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2" name="Google Shape;122;p25"/>
          <p:cNvSpPr txBox="1">
            <a:spLocks noGrp="1"/>
          </p:cNvSpPr>
          <p:nvPr>
            <p:ph type="body" idx="8"/>
          </p:nvPr>
        </p:nvSpPr>
        <p:spPr>
          <a:xfrm>
            <a:off x="6198355" y="3654378"/>
            <a:ext cx="2105135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9"/>
          </p:nvPr>
        </p:nvSpPr>
        <p:spPr>
          <a:xfrm>
            <a:off x="6095999" y="3809747"/>
            <a:ext cx="2299855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25"/>
          <p:cNvSpPr>
            <a:spLocks noGrp="1"/>
          </p:cNvSpPr>
          <p:nvPr>
            <p:ph type="pic" idx="13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5" name="Google Shape;125;p25"/>
          <p:cNvSpPr txBox="1">
            <a:spLocks noGrp="1"/>
          </p:cNvSpPr>
          <p:nvPr>
            <p:ph type="body" idx="14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5"/>
          </p:nvPr>
        </p:nvSpPr>
        <p:spPr>
          <a:xfrm>
            <a:off x="8744480" y="3809747"/>
            <a:ext cx="1844126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7" name="Google Shape;127;p25"/>
          <p:cNvSpPr>
            <a:spLocks noGrp="1"/>
          </p:cNvSpPr>
          <p:nvPr>
            <p:ph type="pic" idx="16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28" name="Google Shape;128;p25"/>
          <p:cNvSpPr txBox="1">
            <a:spLocks noGrp="1"/>
          </p:cNvSpPr>
          <p:nvPr>
            <p:ph type="body" idx="17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8"/>
          </p:nvPr>
        </p:nvSpPr>
        <p:spPr>
          <a:xfrm>
            <a:off x="1500168" y="5668583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25"/>
          <p:cNvSpPr>
            <a:spLocks noGrp="1"/>
          </p:cNvSpPr>
          <p:nvPr>
            <p:ph type="pic" idx="19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1" name="Google Shape;131;p25"/>
          <p:cNvSpPr txBox="1">
            <a:spLocks noGrp="1"/>
          </p:cNvSpPr>
          <p:nvPr>
            <p:ph type="body" idx="20"/>
          </p:nvPr>
        </p:nvSpPr>
        <p:spPr>
          <a:xfrm>
            <a:off x="3849262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21"/>
          </p:nvPr>
        </p:nvSpPr>
        <p:spPr>
          <a:xfrm>
            <a:off x="3849262" y="5668583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25"/>
          <p:cNvSpPr>
            <a:spLocks noGrp="1"/>
          </p:cNvSpPr>
          <p:nvPr>
            <p:ph type="pic" idx="22"/>
          </p:nvPr>
        </p:nvSpPr>
        <p:spPr>
          <a:xfrm>
            <a:off x="665558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4" name="Google Shape;134;p25"/>
          <p:cNvSpPr txBox="1">
            <a:spLocks noGrp="1"/>
          </p:cNvSpPr>
          <p:nvPr>
            <p:ph type="body" idx="23"/>
          </p:nvPr>
        </p:nvSpPr>
        <p:spPr>
          <a:xfrm>
            <a:off x="633992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24"/>
          </p:nvPr>
        </p:nvSpPr>
        <p:spPr>
          <a:xfrm>
            <a:off x="6339926" y="5668583"/>
            <a:ext cx="1813474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25"/>
          <p:cNvSpPr>
            <a:spLocks noGrp="1"/>
          </p:cNvSpPr>
          <p:nvPr>
            <p:ph type="pic" idx="25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7" name="Google Shape;137;p25"/>
          <p:cNvSpPr txBox="1">
            <a:spLocks noGrp="1"/>
          </p:cNvSpPr>
          <p:nvPr>
            <p:ph type="body" idx="26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27"/>
          </p:nvPr>
        </p:nvSpPr>
        <p:spPr>
          <a:xfrm>
            <a:off x="8744480" y="5668583"/>
            <a:ext cx="1844126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2113884" y="0"/>
            <a:ext cx="10078116" cy="6858000"/>
          </a:xfrm>
          <a:custGeom>
            <a:avLst/>
            <a:gdLst/>
            <a:ahLst/>
            <a:cxnLst/>
            <a:rect l="l" t="t" r="r" b="b"/>
            <a:pathLst>
              <a:path w="10078116" h="6858000" extrusionOk="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166074" y="1507772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2"/>
          </p:nvPr>
        </p:nvSpPr>
        <p:spPr>
          <a:xfrm>
            <a:off x="732131" y="2584097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3"/>
          </p:nvPr>
        </p:nvSpPr>
        <p:spPr>
          <a:xfrm>
            <a:off x="1338556" y="3660422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4"/>
          </p:nvPr>
        </p:nvSpPr>
        <p:spPr>
          <a:xfrm>
            <a:off x="1922756" y="473674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5"/>
          </p:nvPr>
        </p:nvSpPr>
        <p:spPr>
          <a:xfrm>
            <a:off x="4401536" y="1613528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6"/>
          </p:nvPr>
        </p:nvSpPr>
        <p:spPr>
          <a:xfrm>
            <a:off x="4986029" y="2682564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7"/>
          </p:nvPr>
        </p:nvSpPr>
        <p:spPr>
          <a:xfrm>
            <a:off x="5576938" y="3755394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8"/>
          </p:nvPr>
        </p:nvSpPr>
        <p:spPr>
          <a:xfrm>
            <a:off x="6175280" y="4824430"/>
            <a:ext cx="5102680" cy="101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ftr" idx="11"/>
          </p:nvPr>
        </p:nvSpPr>
        <p:spPr>
          <a:xfrm>
            <a:off x="6749143" y="6356350"/>
            <a:ext cx="37759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ldNum" idx="12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6" name="Google Shape;156;p26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" name="Google Shape;157;p26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" name="Google Shape;158;p26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" name="Google Shape;159;p26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TxTwoObj">
  <p:cSld name="TWO_OBJECTS_WITH_TEXT">
    <p:bg>
      <p:bgPr>
        <a:solidFill>
          <a:schemeClr val="accen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2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3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4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2">
            <a:alphaModFix/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dk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>
            <a:spLocks noGrp="1"/>
          </p:cNvSpPr>
          <p:nvPr>
            <p:ph type="dt" idx="10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ftr" idx="11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ldNum" idx="12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219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ftr" idx="11"/>
          </p:nvPr>
        </p:nvSpPr>
        <p:spPr>
          <a:xfrm>
            <a:off x="2463800" y="6356350"/>
            <a:ext cx="347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" name="Google Shape;25;p15"/>
          <p:cNvGrpSpPr/>
          <p:nvPr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26" name="Google Shape;26;p15"/>
            <p:cNvCxnSpPr/>
            <p:nvPr/>
          </p:nvCxnSpPr>
          <p:spPr>
            <a:xfrm>
              <a:off x="9096375" y="1497012"/>
              <a:ext cx="3095625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" name="Google Shape;27;p15"/>
            <p:cNvCxnSpPr/>
            <p:nvPr/>
          </p:nvCxnSpPr>
          <p:spPr>
            <a:xfrm flipH="1">
              <a:off x="6953250" y="-25401"/>
              <a:ext cx="3790950" cy="690245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Art">
  <p:cSld name="Smart Art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17"/>
          <p:cNvGrpSpPr/>
          <p:nvPr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35" name="Google Shape;35;p17"/>
            <p:cNvCxnSpPr/>
            <p:nvPr/>
          </p:nvCxnSpPr>
          <p:spPr>
            <a:xfrm rot="10800000" flipH="1">
              <a:off x="0" y="0"/>
              <a:ext cx="25908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" name="Google Shape;36;p17"/>
            <p:cNvCxnSpPr/>
            <p:nvPr/>
          </p:nvCxnSpPr>
          <p:spPr>
            <a:xfrm flipH="1">
              <a:off x="0" y="0"/>
              <a:ext cx="704850" cy="102790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>
            <a:spLocks noGrp="1"/>
          </p:cNvSpPr>
          <p:nvPr>
            <p:ph type="dgm" idx="2"/>
          </p:nvPr>
        </p:nvSpPr>
        <p:spPr>
          <a:xfrm>
            <a:off x="838200" y="2111375"/>
            <a:ext cx="10515600" cy="3744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3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4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5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6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3" name="Google Shape;53;p18"/>
          <p:cNvGrpSpPr/>
          <p:nvPr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54" name="Google Shape;54;p18"/>
            <p:cNvCxnSpPr/>
            <p:nvPr/>
          </p:nvCxnSpPr>
          <p:spPr>
            <a:xfrm flipH="1">
              <a:off x="0" y="0"/>
              <a:ext cx="1238250" cy="310515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" name="Google Shape;55;p18"/>
            <p:cNvCxnSpPr/>
            <p:nvPr/>
          </p:nvCxnSpPr>
          <p:spPr>
            <a:xfrm flipH="1">
              <a:off x="0" y="0"/>
              <a:ext cx="2238376" cy="2476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59" name="Google Shape;59;p19"/>
          <p:cNvGrpSpPr/>
          <p:nvPr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60" name="Google Shape;60;p19"/>
            <p:cNvCxnSpPr/>
            <p:nvPr/>
          </p:nvCxnSpPr>
          <p:spPr>
            <a:xfrm rot="10800000">
              <a:off x="0" y="876300"/>
              <a:ext cx="4762500" cy="162877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" name="Google Shape;61;p19"/>
            <p:cNvCxnSpPr/>
            <p:nvPr/>
          </p:nvCxnSpPr>
          <p:spPr>
            <a:xfrm rot="10800000">
              <a:off x="2638425" y="0"/>
              <a:ext cx="2124076" cy="518636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obj">
  <p:cSld name="OBJECT"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0"/>
          <p:cNvPicPr preferRelativeResize="0"/>
          <p:nvPr/>
        </p:nvPicPr>
        <p:blipFill rotWithShape="1">
          <a:blip r:embed="rId2">
            <a:alphaModFix/>
          </a:blip>
          <a:srcRect t="18301" r="28339" b="23070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0"/>
          <p:cNvSpPr txBox="1"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1333500" y="2924175"/>
            <a:ext cx="2895600" cy="251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">
  <p:cSld name="Section Break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5" name="Google Shape;75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accen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22"/>
          <p:cNvSpPr>
            <a:spLocks noGrp="1"/>
          </p:cNvSpPr>
          <p:nvPr>
            <p:ph type="chart" idx="2"/>
          </p:nvPr>
        </p:nvSpPr>
        <p:spPr>
          <a:xfrm>
            <a:off x="838200" y="2111608"/>
            <a:ext cx="10515600" cy="374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 txBox="1">
            <a:spLocks noGrp="1"/>
          </p:cNvSpPr>
          <p:nvPr>
            <p:ph type="ctrTitle"/>
          </p:nvPr>
        </p:nvSpPr>
        <p:spPr>
          <a:xfrm>
            <a:off x="4784652" y="4434840"/>
            <a:ext cx="6573160" cy="112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HOUSEHOLD PULSE SURVEY</a:t>
            </a:r>
            <a:endParaRPr/>
          </a:p>
        </p:txBody>
      </p:sp>
      <p:sp>
        <p:nvSpPr>
          <p:cNvPr id="182" name="Google Shape;182;p1"/>
          <p:cNvSpPr txBox="1">
            <a:spLocks noGrp="1"/>
          </p:cNvSpPr>
          <p:nvPr>
            <p:ph type="subTitle" idx="1"/>
          </p:nvPr>
        </p:nvSpPr>
        <p:spPr>
          <a:xfrm>
            <a:off x="4784652" y="5557042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GKJB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570141" cy="95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HOMEOWNERSHIP	</a:t>
            </a:r>
            <a:endParaRPr/>
          </a:p>
        </p:txBody>
      </p:sp>
      <p:sp>
        <p:nvSpPr>
          <p:cNvPr id="189" name="Google Shape;189;p9"/>
          <p:cNvSpPr txBox="1"/>
          <p:nvPr/>
        </p:nvSpPr>
        <p:spPr>
          <a:xfrm>
            <a:off x="103150" y="1709575"/>
            <a:ext cx="46524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who own their homes outright reported feeling anxiety less frequently than others.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who both rent and live without paying rent experience the highest instances of anxiety</a:t>
            </a:r>
            <a:r>
              <a:rPr lang="en-US" sz="1800">
                <a:solidFill>
                  <a:schemeClr val="dk1"/>
                </a:solidFill>
              </a:rPr>
              <a:t>, with average responses of 2.27 and 2.31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190" name="Google Shape;19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250" y="1504724"/>
            <a:ext cx="6158775" cy="4419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10" descr="Chart, ba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205" y="2620537"/>
            <a:ext cx="5266752" cy="40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0" descr="Chart, bar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65890" y="2620537"/>
            <a:ext cx="4810295" cy="40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3067905" y="360626"/>
            <a:ext cx="5099825" cy="85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GENDER AND RACIAL IDENTITY	</a:t>
            </a:r>
            <a:endParaRPr/>
          </a:p>
        </p:txBody>
      </p:sp>
      <p:sp>
        <p:nvSpPr>
          <p:cNvPr id="264" name="Google Shape;264;p10"/>
          <p:cNvSpPr txBox="1"/>
          <p:nvPr/>
        </p:nvSpPr>
        <p:spPr>
          <a:xfrm>
            <a:off x="2408663" y="1460810"/>
            <a:ext cx="71813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Race and Gender have a significant impact on reported anxiety?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11" descr="Chart, pie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291" y="2549086"/>
            <a:ext cx="4820244" cy="3601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1" descr="Chart, pie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5402" y="2549086"/>
            <a:ext cx="5613844" cy="3601842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1"/>
          <p:cNvSpPr txBox="1">
            <a:spLocks noGrp="1"/>
          </p:cNvSpPr>
          <p:nvPr>
            <p:ph type="title"/>
          </p:nvPr>
        </p:nvSpPr>
        <p:spPr>
          <a:xfrm>
            <a:off x="3067905" y="360626"/>
            <a:ext cx="5099825" cy="85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GENDER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"/>
          <p:cNvSpPr txBox="1">
            <a:spLocks noGrp="1"/>
          </p:cNvSpPr>
          <p:nvPr>
            <p:ph type="title"/>
          </p:nvPr>
        </p:nvSpPr>
        <p:spPr>
          <a:xfrm>
            <a:off x="5476875" y="501650"/>
            <a:ext cx="5111750" cy="40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77" name="Google Shape;277;p12"/>
          <p:cNvSpPr txBox="1">
            <a:spLocks noGrp="1"/>
          </p:cNvSpPr>
          <p:nvPr>
            <p:ph type="body" idx="1"/>
          </p:nvPr>
        </p:nvSpPr>
        <p:spPr>
          <a:xfrm>
            <a:off x="5445280" y="1148575"/>
            <a:ext cx="5111750" cy="4148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We each found that Anxiety was the Highest reported feeling in all categories.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It is common that symptoms of depression increase during winter/holiday months. The Midwest reported the least amount of anxiety.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The majority of survey takers did not have any children and but also reported more anxiety.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People who rent and live without paying rent experience the highest instances of anxiety.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People who identify as Bi-Racial or Race not listed reported higher feelings of anxiety.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The majority of survey identify as female.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While only 0.4% of survey takers identify as Transgender, they reported the highest levels of anxiety.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 txBox="1">
            <a:spLocks noGrp="1"/>
          </p:cNvSpPr>
          <p:nvPr>
            <p:ph type="title"/>
          </p:nvPr>
        </p:nvSpPr>
        <p:spPr>
          <a:xfrm>
            <a:off x="1139050" y="389248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88" name="Google Shape;188;p2"/>
          <p:cNvSpPr txBox="1">
            <a:spLocks noGrp="1"/>
          </p:cNvSpPr>
          <p:nvPr>
            <p:ph type="body" idx="1"/>
          </p:nvPr>
        </p:nvSpPr>
        <p:spPr>
          <a:xfrm>
            <a:off x="1139050" y="1990491"/>
            <a:ext cx="5845549" cy="356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The Household Pulse Survey is a 20-minute online survey, conducted by the Census Bureau, studying how the coronavirus pandemic and other emergent issues are impacting households across the country from a social and economic perspective.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The information we used was scrubbed of all identifiable characteristics to protect to identity of survey respondents and released for public use.</a:t>
            </a:r>
            <a:endParaRPr/>
          </a:p>
        </p:txBody>
      </p:sp>
      <p:sp>
        <p:nvSpPr>
          <p:cNvPr id="189" name="Google Shape;18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1376c1811_0_0"/>
          <p:cNvSpPr txBox="1">
            <a:spLocks noGrp="1"/>
          </p:cNvSpPr>
          <p:nvPr>
            <p:ph type="title"/>
          </p:nvPr>
        </p:nvSpPr>
        <p:spPr>
          <a:xfrm>
            <a:off x="1767300" y="144189"/>
            <a:ext cx="5111700" cy="1204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Selection and Cleaning</a:t>
            </a:r>
            <a:endParaRPr/>
          </a:p>
        </p:txBody>
      </p:sp>
      <p:sp>
        <p:nvSpPr>
          <p:cNvPr id="196" name="Google Shape;196;g1f1376c1811_0_0"/>
          <p:cNvSpPr txBox="1">
            <a:spLocks noGrp="1"/>
          </p:cNvSpPr>
          <p:nvPr>
            <p:ph type="body" idx="1"/>
          </p:nvPr>
        </p:nvSpPr>
        <p:spPr>
          <a:xfrm>
            <a:off x="1767300" y="1463075"/>
            <a:ext cx="5111700" cy="374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829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70"/>
              <a:buChar char="●"/>
            </a:pPr>
            <a:r>
              <a:rPr lang="en-US" sz="1570"/>
              <a:t>We reviewed survey data from December 29, 2021- January 4, 2023.</a:t>
            </a:r>
            <a:endParaRPr sz="1570"/>
          </a:p>
          <a:p>
            <a:pPr marL="4572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570"/>
              <a:t>Each survey has a 1-4 scale for frequency of anxiety, worry, depression and lack of interest; 4 being the highest. </a:t>
            </a:r>
            <a:endParaRPr sz="1570"/>
          </a:p>
          <a:p>
            <a:pPr marL="4572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570"/>
              <a:t>  1: Not at all</a:t>
            </a:r>
            <a:endParaRPr sz="1570"/>
          </a:p>
          <a:p>
            <a:pPr marL="4572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570"/>
              <a:t>  2: Several days</a:t>
            </a:r>
            <a:endParaRPr sz="1570"/>
          </a:p>
          <a:p>
            <a:pPr marL="4572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570"/>
              <a:t>  3: More than half of days</a:t>
            </a:r>
            <a:endParaRPr sz="1570"/>
          </a:p>
          <a:p>
            <a:pPr marL="4572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570"/>
              <a:t>  4: Nearly every day</a:t>
            </a:r>
            <a:endParaRPr sz="157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970"/>
          </a:p>
          <a:p>
            <a:pPr marL="457200" lvl="0" indent="-32829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70"/>
              <a:buChar char="●"/>
            </a:pPr>
            <a:r>
              <a:rPr lang="en-US" sz="1570"/>
              <a:t>Anxiety was chosen as our primary variable for study.</a:t>
            </a:r>
            <a:endParaRPr sz="157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70"/>
          </a:p>
          <a:p>
            <a:pPr marL="457200" lvl="0" indent="-32829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70"/>
              <a:buChar char="●"/>
            </a:pPr>
            <a:r>
              <a:rPr lang="en-US" sz="1570"/>
              <a:t>Thirteen survey reports were selected that covered the year of 2022. </a:t>
            </a:r>
            <a:endParaRPr sz="1570"/>
          </a:p>
          <a:p>
            <a:pPr marL="4572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70"/>
          </a:p>
          <a:p>
            <a:pPr marL="457200" lvl="0" indent="-32829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70"/>
              <a:buChar char="●"/>
            </a:pPr>
            <a:r>
              <a:rPr lang="en-US" sz="1570"/>
              <a:t>The data, in the form of CSV’s was trimmed, concatenated, and cleaned prepare for analysis.</a:t>
            </a:r>
            <a:endParaRPr sz="1570"/>
          </a:p>
        </p:txBody>
      </p:sp>
      <p:sp>
        <p:nvSpPr>
          <p:cNvPr id="197" name="Google Shape;197;g1f1376c1811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328" y="973055"/>
            <a:ext cx="8430802" cy="5172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6130" y="973055"/>
            <a:ext cx="2086266" cy="514421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7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SURVEY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210" name="Google Shape;210;p4" descr="Chart, line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3627" y="1429319"/>
            <a:ext cx="5349251" cy="474574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"/>
          <p:cNvSpPr txBox="1"/>
          <p:nvPr/>
        </p:nvSpPr>
        <p:spPr>
          <a:xfrm>
            <a:off x="334537" y="2615285"/>
            <a:ext cx="44046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was aggregated from approx. 660,000 responses over 12 surveys.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Respondents reported experiencing more anxiety between September and January than the rest of the year.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"/>
          <p:cNvSpPr txBox="1">
            <a:spLocks noGrp="1"/>
          </p:cNvSpPr>
          <p:nvPr>
            <p:ph type="title"/>
          </p:nvPr>
        </p:nvSpPr>
        <p:spPr>
          <a:xfrm>
            <a:off x="3067905" y="360626"/>
            <a:ext cx="5099825" cy="85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ANXIETY OVER TIME</a:t>
            </a:r>
            <a:endParaRPr/>
          </a:p>
        </p:txBody>
      </p:sp>
      <p:sp>
        <p:nvSpPr>
          <p:cNvPr id="213" name="Google Shape;213;p4"/>
          <p:cNvSpPr txBox="1"/>
          <p:nvPr/>
        </p:nvSpPr>
        <p:spPr>
          <a:xfrm>
            <a:off x="183925" y="1656713"/>
            <a:ext cx="5099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reported anxiety increase during the winter?</a:t>
            </a:r>
            <a:endParaRPr sz="1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19" name="Google Shape;2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20" name="Google Shape;2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21" name="Google Shape;221;p5" descr="Chart, line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5251" y="1357880"/>
            <a:ext cx="5266954" cy="414224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"/>
          <p:cNvSpPr txBox="1"/>
          <p:nvPr/>
        </p:nvSpPr>
        <p:spPr>
          <a:xfrm>
            <a:off x="1035027" y="2096763"/>
            <a:ext cx="47169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Means of survey reports were calculated after splitting data by region and time survey was taken.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West region of the United States reported higher feelings of anxiety!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Midwest reported the least.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Northeast, interestingly, experienced higher lows and lower highs.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"/>
          <p:cNvSpPr txBox="1">
            <a:spLocks noGrp="1"/>
          </p:cNvSpPr>
          <p:nvPr>
            <p:ph type="title"/>
          </p:nvPr>
        </p:nvSpPr>
        <p:spPr>
          <a:xfrm>
            <a:off x="3067905" y="360626"/>
            <a:ext cx="5099825" cy="85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ANXIETY BY REGION</a:t>
            </a:r>
            <a:endParaRPr/>
          </a:p>
        </p:txBody>
      </p:sp>
      <p:sp>
        <p:nvSpPr>
          <p:cNvPr id="224" name="Google Shape;224;p5"/>
          <p:cNvSpPr txBox="1"/>
          <p:nvPr/>
        </p:nvSpPr>
        <p:spPr>
          <a:xfrm>
            <a:off x="1278100" y="1357875"/>
            <a:ext cx="4395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the “West is the Best” hold true in regards to experienced anxiety?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53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ANXIETY BY KIDS</a:t>
            </a:r>
            <a:endParaRPr/>
          </a:p>
        </p:txBody>
      </p:sp>
      <p:sp>
        <p:nvSpPr>
          <p:cNvPr id="230" name="Google Shape;2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31" name="Google Shape;2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32" name="Google Shape;2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33" name="Google Shape;233;p6"/>
          <p:cNvSpPr txBox="1"/>
          <p:nvPr/>
        </p:nvSpPr>
        <p:spPr>
          <a:xfrm>
            <a:off x="3411644" y="1372710"/>
            <a:ext cx="568712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people with kids have higher levels of anxiety?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6" descr="Chart, ba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0722" y="2238005"/>
            <a:ext cx="4119775" cy="2776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6" descr="Chart, bar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0084" y="2238006"/>
            <a:ext cx="4119775" cy="2776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9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ANXIETY BY KIDS</a:t>
            </a:r>
            <a:endParaRPr/>
          </a:p>
        </p:txBody>
      </p:sp>
      <p:pic>
        <p:nvPicPr>
          <p:cNvPr id="241" name="Google Shape;241;p7" descr="Chart, pie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3806" y="2153535"/>
            <a:ext cx="3533588" cy="333166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 txBox="1"/>
          <p:nvPr/>
        </p:nvSpPr>
        <p:spPr>
          <a:xfrm>
            <a:off x="670342" y="1941662"/>
            <a:ext cx="6077415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was a total of 509,655(70.91%) surveys reported no kids in the household and 209,098(29.09%) kids living at home between the ages of 0-17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found that 65% people reported feeling anxious nearly everyday did not have any kids.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>
            <a:spLocks noGrp="1"/>
          </p:cNvSpPr>
          <p:nvPr>
            <p:ph type="title"/>
          </p:nvPr>
        </p:nvSpPr>
        <p:spPr>
          <a:xfrm>
            <a:off x="3067905" y="360626"/>
            <a:ext cx="5099825" cy="85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HOMEOWNERSHIP</a:t>
            </a:r>
            <a:endParaRPr/>
          </a:p>
        </p:txBody>
      </p:sp>
      <p:sp>
        <p:nvSpPr>
          <p:cNvPr id="182" name="Google Shape;182;p8"/>
          <p:cNvSpPr txBox="1"/>
          <p:nvPr/>
        </p:nvSpPr>
        <p:spPr>
          <a:xfrm>
            <a:off x="234175" y="2136338"/>
            <a:ext cx="50997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solidFill>
                  <a:schemeClr val="dk1"/>
                </a:solidFill>
              </a:rPr>
              <a:t>Does homeowner status impact anxiety?</a:t>
            </a:r>
            <a:endParaRPr b="1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majority of survey respondents owned a home with a mortgage (46.9%), and the fewest live without paying rent (1.3%).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"Rent free" is specified that no one in the home is paying rent, </a:t>
            </a:r>
            <a:r>
              <a:rPr lang="en-US" sz="1800">
                <a:solidFill>
                  <a:schemeClr val="dk1"/>
                </a:solidFill>
              </a:rPr>
              <a:t>including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experiencing homelessness.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875" y="1348223"/>
            <a:ext cx="6466175" cy="45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Office PowerPoint</Application>
  <PresentationFormat>Widescreen</PresentationFormat>
  <Paragraphs>72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HOUSEHOLD PULSE SURVEY</vt:lpstr>
      <vt:lpstr>INTRODUCTION</vt:lpstr>
      <vt:lpstr>Data Selection and Cleaning</vt:lpstr>
      <vt:lpstr>SURVEY</vt:lpstr>
      <vt:lpstr>ANXIETY OVER TIME</vt:lpstr>
      <vt:lpstr>ANXIETY BY REGION</vt:lpstr>
      <vt:lpstr>ANXIETY BY KIDS</vt:lpstr>
      <vt:lpstr>ANXIETY BY KIDS</vt:lpstr>
      <vt:lpstr>HOMEOWNERSHIP</vt:lpstr>
      <vt:lpstr>HOMEOWNERSHIP </vt:lpstr>
      <vt:lpstr>GENDER AND RACIAL IDENTITY </vt:lpstr>
      <vt:lpstr>GENDER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PULSE SURVEY</dc:title>
  <dc:creator>Krista Munoz</dc:creator>
  <cp:lastModifiedBy>Krista Munoz</cp:lastModifiedBy>
  <cp:revision>1</cp:revision>
  <dcterms:created xsi:type="dcterms:W3CDTF">2023-02-07T04:24:07Z</dcterms:created>
  <dcterms:modified xsi:type="dcterms:W3CDTF">2023-02-09T02:35:11Z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