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te.edu.tw/download/dese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h.acad.ntnu.edu.tw/tw/article/content/1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rebuchet MS"/>
              <a:buNone/>
            </a:pPr>
            <a:r>
              <a:rPr lang="zh-TW">
                <a:solidFill>
                  <a:srgbClr val="262626"/>
                </a:solidFill>
              </a:rPr>
              <a:t>優化智慧教育與教學資源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681634" y="4050836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zh-TW" sz="2700">
                <a:solidFill>
                  <a:srgbClr val="262626"/>
                </a:solidFill>
              </a:rPr>
              <a:t>主題:科技式評量</a:t>
            </a:r>
            <a:endParaRPr sz="27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160"/>
              <a:buNone/>
            </a:pPr>
            <a:r>
              <a:rPr lang="zh-TW" sz="2700">
                <a:solidFill>
                  <a:srgbClr val="262626"/>
                </a:solidFill>
              </a:rPr>
              <a:t>製作人:資二乙07林芷靚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848784" y="628650"/>
            <a:ext cx="859666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zh-TW">
                <a:solidFill>
                  <a:schemeClr val="dk1"/>
                </a:solidFill>
              </a:rPr>
              <a:t>策略分析: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1797666" y="2215919"/>
            <a:ext cx="8596668" cy="149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1.確保網頁的穩定性和安全性，以免遇到學生信息外露。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zh-TW" sz="24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2.需要完善評分和修改建議的準確性。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zh-TW" sz="24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3.加強宣傳與推廣，可提高其使用率和影響力。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zh-TW">
                <a:solidFill>
                  <a:schemeClr val="dk1"/>
                </a:solidFill>
              </a:rPr>
              <a:t>五、結論與未來目標：</a:t>
            </a: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029759" y="1760539"/>
            <a:ext cx="8323791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結論:通過使用GPT-4自動化技術搭配網頁呈現，可以節省老師在</a:t>
            </a:r>
            <a:r>
              <a:rPr lang="zh-TW" sz="2400" b="0" i="0" u="none" strike="noStrike">
                <a:latin typeface="Calibri"/>
                <a:ea typeface="Calibri"/>
                <a:cs typeface="Calibri"/>
                <a:sym typeface="Calibri"/>
              </a:rPr>
              <a:t>作文評分及提供建議的時間和精力，讓老師更好地專注於指導學生的學習。同時，自動化技術還可以提高教育資源的利用率，讓更多的學生可以受益於高質量的教育資源。 </a:t>
            </a:r>
            <a:endParaRPr sz="2400" b="0" i="0" u="none" strike="noStrike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zh-TW" sz="24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未來目標: 為了達到評分和修改建議的準確性和客觀性，需要不斷優化訓練，也可能需要進行人工干預或者修正。可考慮增加更多語言的支援，進一步優化使用者體驗及提升評估的準確度。 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zh-TW">
                <a:solidFill>
                  <a:schemeClr val="dk1"/>
                </a:solidFill>
              </a:rPr>
              <a:t>六、參考資料: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1639359" y="2466976"/>
            <a:ext cx="8596668" cy="114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Https://www.tcte.edu.tw/download/desel/</a:t>
            </a:r>
            <a:endParaRPr sz="240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https://rh.acad.ntnu.edu.tw/tw/article/content/157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rebuchet MS"/>
              <a:buNone/>
            </a:pPr>
            <a:r>
              <a:rPr lang="zh-TW">
                <a:solidFill>
                  <a:srgbClr val="262626"/>
                </a:solidFill>
              </a:rPr>
              <a:t>目錄: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1525231" y="159532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一、計畫目的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二、參賽計畫簡介與設計概念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三、創意與科技應用實現方法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四、作品特色價值與社會貢獻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五、結論與未來目標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●"/>
            </a:pPr>
            <a:r>
              <a:rPr lang="zh-TW" sz="2400"/>
              <a:t>六、參考資料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rebuchet MS"/>
              <a:buNone/>
            </a:pPr>
            <a:r>
              <a:rPr lang="zh-TW">
                <a:solidFill>
                  <a:srgbClr val="262626"/>
                </a:solidFill>
              </a:rPr>
              <a:t>一、計畫目的: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785400" y="144569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>
                <a:solidFill>
                  <a:srgbClr val="262626"/>
                </a:solidFill>
              </a:rPr>
              <a:t>想要把統測作文與科技式評量做結合 , 主要目的是為了要提高高中的學習效果與評估準確度評分效率。因為想要解決以下傳統的問題: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360747" y="2901141"/>
            <a:ext cx="2177935" cy="2144684"/>
          </a:xfrm>
          <a:prstGeom prst="ellipse">
            <a:avLst/>
          </a:prstGeom>
          <a:gradFill>
            <a:gsLst>
              <a:gs pos="0">
                <a:srgbClr val="95C543"/>
              </a:gs>
              <a:gs pos="78000">
                <a:srgbClr val="83B021"/>
              </a:gs>
              <a:gs pos="100000">
                <a:srgbClr val="83B02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主觀性高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096067" y="2901141"/>
            <a:ext cx="2177935" cy="2144684"/>
          </a:xfrm>
          <a:prstGeom prst="ellipse">
            <a:avLst/>
          </a:prstGeom>
          <a:gradFill>
            <a:gsLst>
              <a:gs pos="0">
                <a:srgbClr val="95C543"/>
              </a:gs>
              <a:gs pos="78000">
                <a:srgbClr val="83B021"/>
              </a:gs>
              <a:gs pos="100000">
                <a:srgbClr val="83B02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等待反饋時間長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151938" y="2901141"/>
            <a:ext cx="2177935" cy="2144684"/>
          </a:xfrm>
          <a:prstGeom prst="ellipse">
            <a:avLst/>
          </a:prstGeom>
          <a:gradFill>
            <a:gsLst>
              <a:gs pos="0">
                <a:srgbClr val="95C543"/>
              </a:gs>
              <a:gs pos="78000">
                <a:srgbClr val="83B021"/>
              </a:gs>
              <a:gs pos="100000">
                <a:srgbClr val="83B02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效率低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46018" y="5248564"/>
            <a:ext cx="14073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可能導致評分不準確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243379" y="5232246"/>
            <a:ext cx="20864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需耗費大量的時間和精力來進行評分和提供修改建議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7420766" y="5221942"/>
            <a:ext cx="1670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需等待評分和返回評分結果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677334" y="742603"/>
            <a:ext cx="8596668" cy="65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rebuchet MS"/>
              <a:buNone/>
            </a:pPr>
            <a:r>
              <a:rPr lang="zh-TW">
                <a:solidFill>
                  <a:srgbClr val="262626"/>
                </a:solidFill>
              </a:rPr>
              <a:t>二、參賽計畫簡介及其設計概念: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142847" y="1512916"/>
            <a:ext cx="840016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/>
              <a:t>在設計中,我們考量了學生和老師的使用需求,以及現行的評分方式所面臨的問題: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sp>
        <p:nvSpPr>
          <p:cNvPr id="169" name="Google Shape;169;p21"/>
          <p:cNvSpPr/>
          <p:nvPr/>
        </p:nvSpPr>
        <p:spPr>
          <a:xfrm>
            <a:off x="3088679" y="2735206"/>
            <a:ext cx="1284470" cy="91439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老師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3088679" y="4231680"/>
            <a:ext cx="1284470" cy="915036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學生</a:t>
            </a:r>
            <a:endParaRPr/>
          </a:p>
        </p:txBody>
      </p:sp>
      <p:cxnSp>
        <p:nvCxnSpPr>
          <p:cNvPr id="171" name="Google Shape;171;p21"/>
          <p:cNvCxnSpPr>
            <a:stCxn id="169" idx="3"/>
            <a:endCxn id="172" idx="1"/>
          </p:cNvCxnSpPr>
          <p:nvPr/>
        </p:nvCxnSpPr>
        <p:spPr>
          <a:xfrm>
            <a:off x="4373149" y="3192406"/>
            <a:ext cx="16491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21"/>
          <p:cNvCxnSpPr>
            <a:stCxn id="170" idx="3"/>
            <a:endCxn id="174" idx="1"/>
          </p:cNvCxnSpPr>
          <p:nvPr/>
        </p:nvCxnSpPr>
        <p:spPr>
          <a:xfrm>
            <a:off x="4373149" y="4689198"/>
            <a:ext cx="16491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21"/>
          <p:cNvSpPr/>
          <p:nvPr/>
        </p:nvSpPr>
        <p:spPr>
          <a:xfrm>
            <a:off x="6022225" y="2656234"/>
            <a:ext cx="2319251" cy="1072341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更加有效率地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進行評分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6022224" y="4153027"/>
            <a:ext cx="2319251" cy="1072341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可以即時獲得評分和修改建議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1215351" y="1563151"/>
            <a:ext cx="877423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/>
              <a:t>解決方案 : 開發一個網頁平台，利用自然語言處理技術建立評分系統，進行自動評分 , 讓學生可以即時獲得評分和修改建議，再修改後可以反覆重新上傳，幫助學生進一步提高寫作能力。並讓老師可以更加有效率地進行評分。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132" y="2969154"/>
            <a:ext cx="5546908" cy="382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rebuchet MS"/>
              <a:buNone/>
            </a:pPr>
            <a:r>
              <a:rPr lang="zh-TW">
                <a:solidFill>
                  <a:srgbClr val="262626"/>
                </a:solidFill>
              </a:rPr>
              <a:t>三、創意與科技應用實現方法: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943341" y="1503883"/>
            <a:ext cx="8330661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/>
              <a:t>上述的解決方案能實際運用在高中生的語文教學中，例如國文課、寫作課，透過GPT-4 自然語言處理技術來自動評分和提供修改建議，從而提高學生的寫作能和評分效率。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13586"/>
            <a:ext cx="60960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89555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001529" y="149557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zh-TW" sz="2400"/>
              <a:t>創新內容:採用了最新的自然語言處理技術GPT-4，能夠提供更高質量的自動評分和修改建議。同時，本提案也規劃使用網頁進行，方便老師和學生使用。所以我想要以這種方式下去做一個平台的構想圖。</a:t>
            </a:r>
            <a:endParaRPr/>
          </a:p>
        </p:txBody>
      </p:sp>
      <p:sp>
        <p:nvSpPr>
          <p:cNvPr id="194" name="Google Shape;194;p24" descr="data:image/png;base64,iVBORw0KGgoAAAANSUhEUgAAA5IAAAKrCAYAAACDc7LDAAAAAXNSR0IArs4c6QAAIABJREFUeF7svXtwXHl23/clZ2bnsZrt3l00gAIgoLVWpO2F8BAFGoplNBTGtlwMZ2BSLNqxa/NHiiuwAiUVO49yHiOaGqcSK7bKrgTxsJZlu7yWy2ZRoMiBRpZssQTAdsQQovAQ1Vp5tQKwBAQC2FX3zmrnPUyd3330ffzuq9HduI3+9l8z6Ht/9/w+53eb93vP+Z1z4ke/+HNPwQ8JkAAJkAAJkAAJkAAJkAAJkAAJxCRwYurar1NIxoTFw0iABEiABEiABEiABEiABEiABAAKSa4CEiABEiABEiABEiABEiABEiCBRAQoJBPh4sEkQAIkQAIkQAIkQAIkQAIkQAIUklwDJEACJEACJEACJEACJEACJEACiQhQSCbCxYNJgARIgARIgARIgARIgARIgAQoJLkGSIAESIAESIAESIAESIAESIAEEhGgkEyEiweTAAmQAAmQAAmQAAmQAAmQAAlQSHINkAAJkAAJkAAJkAAJkAAJkAAJJCJAIZkIFw8mARIgARIgARIgARIgARIgARJoCyH5bPkAL/zB7+LEe+/Q4yRAAiRAAiRAAiRAAiRAAiSQKgJPn38R733vn8IHnb2psivMmLYQkp988Bs4+cF7LeMUGkoCJEACJEACJEACJEACJNBeBJ6ePInv/Oifb5lJt4WQfPnf/2rLOISGkgAJkAAJkAAJkAAJkAAJtCeBt//MT7TMxNtOSH7/9/5QyziHhpIACZAACZAACZAACZAACRxvAl/7xu/YE6SQTJmvnRFJCsmUOYfmkA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CAlkAeZ84Dj25v4MlhCfVlMQRg/XHZHqmrLw9gA08eJx+8qw81nZf8SjyDBEiABEigHQhQSKbYyxSSKXYOTSMBEiCBIALjk7h6roI3Xls5nJiUcS7342B3HbfMsYZmvogLoxWUbizi5v2qwIzjjK7zk5jcWY04L49Lrw8D847x+/I4czpEHPflMYQNrGvE7dD5UezdNjmMj+JSTxkLDwLs7h3BxXPA4msLWI8zIR5DAiRAAiRwpAQoJI8Uf/jFKSRT7ByaRgIk0MYEsjhzPotHQYIIWUxOD+Pg+iIehVAanMrj0Wyw2Ow6/yqu9Kzh2uyGOUoWZ14vAtfv4l4NEUnAOL9j/i5u3g8wTIlXYO7aglsY9uVxaXoApeuev8swfaOYudoP7PrH7OjOACtLxhzU2BkcrFSwr7t8dz8K2MLS9YUa59fGS5JTJwESIIEjIEAheQTQ416SQjIuKR5HAiRAAs0kkMeZ1wfQoRFOsa3ozqDQLaJqCbdmdWmwGtEYO9IZkl5rCcUv6aJ+eVz68gRw4yt6oWkKxtI1j5CVv0/DjpraDNTxGSxa1/L+vweWCOeLWMTs7WSR1tjMeSAJkAAJkEBdCVBI1hVnfQejkKwvT45GAiRAAnUhMD6JSz2ruOkVPJICOpXF/p0VbZqnunZfFnhcxtDMJHJ3QiJvGtGo0lq7t1CKErAS2esGsLtupNdK6mlvGXvbYkAeF6czWLy+CkwVcaG7gjkzyjg08yqKOxFCzowqLjnFJIVkXZYVByEBEiCBViNAIZlij1FIptg5NI0ESKBNCUjUbhgHIqR6JzEztonFnSwKp4ZQ6K7gYLeC/YebWBCROZ5Fp4tSFsXLQ8BbS7j1ILxgjojGwrIzMih7FyW1dBV7ADqnXkFxR8YJi96VzeI6WQyNZ4P9tV3G3ukRTEIjjn1nSaT0FUzsmumqShwzItmmNwOnTQIk0OYEKCRTvAAoJFPsHJpGAiTQlgS6xkcxiQ2jYI0poBavS6EZv6CTCqudvcDetvVdFpNXh4GoQjlmCmjpWjVi6U37FKFZ3HmzPmmgZrGcvd5RDGIDj1TkUvPpHcGkisQCXX2WSKWQbMsbgZMmARIgAQAUkileBhSSKXYOTSMBEiABbyQupHqpAUuimQMoafcnVnEalVmBg7csoSjRyCwWHFVgkwnJLKT1h6TU2i1JlO2S4lotnqPEas8WFpf1Uc7cuQlMwEyXdXrfHKs0v+kuotMzgOJZePZIDgG7lYC1kwEeesVxFkMzrygepaC9m1yJJEACJEACR0KAQvJIsMe7KIVkPE48igRIgASOhIBZfGZ/xRBGudF+dKACa/+gtNu4eCrjMC2Dju4tzIUJyXFJl62g1N1vV2fV7acMFpKSxgqse1qDdI1PYnJMQ0nagZh7PaOK3QRe0xGZlbRb+9Obx8XLhy22Y6bSdjuF9ZF4mxclARIgARLwEKCQTPGSoJBMsXNoGgmQAAkE7Q0MJBMVkczj0kwWC7MbGLTafPRO4hIWfFVUlajDui96WDg3oQrtVKOZ8d10WCFp9bq0r6ir2qqr7mqeoL8+I5LxPcgjSYAESKC5BCgkm8s70dUoJBPh4sEkQAIk0FwCsdtxWGY5CvVo+kBK5BGz0paj2vrjEbJ4otl/aUQHQ4rtONNYtVT8LULSKSSb61JejQRIgARIID4BCsn4rJp+JIVk05HzgiRAAiQQn4BqhdGvKrWiO4OO3QoOQs+W1NZq6qvrUNf+Sk0PSc+4yfZIAqq1h7QE8X4ermH29ob6qyEk1wIrwRqVYjUFfuJWbY0Q3lFCNr5jeCQJkAAJkEAzCFBINoNyjdegkKwRHE8jARIggWYQ6Mvj0mng5u0NGAVyKii9tejvL2nbYrTh2Lu/US16o7Wz/kIyDg4RcldOVVDazaAgxX5WKthHBrlRAOq/5VNBaXYF684BEwrJufmAYj5jwyhE9bGMMxEeQwIkQAIk0BQCFJJNwVzbRSgka+PGs0iABEigmQSkkM2Vy8DStVU8invh3hFcHKvg1uyKRlQeTkhKhdYnmtRZv2lZdMFRydU6wLW3MWpfp9n+42o/rKJD1euIIK3YxYWi0nE7TxdRxGJ9WprE9QOPIwESIAESqJkAhWTN6Bp/IoVk4xnzCiRAAiRwGAIqHVOieN7WFxGD5saGMdFdwZyj/Ub1lLhCUrNH8nQRV85Kq4xFo9el+alGGx2GdfejIFVkr1VbgKhvXSmoMYSkefzc9Q0EV201qq92zH/FVzjIaeNFCsnDLEeeSwIkQAJNJUAh2VTcyS5GIZmMF48mARIggaYR6MvjzJSkYq7h1m1dqqoz2pfFmZk8Hjmij+F7HGMKSU3V1ur8y9i7X4026vYfBu1JdNsWQ0hC33IEzr97K7hqHBVetbWC0o27gSK0aX7nhUiABEiABGwCFJIpXgwUkil2Dk0jARJoUwJZDJ0fQbGngsU7K9hzVFXtOj+KztvW/kGrlYeZuqr2EWaw+JpUZZXiN19EYTkoOhdTSOoK3wR4Jb6Q9FaW1QvJ+OmzhkHh8zWOCRKSEsmcqLGlSZsuUk6bBEiABJpCgEKyKZhruwiFZG3ceBYJkAAJNIxAXx5d2DD3IHoiceOTmOlZtff4qXTSnjVcmzWqolbFVJRQjPreGEtbQfWQQlKJuZ41zJo2AzohGRSBDLi4cBnbdIypP459JBu2ajkwCZAACTSEAIVkQ7DWZ1AKyfpw5CgkQAIk0BAC45O41LNardIqUcepclUwBVUz1Yozp4WNEpLu1h5S3OZCzxremDVTcz1RU8MinZCUHpRl3Lutr77qYh3IwO8Rtv9oyCrloCRAAiTQMAIUkg1De/iBKSQPz5AjkAAJkEAjCEil1ouXMyhdu4t7VoXUgMhbV18WTx57Ct84IpV++xokJHu2sLjsF3+qHYlWRFpCchgHznmagvmWJUADACtGgZVpga7xUQyibLQV2S4jN1Vk+49GLFaOSQIkQAINIkAh2SCw9RiWQrIeFDkGCZAACdSbQB5nZgaAOwtVERl6CdlXmUfhVD+wC9WjMbxwTHSF06SprXCl5DqNzWJoZgSFnU0sBBQNOjPzCiakr+RuBUAGHd1yfgVLTnHpmr+xj7QAR7Q2jI/045yeQKE7bMx6+5DjkQAJkAAJHJYAheRhCTbwfArJBsLl0CRAAiTQdAJSvXUE+3c87TZ8dhjCEw9WsB7QD1JF87ZXYgrZ4Il29eWBx7qqs5pz+sxKtBE9KrvG8+jc3gi0XWuNjP1Y09Oy6T7iBUmABEiABOISoJCMS+oIjqOQPALovCQJkAAJkAAJkAAJkAAJkEAkAQrJSERHdwCF5NGx55VJgARIgARIgARIgARIgASCCVBIpnh1UEim2Dk0jQRIgARIgARIgARIgATamACFZIqdTyGZYufQNBIgARIgARIgARIgARJoYwIUkil2PoVkip1D00iABEiABEiABEiABEigjQlQSKbY+RSSKXYOTSMBEgD6shjqzWJvewNPIip5huGSPovQVuzMoqsPrh6MdcHel8eZ01nsP5DKos6+ijGvZ81b+i/WxaD6DuLtW+kePYuh8Xg+k4qunSh7GNXX1upoWQz1ybWSji/zAdbv+/tjJh2pUcd3jWeB+0kr0spaLEfcV1LdN4s9bduW6myMe+iws4tjz2GvEe/88PUdbwweRQIkUB8CFJL14diQUSgkG4KVg5LAMSCQRdc48MTz8Nx1fhKTPUButB/7N76Cm/cbPFVpTH91CNhdx+JrK1iv6XJ5XPryBAravoTmdyvreGN2pTbRpnoUDqB03dlywxg3t7KOxTvVFhtd51/FlbMZHKws4dZsmEg07drdwpw17vgoLvWUsfAgWtAMTr2CApYwO7vhICa9I4vomF9DyctxbBjF7i3cem0DneezwE4I6J4BXDjbHzIHje3a4YxelhPYwtL1oH6ZhigFytjbrsn59kmD069gohs4eOtNzN6OZmifaK7BDssXEH8PA/OLuNkEcSn9PC90r+ON14LWp8WxgqXrdyPatch9ncfgWD8mRjNGr84bd3Ev7D4en8TMuUrI/Vf1o71Wa3KV9BstorCziJtJ/GNfq1nru6bJ8SQSIIEaCVBI1giuGadRSDaDMq9BAi1IwHp4xhbmrnl7Ekqvwjwe1Sq8kuBQdmSw+KWFGkUkoMTbqa2AB3ERPcM4CGx8H9NYn50y7gBKDru7xidx8Ryw6BKcQeP7z8f4JK6eA5bmN7EfalYWhXNDyO16xarxoC0C6JFHlHWeLqLYs6aEp9GjsYw98xry3QXhd90pSuXLoGiWh2nfKC6d3vCLA2E2DZQeZoAHQUISUFHLXt2Esyhe7sf+W2so2cJX9zfvueVk0UXtGjRfFASKUrlHiih0x1w/cQ7bXdO/fHDYtzc+qvprGr7LKm65sQF0dGeQM6+xv7uFg+UyHumi/GYkXA7d266K7cEp6U26Wl0TU0VcGAWW5L6B4x4N8nWc+Zk2y8uFwq73JUicAZq1vuPYwmNIgATqRYBCsl4kGzAOhWQDoHJIEjgEAUNs9KPDegDdraBUS+RDUiunhlEYzaDDtOfAEx0LM1OJr541XHNFtKpnSGRyMOTh/xAI3KeGCMlYNiixksHia5YQ9aY3BgvJoZlXUVgOijrlceZ8GfcckRMRYLBTUT1CsC+PoV6vgDFTQLXpqxohaQqvW4GRKQud+UDti04F/d0Q2xexqI3UCYfcnZBIl7Kr3+U3ES4HuxW3L3cNoWp9DL53cfN+HpdmslhI/GJC57s6vRhwWh60BsdHcQYbuCdRSRUt1ojlkBsh/AVHgjtIXjCMbRr3qnrZUMHcdUtMIiClO3h89SIh7uW3N7De67g+gKpf4w7iOc58iaXPeBCBLqLW+3JLxmjQ+q5xGjyNBEigPgQoJOvDsSGjUEg2BCsHJYGaCMgD2AUz3ay0Ig/hGSUE5ZMoHU8eJi8bD/YHK1sqeiWpqIag3MJcZHQvzsO4PPwDNwOEZhIAVrqs/hxhIPOoeKJwVTalG28GpBjqHyxFrE/2rJoRMjOy5BU9DmNK85rUP4m8TGeA3SQz9R5rzmFlCW/40lwPLyQ75kWkOa8ZEbGxhaQRcd6/I2Ikj4tTwK07VQHYOVVEEW5R6J5Z9PpRwtWMgMq5YULWGNsSENWomPxt8uowDm44I6y6vwHoHcHFsQpuucRqHmdmBuwXLcGeDFqD1TPs+0vrS93IRjpox/zh08Ml9bWwbI7jFJVxlqa84IDs43UcrF5CDQDLq4ZINj9ynSKWcGs5i8kxoGSmbLuuL8eaYlal4vbl0fXYm8IdzT3X3Q/sGr9drk93vxnlrRjRUNe+zGat7zhgeQwJkEC9CFBI1otkA8ahkGwAVA5JArUQsMTfrmcvlJ1iqntw0l/Iekh378Gz9glGi9Loh3rjukoA7iw0dp9kzamthvDAnQXcQxZdphixUv0K8qD6UPbKZWtKbRVGkzuWUJPx4xQ6cRdtcY9hiKVq8RNLSG6i8Powcg8XMfsgj5mr/dhXLxnifCr2w75xtLmH7KEzFdT4Jjc2rPamGXsHg4+T7yRttgDvnj0nA29qaxZdzkJH2siqIawKyie6/Ys6m+Kntsr8JrormLMj03H4mcfUvAZDriFjTpU9e1gT2GQd6mWpfkckGhxzrO4MOry/ObIH9MsDOLi2gEenJzGJTSw8yOKipJhLmrtEIM9VzFRxw9c514ueDHLdFezvWi974v92GVZrXqLEmk4j13csA3gQCZBAAwhQSDYAar2GpJCsF0mOQwKHI6AKaowCJU0BG+u7RFFJjTlWoResLAWmrCJ2+qRDmNSSehsXV00P8WbxD0d6sKRZ7u9sorRTxp6qbmmJnTV0SFQryR5Jr00qApNBKSSqqaZrRlNUBHU7j0tTZXdE14wEGZHjDHKjAOwH9ApKy0DxHBCd2gpV7Vaq1Lo/cVP/go8zRKYmkmYXRTIi6So1e7eCA0Dtz7PXXOj6sgoU6QoR6WyKn9oalaoduhxrWoOWCM3jTG/ZFdmTbyLThYOEosdQ30ufRBHJoKioNy3bLHhl7Qd1RhzNF2DV361aRaBzYrWO0cD1Hff3iseRAAnUnQCFZN2R1m9ACsn6seRIJFA7AStaGJB2akUrwwRgjItHC0l5EBvBfqKoTR6XrIhZTZUWIwyv8SE+1v7J8VEMbZdRSCgkh85PIrezUK106XywDpuO8yG/zxOl850XnNq6eL0M9IZVMc3jolS69VWGTfag3aGJXFoRSXhTMgMFYlXsPeodVSmRQXsh1R7TbYl8DaFjt4Kl+UWHAGu8kFR+1e37DVuD1h7coAJK6lxvFFmfKivpsTBT0e3l0J1RqZylG7q9utbvhiPi1wAhaYjVLeyfHQLkRReqEclOMx2/FYVkovUd4/eVh5AACTSGAIVkY7jWZVQKybpg5CAkcEgCVruEgBL/dvuBsBYA0SZERTaHZiaRk1TQpP3gJJI2PWG0cZh376uKtqoOQlK3z0tSb8dHMbi9opmPIX4PVDEaMyrz8E0s3PanpxoVQ60oZoCttQjJSDAheySvb6CzV1piGCmpKmVzflM74p6rkI8V8dPvPcvZaaXBe81ESA5OT/j39kUJyRtrQE8Z9x5IJNbY9+v+ONIgZc+jrydi44Wk2KMtsBQkJO37cgul3U0s6Nq56LhoxwsQ+WHCULXlkNRUR1Esq9jOfJz2JmZ1X186cXXt7an09VVjD7I1l/kMrkhq63Vg8nQZB6ec66HWaKJzNdQ6RgPXd+T9ygNIgAQaRYBCslFk6zAuhWQdIHIIEjgsgSihGPV9rOtroheO84wI3ir2T4+g0BNrQPMgI7oiEZNSTxEXzkoBmrC+gNWxjeqQEf0Be/O4eFn2ZjmLrDjtk+IqRo9Ib9TGqIoJTcqpafNbZr86q8KtmQqrUjFRqe4z293C4mxID0tzX5pRICnkY0aX/EVCdOfEKbYjgngAJWdF2nGEtrboOj+KztuaubgipLWmtur2bxopuiVn6rBcy5xyp/S7XH4TC452JE98KblycLVXoqTLGh93Cm3w3yStOIOOWBF94z5RkTerUJFO+FmRRmsNBbm9YULSrHS7nMEVq2Kr2GAKzzfuxBGSltGeNi7m3Fw+c87PFKtLD4FHtzcw6Ep1dqxbJXTjtrtxXqBWISn7thu0vpP8JPJYEiCBuhKgkKwrzvoORiFZX54cjQRqIhAlFKO+j3HRsLRWd0qft3BM+EOdr4WBdm9egIGqJUaI8WPDZhVb2W+3jrnIKIunvUZQNCfRPtAYcEWInna3AtGeJT36TueRe6CLknrPcESFxkcxKa0ldkYcRU4cxYScEWR5eB/b9Pcb7BtVNu7b/Rb9FhbOiSDfwtz1VeSmi4C2uX3IHslp3f7N8AquvoqfIbiHxvNwR1itg40Is/THVJEz3Scgaq071Lef0rz/jHYUWQzNSNXaLSyaVUtDV0iDhKRkD2B2AeveNZ4otdWwvKsvC7d491RVtdJrrRcl8v+w+rKaRZIk9VUV+PHu7QUgEc1Eae/BvzmBKeuNXt8xfgZ4CAmQQGMIUEg2hmtdRqWQrAtGDkIChyMQJRR93+vK53srdDpMss6P1frDM5UI0RVe4TWhna5Lmw+ou1uARLTeQmjTeq0DYglJs9Lj7panwmmNLrWibb1ZdPYMoNAjFSyNgjOqr6IU/ZG2LJEpxGY1zF1g3xJIjvno0pBFEHT25s2qqlueCqVSEdYzp94RFc3yRq+ePIZRQVXXfsFsJePr8ReV2hpQzCiJkAz0iIqQQaVVV1Nis+gazzr6eibxp6fXqBmhk1Yv+0nXSSOEpIim3hVjj26AkHxjZxgXsYbFkBcHBpEBFKVV0MpSYAVZXaEiiSg/Ued7XyzEjSaGtQDRiFF1rbCWPw1e30mWD48lARKoKwEKybrirO9gFJL15cnRSKAmAnGFpJWaZwtD99V0FV/Rl8clM/UzXkqlZwYREY5QIZnETs9l7UjndRhtB760itxMHo+SNK23qqmK+FHjV7D/sILSjrv6qeqPtxPUdiLIo1kMnc8b4/ZkzF6EUlnVjIj1DKB4qoLF6yvuHn1RC0RFLUdQPCt9P7ewdK26Z9V6oJ/bGVZj70v0x6yKeiCi7+EmSg/KWH9cVn0Zr/Q49s6Z11XpxNvGMT4RYtvW4NRWBwOdkIxVKMllq65tiNUKYrG699VKR9UWrtE5Josz57N4ZLW+uAEUe1YD2pMEOLYRQtJ5Kc/9ad2Pt1BUQvLWA6Odi7Pfpjud2PzOEvrm+ivsrNrpxur4nTex8MBx4dMjmIREGo2XDtV+mHGFZNiNUPsYDVvfUfctvycBEmgYAQrJhqE9/MAUkodnyBFI4PAEGlW11RpX31Ykjt1REaPaRFjEldWeQ2DuSwtYd+5PS5qS6n3I7stjcnoYBdkD6eidFzhHlXrrSZeNA02OCbM1JP10RlUslaJFFXRczqAkDCwRqKpnLmJ2ZwQzYxUsLm9gb7uMJ73GXrTSvKOSrKsnZdVoQ6BXMCdVRqUfoHN/nZ2WXKOQtFNbnems1n+vAcIeEtWr7iVVjefttEix0xt1ElvkPOlLqIGv0iwrKPm+M/fBavethkTvrUv0jeLSlFlh1rEGMfMqCstW/9AYi+FIhaTVF9SdXuxe795WH1mcmSpionvLTCXPonC5Hwc31lQekNJFAAAgAElEQVQk3frkJA16V9q0lIP3SKqUb2MfpRG9jPs5hJBs1PqOazqPIwESqDsBCsm6I63fgBSS9WPJkUigdgLVvodhfSS1EcfAizrHfDN471io0dEPdHUXkt5CH95CJ6qARyVeL8VYqa1SqfOLKHZbe7wcD8ujEhUEtP07lUAQERT8kV6KoY3hd9d86YQS5dxTD95+9oGCN27VWNkPZ4lR2bPm6n8p6YRWc/oyJr88gVxQX8zuDHyprTK2ne4Yvi/SSSzqRUX4PRUieGvYK2hcSyLNRRR71qr7TF1r0Ix0zscUk00WkhbPhR7zpYPam5hASJprxI5mi/1TZbVOpQoy7q8oUVj1m78Ikp3GbTlPs87D/Rr9uxN0fiPXd+2/7zyTBEjgMAQoJA9Dr8HnUkg2GDCHJ4GYBOxiOI5ImTq1pv2NVRGpFUEJbFIRsMBCGUENzWNewHuYeujOYNHZk88rJFVbj0lcjFENUpd2K+08BqekZYZVLMT5UFyj3brTkkZPfWN4H6ZDHq41QlLtoVz2t2JRLWC6zTYy2gqfUsHT6CeK66vA9CuYgHm8quwKdJ4fUftV1wPbxHiFpFQYHUDpjv+cwwhJo1WHTtCFRVSDfSxCafJcP3IPPWvetwYT9E49QiF55az1IsNd3dZdlVi+c/evdaVFj0/iEhaMCrYOUekVkmlJbW3O+q7j7wSHIgESiCRAIRmJ6OgOoJA8Ova8Mgm4CVTFn+zlM1pJVHvrlW7EjICY0YILo1LpVFL+9C0pdA/1bnu8rSV0/qrtgV03ki0O7VYW5lEaISnfyPFXJPUzZL+bEpI95l5Caf/QXUHprTUsyJ43R4XRpGKmGnkLWcOxhGRYtVFvyqEVGYKqUGrs+bQ+xtx00c/S/F2jKIv6WP0ht9BhVYF1prZ6pmPwc0ZNrYqljmidnKOJzvqiUmps2TPqFpNJ2VsmWuulNL+JfWvPp/ml3+7w3xp5uTA5PYFCdwXafcTaNWhF4qTKbYiobqqQNF4A7L+2gD1n5LnWiOSdMoamRpBb3gTGBlTBKFl3+/N3URr7IgrLRhXb9OyRbND65j9VJEACR0qAQvJI8YdfnEIyxc6haW1IwHxQlxRDc/ZSRMX78B0FRr2VFyEZ8glPk42bvld7ClrVtABxYh0QICTlayUmLvebewr10bfCzjpypyTKuWoUmLGFT7VVRZSYcfemC6s26QQetkfP6xjdnj03WxFHkzsBLxPiprY6RA2k0XwPUMAmrs1u+FaKRPuKO/potCHizT2s2jXWrNRWubhRnXVwbEDtfZV9lCII57wvJILuBTPij5V13Aoq5BS4BiUN1iyMpPa1+tegdq9soDDVtFyJStF1fS8vJrJYeG0FqIOQnMMELozKy5ctlB6YRaMktbxnFYs90v8zZUKyaes76heY35MACdSTAIVkPWnWeSwKyToD5XAk0PIELBEZ0pPPmmNcARPARKUSjmW0KY/2KSFC0hCFeVxS0SSJwG5h6bpV5TQkWuqJEkUJSbtnXxLfxopIhg3oFJJVgaAtWhLTD95UXxGLFxwpvoY18fwf1fbl0peHcRDQ8sM56yj2cZFbaal4uIYDDKAgVW9NcVdtCaIfLbJKbIw1eEbSpUeBpRtreHTfUVymmRFJU+RJKrrbP7XukSyjq09Snf3c4qa2CttJ6SMZ1N8z8EXEgKvQlP8wT4sW7/5flZnRqPUdd1XyOBIggXoQoJCsB8UGjUEh2SCwHJYEWpGAEmUDOLDFmGMS0rtuSiKl0uJCqoVmMSgC7mHSthnWmHkMjceoiBr1EG8O52uq7tjPZQmkofGsqnKK3hFcdBTsUQ/FO28GNE3Pq6qhHWHN7nW+rkVIqh6U5oO7Y96Q/Y5hfScDhKSxh9B6IVBNe7SqwIrZhgAbQm53XbUukTTRPSmaY0VvtXMTOwFIr8ztDc1eyWZFJCUaKb6UKryedFvH3OQlw8HKEm7d2dCKIt8UVbXRLPZ3yoCsl9MjuHA2LAIbcrPHFpJGhWXc+AoWtvPo7C1jbxvq2ld69FFjdVVPb1HMGlV+I4XkzhIOIHPMoHgZWPRUB9a2jumr2jU4bbX88Bfb0dGQdFhJg1W9PYVp6EdakgygdG1VrUXdR64/Ianqdmp7M9d3K/6402YSaF0CFJIp9h2FZIqdQ9NIoGkEJL10BIWdTSzEKNVvFQY6CEsHrJftMYWk93JBUSYjLdNowG6ndKpKsP2QKqv6TwUHb61h9rY/BbR6vJli2TOAjlMZX4uRuDjsYkCjRouSuXkgt72Ce4+NCEsx0MbgK6iHeIziElaMoim6j7Q6OT2AQk8GObmG7CmNMDq4kFNcIZm0WJM0nc9i8LTBGA8dKZchtlb3QLqLykT7xEi7vjCaUUJUKpcm/mhFfhZD48C6J0onPRBhRTP7pA3HKyrKGVowyxr/OjB5esN+GeKupmzudzb3cso6yi3L3llTBO467gVv1VbfhIXJKyqSbaQPJ/Oh+KKzNzHFkBPMl1HjzVzf9bSfY5EACUQRoJCMInSE31NIHiF8XpoEUkLA9QCbEptsM2rqRScP6vKAqZuM/iG+rtOWHoTTGZTCirCEXjCLM+ezePQgZgStrsbXYzBhnMWeM8UzYFi19raj5ymR00EYEVN7r2tCU31R61jni3iNiNBG+FInGmNdui+LISB8vuqYshJ0cEaR5cUAdNFiz5Xt3qGOv0ed6zrH2CcaXsU31mx5EAmQAAloCVBIpnhhUEim2Dk0jQRIgARIgARIgARIgATamACFZIqdTyGZYufQNBIgARIgARIgARIgARJoYwIUkil2PoVkip1D00iABEiABEiABEiABEigjQlQSKbY+RSSKXYOTSMBEiABEiABEiABEiCBNiZAIZli51NIptg5NI0ESIAESIAESIAESIAE2pgAhWSKnU8hmWLn0DQSIAESIAESIAESIAESaGMCFJIpdj6FZIqdQ9NIoK4EjJYM0mph/XHtA0sLBWkz8MQ3xGHbJATYZDWHfyB2OxuZx7yetEfojdeKonYqtZ8Z3pLCbKMRpz2G9OeTNhAuRrXbFX5mFkN9cq2k4zeh9UpSk7zHR7W+OOz4KTy/trYoRz2RY7gG+7LoQhlPEt9XR+0LXp8EGkuAQrKxfA81OoXkofDxZBKIQUAa1QNPvM3Hz09isgfIjfZj/8ZXghvFx7hCvEOkSfwECrtbmNP1N9T1k/MNbI6BCpau3cU91wOP+d3KOt6YXdEIzRhW9uVxaXrA03/RGDe3so7FOyu2eOk6/yqunDUaxd+a3Qi5nmbe0ry8p4yFB05hqrdvcOoVFOBtRi9N2IvomF9DyXva2DCK3Vu49doGOs9ngZ2QefcM4MLZ/pA5RPjMHtpsLI8tLF1f8PjFOsh8kYAy9rZj+CLkkMHpVzDRDRy89SZmb0cztIfqG8XM1SF0WGsQ4u9hYH4RNz33x+EsrP1sY13J3NYwe3vDMVAel2ayWEi4todmXkVueRGPbOZZTF6dQE7YPQC6YpmaxeDUALC8ins2pyatwfFJXMIqFhKsmc6pIopYw+ysk59M9LisQWse1XurcHkIuRX5nSijq68qBodmvogL3et447Xo30T9b5rVUzbufZbH5FQZC6G/ibEWHQ8igdQQoJBMjSv8hlBIptg5NO14ELAenrGFuWsLnihOFmdm8niU8OE0CIw0bZ8cQ8DDroiSYRz4BKDxgHfmdREHFZRuBD/UqwedU1sBD0Vh4ydwpeKVweKXFrCuTpNxB1Cy/x/oGp/ExXPAok4Qa8Wv+3yMT+LqOWBpfhP7oaZlUTg3hNyuV6waD/EigKoCwRio83QRxR7jIbprPI/O7TL2zGvIdxeE33XvA3ZQFMLDtG8Ul05v4KZXvAmzaaD0MKMaw7sFfnWCXRK17NVNOIvi5X7sv7WGki18dX/znlvGehIB6POt5V9TWCURpQmWVPxDjfugY17/YkfW/0XTt3HHNM7ZwuKyJQSE6xCghKREyx0jyYuFU7p1OaD8A9dLkyatQeWzfuyvVOJOWb0c69jVi6fjsgbl3sa26dPePC6q+2dR3ZtDM5PA7ALWxycxcw4ozW/iUYysAvW7NLaJay4BbrzAKNnrJ9wNubFh9ZKnlKKXM7EXDg8kgQACFJIpXhoUkil2Dk2rnYCkQ04NY2I0Y49x4Ilo1TZ4Hpden0ChG8DuOuZeWzHFTvBoSnz1rHkeDhwP9+cnMRjy8J/YThXVG8bBdV3EMEBIygPM5Ywmyui4uhIrGSy+Zgk8b2pZsJCUqExhOUig5nHmfBn3HCJCPaTdt6KMHiEpqYe9XgFjpoDa5zip+YUoTOF1KzJKYD6s+1gG/R1QwgGL2kidik7d8frFy7jf5fKO7gwOdj0P8bvuaI/B9y5u3q8tamaIde/aqNOLAedstEISwPgozmDDiLapaLFGLCe+EWo4Icg+e6hwJl198KUl+teDZj2a4wf+VmjtatAa9GKLfa9YJ4aL8WCvtMgalPU5BpTs7AgrMiz3X3V2ck8Wd9Zw67bjd+z1ARwEZgzIfeAVklkMzRTNe9vzO3FVXixsYXHW+W9QfV9M1nAH8RQSaAgBCsmGYK3PoBSS9eHIUVJEQIki42H8YGVLRZzUG3L1ly3MOSJbSa22Uo+M8+KMFedhXB7+gZu+NLCk1nkfNMyohy3QAmwxIw4lbaTS+XBYBDyCSiKDkz2rZoTMTEH1ih6HWaX5u7jneNhSX0mUbToD7B5ivsigIC8NVpbwhi+l6/BCsmPe/ZBoRHBDIpK2kDQe7PbvbGAPeVycAm7dqUYjg1MALRbR68cbJQsTssaoYtMI9u+s2pFS+dvk1WEc3PCmYHr/BqB3BBfHKrjliqLncWZmwLzHwvwofpL7shIYCbbvVa0vD7NGos+12N16EHzs4LSkNC/6Uz1PF41Ua0+6bxIhKWmQhWVNNFRF0CueTIAmrcGGCMkWX4P2i7dF7Esa747uxZElAo0XaEaK6xZKu5vBaaceIakyL8Y2/SnC5ouF0jV39oFEe/E4LM0/+h7gESSQRgIUkmn0imkThWSKnUPTaiJgPVi7981ZqZs17OuyrLBSVFe2UBrtRyGGkIx+qDcG75L9kjsLdd0naYjeikM4a0SJuScx9C25KTxwZwH3IMUgDDEiKZK5sQEUuvuBh7JXLhuSOhvsSrFzcscSamaxiUjPu4u2uMcw7KvuU7KE5CYKrw8j93ARsw/yCdP1Ko4IhCnGZI/kQ2cqqGG0pJYV7AdLM1qhOU5slLTZArwpgE4G3tTWLLqchY60D/nGWi8on+j2Velsip/aaqTOVTBnR6YjnVU9IDLil2Csuh/qeOEg98XUAA52NrHv2ONqz31+M+TqZezdrxajii0kJQ1SJxrU74MuqyF4bR1+DTqm1ygh6bt/WmsNKmE4Gr4VwPhtfxUXzwL7QVsGzAwLtW+5dwRXxjbxxvIArlzOqG0GB2NFdMCbVqx7IWO+TIuZKVP324cDkkADCVBINhDuYYemkDwsQZ7fKgTsaOLKUmCaadhcrAeHpWtr6Lg6ES0kEz2AWelR9S060iVVWu2HWq+QzGLofBZ7duqVRAeNiqzVT1WAq7/tVlSa5f7OJko71gOzNa5wCdqDGUDWKyxU5CWDUkhUU43U3a/Si0s33sTNbXnoL7sjuiq12YqQZZAbBWBHwSooLQPFc0B0aquOSVVIeiO09oOjMyIpkUtfaqw1hmY/nvnCQlgDGXSoNOoKDgBImqtEXdUeqtD1ZRUo0hUi0qVExk8rjErVDv09SLOQ1Eb9nLOpLWUzlpB0pY17K/UavoSvIFfc1Nbg46y90UF7QtXsE/2Ohaxr18Jo7TWo9qLL71RA0TLXyx4Rk+OjuCj7YmWP650NT/qzo3BPz7DaQz03b/0GB+xBTvN91CoPBLSzpQhQSKbYXRSSKXYOTasrAbsiXtJKk9bD1FUrVVQib1FCUh6URrCfKGoj+y/NiFlNRUdCqjgqklHFU7KoVh6spl9KtDRyD+f4KIa2yygkFJJD5yeR21moprtGPsybS8KZAiYl87XtSKzlE5zauni9DPSGVTHN46L43VcZNtlDvC5yaUUk4S3sEvjgXhV7j3rDiirJg6sUAskq2zt2K1iaX/RV+3SL2/oKSeVX3b7fsAdgS0zFKqBU158GR7EpXUEsx5oz00vlhcuTmG1W9MV2rGJS8jJnBIUef7qjIVbkhYmkfesK1zRwDTrxul5sxOMuLzxKoZWoGy8kG7IGzb33ko3iTFGXdGf7fjLXsRTYUYW8xoZxYVReeq2hpP5b/LmFpYebePTAIyp1xXZ07WgC7iP33vJ4vuJRJNAKBCgkU+wlCskUO4em1Y+AXTlV17Yi6jJWVM7aE2m2ZAhJbZWqfTlJBU3aD0weVKYnMCFtHOadpf6jbLQiAfp9e3HOtvbJQZOCJQ+1g9srmvkY4tco7GNGbB6+iYXb/j6TRrVGd9qfz65ahGTk5EL2SF7fQGdvVo0Qlba45yrkY0X8jD24rk93P3J2WmnwPjbhPTg94a8QGiUkb6wBPWXceyCR2GoxqaoNZoqbtGiRPY+ONEvjmMY/xMtVtAWWgoSkdX/uRuwhC/G1XM94YE8e1Vep0T0VFLq9+xCdLyOsaLu5v0+qcrrsMatrOlrUyNdGRHINt+xWM7If1agivOcqKqWZnLawlNMmaYvTgDXoNKWFI5L1WoPy22W1X5H7CVKN2WZkvqC7Yabn2y9EzD3IUtH1XKZaYVr62k4VUcCaf6+kVkgaLXOMDAXr485UMP5q/u0I9hZH/gTzABI4JAEKyUMCbOTpFJKNpMuxj4yAucdJXd9Mg1RvgcMq5gUZaxbvqRbRCBeSRgRvFfunJdKQhICx70UehEs9RVw4a765jm1zWApbHDsiqkmegibl1LTZLHsP6429pGNaqZiQdFjz+rveKoMeu8wiFqWoVgPdGZXa6u9lqZtnnGI7IogHUHJWpB1HaGuLrvOj6LytqdrripDWkFZoFj/yt1swUnRdRZFUA3Pj0yn9LpffdBWB0UfNzBcj4pc4D6ZmWq19aHcGHbHSwzUpmTohac3XWkNxlqrvGOuelC/iFMFyDCDFniQ1enlAU9DGOM6owFktqOKP0juZSg/Ras/AyNRW2RvZs+kQmn4Aqm+nby+tiNQGrUGnCQ0TkjKn47AGPb8v3pdhSfgFCclpTxq+9oVMdGGumm4tnkQCKSBAIZkCJwSZQCGZYufQtNoJOCq3VgepoJT4YdV6QHSmlgULSXc6lbdwTLBQExt9PRp9+xWjcGhES1jap++7EPu0/c1q2T8VMQcRoqfdrUC0Z8hb/dN55B7ooqTeM6rz2pN0QWktsTPiEA1GhEkVE3JGkM3iJ+6iTcacxUZnERbvFQvnzNTn66vIOdPeXAcG7LmLikgGVNcNrPipATg0noc7wmodZESYpT+mVJrUs89jCBuefqj6Q337Kc3I475KezSqWhaxhUVPFC9qpQfZZbT8cRaYihrJ0S4hKBqu+7sSf6tmMSOzuJGv16hx7ThCUiqyVvfFeW02e5k+XKq2kmj0Gmy4kARacw1KES9p8eK8N9y/m3IfFnccha6S7Gd0peybbY6286pHrGs/N4Vk1I3N748ZAQrJFDuUQjLFzqFpdSOgyqhfNlqAHKwsOcqp69oWOCp0moLUvd8nOrVV/6BrNI0PKvASXuE1wk51QY2QNCN8dkTQaZhEllx7rw4rJM09mpKeWBdhYEbberPo7BlAoSeDXLdRcEb1VZSiP+LPyBRi4019bhfYtwSS44FNl4bc1SdVafNmVdUtT4VS42HS9bGqLd5xi68nj2FUUN3VpB+abWkMUeUYrQlCMvDGUqIJKq26mhKbhVG0qZa2Ap5eo2b0UVq97NdrnXhFz1TZ3y4haMJ9eXRZ7RJ0gtFOufXuURTBnUVpPoPCmLeir/tisYSkrwm9cwxdVLvBa7AJQrI116CZ0q4pBqZ+WzCCmXMVz298NVotRcRy3f3o6A6Impv3XwkZ4OEaFqQQmnaPalBqay1bN+r2zywHIoGGEaCQbBjaww9MIXl4hhyhRQjo9knaf3PPwRCOpmD0FbqoUUgGRfXMS4cKyVA7LdsDhKT2IVUXDYsQklKlUMSPulwF+w8rKO24q5/63sbHWhpScCRvjNuTMXsRSmVVU5T1DKB4qoLF6yuxomD2JVXUcgTFs/ICYQtLjp5rVqRsbmdYjb2PjLq+IVK3sP9wE6UHZaw/Lge0XjAK2nRuG8f4G4mH+MQ2MCQiebUfsVJbHXx1EclYhZI89vjbhlhtJhare1+tdNTY+xGzOHM+i0cPpABQBos3gKId0Yu1SGIcZEQ4c3dkv26Mw72HBKUkzmdwxdfD0doD6u0v6r+u/57QpEImFpLGdRq2Bo9MSJrRXV/rmpSswZA0VaOn7qYh/nTLz5GG7opoyj7Y0wMonDIqUUthpTnnb53umoxI1nCD85RWJkAhmWLvUUim2Dk0rc4ErKI5sg9R0/Rb92B5ud8QFtYeP3WM7FUTwVMxG6uHNJiOeNB3XrI2EeYcocFC0vGwK8UnJqeHfRUlA9MrQ4uGRLg5bI9RSPqpFKjokH2x8xV0SE+2L1WLo9iifWcEM2MVLC5vYG+7jCe9k5g5B5TmHZVkXT0pq7YaqcgVzEmV0d5JXHWKATstucY9knbk2rnvqdpmBcIeEtWrFuCQSIfsD6yuVavojtkm5b7YIudVPOvZnJPsO0UFJddaN9a72rur3bcaHo1TI6s9iMDC7IoZXTEqlmLmVRSWo4VY3B+BwCqdcQdwCklz3+TC7AaehKW8hgpA48LGfb3kKbbjaJMT8YJJXxzJFJKNWoNeIXm1HxJFjv3pzsAXaVcn51t7DUb5anwUZ1D2F+Aye8bmtOnPxn2Nt9awsDOg+kiq9j7Wh0Iy9rLjgceXAIVkin1LIZli59C0OhOwIonx0n/svpORVsQp7hG+P7L6wBnURD7SiODU1npFJHXjeB5y1ENzt1d4A7lRM61Y13pFjSEiKPgjvRS16bnWKbtrvnRGiXIaPTL97AMFb9yqsd69b67+l+aLBhXJLmPyyxPIBfXFDHjglgI6RlQjfgGNJHsk/aRDBG/Uw3Og2yTSXESxZw32PlNXJMVqV1M/MRnnLgk8xvT93DxQwEZ1j2jgmojjGyutUarRWld2F00yXkjoCllVLVX3j6YapyuLoc5rMFTIhIIOiLRHOif9a1D9vmEdi1a2hJrTAIqXRTjLOjbbuWATC3aVXuM+NtoIreOWvFDxsJBUehWl1N1r2gJkxsudA7s3rgyoKcYVyZwHkEBrEKCQTLGfKCRT7ByaVgMB6+HUXyzEFobanmxJLpU8tTV8/6Ncu9aHL6fdjYtI6uw3SuIPY6J7C2+YVSoPJ2YCfJCk6qF2CK+QjErhdbeAUHsol/2tWGSuF7rNvXPmA+Abrj2SZTxRLVFGgOurgLPypip0BHSeHwEeLISk7HrFirSYGEDpjv+cw7A32iToBF1tlYCtHoi5h9VKp8o1vpS8w/ZOTXLfRhybpNiOOZSvmFAt5kiBqd6yo89n/EGasgYT33+1/Za1who0+rN6ilBJe4/L/ara9j2zQJXakz+2ab9Aib1OAl7aGAV+HOsipICPiFKE9tWNv754JAmkhQCFZFo8obGDQjLFzqFpNRCopq/KPj7rja1R4ECGixeNDL9wUiHpbS2hG722B3b3SAFCUlsR0qoE6YyAhrf/uNhj7iWUIj3dUgF3DQuy581RQCipmKlG3kKIx3qQDas26pmXjKcKskBVKDX2fFofY2666Gdp/i7u2UVxTNbzW+iwqsCGpDkaTemdUVOrYqkjWmcJLU901i4u5LJT9oy6xWRS9tZw6qFXpfNuYt/a8+kQSm67w+8MI+V5QvVj1LZm0T4AV6N2Kk24lv2NNfxS+E6pQUgaEeMJ5HSRds8FXA/42mrKeQyNb2DdWXgJ8rdyQBuaBq1BL5hY95/zpORCsqXXYNC6MbktzkNFLCWd2913VLNoXUJSU1DJOkWJ1wwWr5m9Ku2hjMinu4haPW4OjkECR0uAQvJo+YdenUIyxc6haTUSMNKLiqcs8SjDiKisU5sB8+GxEKtfXdz0vejU12gYeiEZ3qNOombWyME2KJGys47cKWmsvWoUmLGFT7USbZSYcfe901Wi1c0ybI+e93jdnj33vFTz+Z2AdMq4qa2Oh2uclyIbkg7p2dtkmubtQei0WB6gr1wG5gIfMuOkTxojRrGPs36kOuvg2IDa+yp7LUUQztm9NSNGsKpLBqTv2etFiu345mves1IYSe1r9UeAo+0/5BFJhKQziqit7Oy1xSg2dO+2tffN+//G8driSOY+4FnnvjnPvdfQNdgEIVmlZVQIbqU1GBptFN9d7g/YL6pZr56IpPxeDu5o9lxKAbKzGZRurGn2Y5rjbsdr0XPIu4ank0BTCFBINgVzbRehkKyNG88igWgCwWm2vnPjCpjQix42qhkkJEPG1eyRLCwHFzKSNFHMxngz75xn4gdZLyTnvIy2DQuOhvGuo2P6wZvqK2LxgiPF1xgznv+j2r5IIY6DgN6RTtsPLyRNMSO9Ns/1q/YDBxhAwSHuqi1B9AsxskpsVE89EWiqFySwdGMNj2pqORJ9Z2qPiCMkpRLwlPS+dEeSVYrpaEWlN2r7b45P4hIWXG1eZM34K8zq70E1PpZcRViatgYT33/JI5Jef1ip0elfgyFzlYJN0xkczFdQkNTXGPdwcPVnD6Go+6jGW4CnkUBaCVBIptUzACgkU+wcmta6BPryuDQ9gIPrnib3MiNpJj5lVH0tqWqhWQxKOqCv5H3S6ScUkvJQ3AvsbVvXyWPyqru6qfrGTgWtRlOGxrOqyil6R3DR0TfNiFy+iZu3dc3sjYqNHWHN7nVTTvwgKzZLD0oz2qXRetoAACAASURBVOp46ILsdwzrOxkgJoz9W5ZIMPY97nsidcbD7xByu+uqdYmkie5J0RxX83LvA6GjV6Y2gtCsiKREgsSXGWDXk26r2kwYc5P2BNKH9dadDfeeraClKsLwdBb7O2Vjb9npEVw4GxaBTbrm63h8mJC8LG1h5J4NipZWU+oPVtax6OyjGvDQHyT8daLRSqGFXW26iWtQW+wlnLsUB9JXbQ07rwXWoFSfhtnyR90XmowC9TJkAB1ScEeq/sqUTYb6dO/qb1XsvZQUknW88TlUKxCgkEyxlygkU+wcmtaCBGTv2wgKOyH9xByzsgoAycOnrppfMgDxRUd1XHl4y9siQXqYWYVzrGOCokzGQ1Q/sOKIlEgq1zlnSrF3BhUcvLWGWTvFTzdDM72tZwAdpzK+FiNxmdjFgEZFHK1DqnHmtldUj0GVbqr2zCb77M/fxU2M4hJWXNEl1yhWX7ieDHJyDdlTGnGZg8A9dnF9mjQKJPuvshg8bTDGwy2UHkT36azugYxTqdg5aWNP6IXRjBKivjTNZG5ozNER1VlxYxEL98v6HoHKoizOzIwAzhcVZmojNP4NjEQHvsxwRCXHm7cGjaqy1YJa0fDjrsUWXYNmVFrWsmyZKJnVWuV3dHAsAyyvQhe5D+ZocDD2FgPBvwUO8hSS0cuQRxwrAhSSKXYnhWSKnUPTWo6AqurXzHQ8D6Gar2/u+fI/AGXNYh96wTc0joBCIHVynZkeVqq5CIuxF+3Rg5gRtDqZXb9hhH8WezHWlFFRMnqeEl0clF53nsI6SWy22xUkOUn144yI0CYar84Hq72IlfD2DEkv6Ylg+V44QLePTTg59y5bZ2Ux1CfRsKRGHPZ4WYPJ7vOo36HWX4Pu+zJepdSI9R/4G6zx3/io6ne7+NpKdAGfw7qf55NACghQSKbACUEmUEim2Dk0jQRIgARIgARIgARIgATamACFZIqdTyGZYufQNBIgARIgARIgARIgARJoYwIUkil2PoVkip1D00iABEiABEiABEiABEigjQlQSKbY+RSSKXYOTSMBEiABEiABEiABEiCBNiZAIZli51NIptg5NI0ESIAESIAESIAESIAE2pgAhWSKnU8hmWLn0DQSOAYEgisaNqiKp9W78IFUxHT2s4x5PdVfM16l1KNwT3jFVLOaZJzqrX15dDp64jV2LrVWHE1eMbSx82ji6NJv9nQ5lRWHg9eg0bonTvXgJpKMvpSz72z00TyCBEigyQQoJJsMPMnlKCST0OKxJNDqBORBD3hy3ymwAOkVOdkD1NZIPIyJ9EGcQAEV+Jtxm9+trOON2ZWQ/nwh4/flcWl6AO72IMa4OU9j+GrPziXcshqFa4c27drdwpzVdkT69vWUsfDAzU13+uDUKyjA2ytReusV0TG/hpL3pLFhFLu3cOu1DXSezwI7IfPtGcCFs/2qF6N+DhrbtcMZvf4msIWl6wuqt6b/Y4hSoIy97cOt+8HpVzARt0ee81KqX94QOixfQPw9DMwv4qZnDR/OwgRnqxcVwKOgtXC6iCunKtW1EzS0Nc5ts2m99zg1937sr6xVG9snMFPnz8avQWNdFXbr0Rc3bE1a32VRuDyEnOpNWna1TRma+SIudPv74upG1f82WK2Dou95Y8w8JqfKdfLVoRzNk0ng2BGgkEyxSykkU+wcmkYC9SZgPZhjC3PXFjw96aSheh6PahV1GlvDm5mL6BnGwbW7AUIm5uR9zbll3AGUvrRg91jrGp/ERem7Fqsfpf98qCbxwNL8JvZDzcqicG4IuV2v0DOEpAigRx5R1nm6iGLPGmZnNyD99zq3y9gzryHfXZBm8Nc3PFfV9Rk0HmZdTKUP5+kN3LzteRgWZtNA6WEGeBAkJIEuiVr26h/oi5f7sf/WGkq28M3C/zfvueVkfUe1jdfNFwVvvYlZ77xiLplDHabYZVCy1kLPAIpnMyjdWHOvDdWnExiaKaLYXcH+rueq3f3hDehNH916zfOSRXzauxEhpM31dt15bzVjDRpCsmP+K7h5Py7lPC69PowDl63B5xr9Us313JvHRbUOF9UaH5qZBGYXsC49Qc9B+ehRjOi8ur/HNnFt1nmf5XFpJovScjwhmRsbVi9LSkf5kiMuch5HAi1GgEIyxQ6jkEyxc2ha6xOwhZt+KqUbSR64qmMYwqgfHd3W3yo4WFmLiLRJ5PFVXOlZ8zwwOcY9P4nBEGGRyCHmA/fia5ag86Y3BgvJoZlXUVgOijrlceZ8GfccIsLdAN0jBKUpfK9XwLgbirvnpRGSQQ/1PiC6B3g5KOjvhk8uYlErioRD7k6I0FZ29bus6OjO4GC34rZs1xCq1sfgexc37xsPywuJXx7ofFenFwNOy7VCEsD4KM5gA/ckKqmixRqxnGixJjjYuxa8Nkqa5OOyI8LuX6/GeogQXCFC0ohUenzsmkIGudEM8NYSZm9bfm/QGnRd14p0V3CQAKl1aClMTIqfx4DSnRXzBZgV5Zd1XL2YrO3izhpu2ZFeEaoDOAiMvMt68grJrHoBYNwjjomYUWKsbGFxdsV+UaX8WeeXcDXg4ykkcGwJUEim2LUUkil2Dk1rfQKO1LySNyIBeSjyRgWjpmw+qCkBKeKxoqIguW4RlVuYc0Th/CPFedAXYQHcdL2Zj7JJ973+oVUE8GTPqhkhMyNLXtHjGK40fxf3vJENichMZwANz/iWZlCQB+2VJbzhS3M9vJDsmPc8gFpCMigiaQtJ44F0/84G9pDHxSng1p2qAOycKqIItyj0i+DwKK8SrmYEVM4NE7LG2GLTCPbvrNqRUvnb5NVhHNxwRlh1fwPQO4KLYxXcconVPM7MDKAj0mHiJ9jrXHe4pGOrcbS+jLxA8gPslFNLyLltVPZ4bBk6PwrcdgiPOC8mXMc4XsLEOVdFpt1ReftlRkPXYAyBnJx49QwRfJczWLq2iH25F3Z0L2AsEWi8iDJSXLdQ2t0MTjv1CEn1om5s0/XyRRlhvjQoXXNH8SVyj8cBKcqHmS/PJQESUAQoJFO8ECgkU+wcmtb6BEwhiTql4Vl7eWp5aI4WDAZutV9yZyFBaprXTYbwwJ0F3EMWXaYYkRTJ3NgACt39wENJS8zWlNoq85jcsYSajO+M/gQtGXfRFvcYhljq6rPSRa2H8E0UXh9G7uEiZh/kzf1qYVEg57UrjsiJKcZkj+RDZyqocbykxBXsB2IzyqI5TmyUtNkCvPu+nAy8qa2e6JhWhJj72pRPdGl8Opt0aaz61FYj5a+COTsyneC2DopIJhii7oeGCrkAIeVKMdZH0iD7facGHOYaArUkkUdnGqysxWnAl/LqmmiwkGzMGrQu3mAhCUkV/iIujFZQuhG+T1b93p0F9oOOMzMV1P7f3hFcGdvEG8sDuHJZ0pQXcTBWRAe897vuxYb5Ump3HXOvOaOUdV95HJAE2pYAhWSKXU8hmWLn0LTWJ1BXIWkVromKPGqwxYpiOB8GpTBMLQVNnBFTALsVlWa5v7OJ0k4Ze/dF9FliZw0dEtVKskfSKyzU3sUMSiFRTTUr80G8dONN3NyWB/ayO+oqhU+mrAiZpAVKhMuI9krkt7QMFM9FPbyb/PqygKtabFVIQpO65xb4wemHgemQ1hpTDDJGurNwByBprvLSQe39Cl0DVoEiXREfnU3xU1uj0qlDb/IUC8nF6xI19n6yGJye0O4RNNKUF/HodNEVEXaNoKqHmh/Z/6f29TquIymzse7lkIhkI9agPYnGCsmu8VFMyv2u2+vsSykG5PiLl4fUPSCR/SeuolJWMSkAPcNqL/LcvPUiJWAvbxrXY+v/K8kZkEAkAQrJSERHdwCF5NGx55XbgEA9haRK6+rHQeLopjzcjWA/UUTIKIChonEJC5pIRDNyn+X4KIa2yygkFJJD5yeR21moprsqIVnBG96CJN6l5Uxd0zxwug8PTm1dvF4GesOqmOZx8ar54OpKmY27Py06IglvIZNAYVEVe496RzE5hsC9kEYBk6yyvWO3gqX5RWP/ofo0Xkgqv+r25oY9uFt7cGMVUKrjb4153dBiO9vSesYvMlWl3F1dOnWClz9NEpK6yKUVFfetQaf5Uujmcj9kH+H+TkW9QAr/ZJEbkxcgGeQA7OteYKkXPcMoYMuV6j04XYT9csbrl7FhXJCI7o01lNR/Szr8FpYebvpbquiK7UjEEh4/BqxH9x7tOq41DkUCJKAIUEimeCFQSKbYOTSt9Qno9kjKw5Wvx2H0VI2ULnkwSlagRyoZ5iTNVNviIeS68vA2PWG0iJhfdQiLaFslEjC4vaK5prNCoxm9ePgmFm7701ONiqFWFDPgmrUIyUjzQ/ZIXt9AZ6+0xDBSUlXK5vymdsS9+849U1bEb8tf9bW7Hzk7rTS4sqY8xGujXVFC8sYa0FPGvQcSic1obDVT86RFi+x5VFFj56fxQlKupi2wFCQkXfdVyN63EF/L9Yz7KWHk3ctbY2NXH/zRL6neii3sd0tV33Us2kVjAowM8mvNQrKBa1AzBVfF354BFHp085Rov1NouiOBMsagpPsur6p1CalqbA9jplLfMNPc7RcL5l5eFdHNVCs1S3/YqSIK0LRT0QpJo/WMRPerH3fE3/i7+bdm7dGN/P3iASRw/AhQSKbYpxSSKXYOTWt9AtYDr24m0hsvQZTQ2hu0JMJARIy8YTc/B7tb2tYWRnRwFfunRwIe5IIQm/uzbiyi1FPEhbPm2/ywyoeOoYy2H9CknJrjmuX6ZV+YijSY1WdVKqYUEbIK6ci8XNURPfaaxTfUPrKwT3dGXcPfy1J3UpxiO0YlyJKzIu04QltbdJ0fRaez4Ip1aVeEtNbUVl0VTyNFt+RMHXakTnZKv8vlN7HgaEfyxJeSK0bqKnGGPFCbabU22e6MKj7jbq0QxH0CcL4o0QlJ9bdqy4fafiSsNHE5O2GqeFRE0ox+WZkD/tYzWQydN+4puW9LQS9pfILV3O9as5CU/c8NWoO1OeGQZ3nuU+9LpVicTBOChKR3L6r2xUacImaHnCpPJ4E2J0AhmeIFQCGZYufQtONBwLNnTt6yT05PGOJpN17DbPth3tXuw1mx1f9A7E4X9Bal0e2hquL29X/U7vsLcY+2L5tZ9TCyUEgCt6um7u5WINqzJRpxOo/cA12U1HtGlc2e7MmS1hI7I44UWkcxIWeUV1L6xjb9LVj6RpWN+3a/Rb+FhXMTKm1v7voqcs50PdehwYVc9MVXwh9w5cVEYTledHtoPA93hNUyzIgwS39MqZCpZ69JEQxwsW8/pfkiZl+JS6Map0T1IqN5cZaQ+RJjYrQSUe3YO5gUZgq5QG8eg9iwI2gI7GNYnc+tOyueCGb1XlmcBwrn+quMYwkkbwucBq9BJ47xSVzCakSfS8cJsVKUDebuFx3uOcp6Lu44CkYl2c/oSn032wVta4oaUUjGubN4DAnUnQCFZN2R1m9ACsn6seRIJBCfgBURqTiiZLqWCFb1T6uIjb5aoZX2Gnv/ZMTDaHiF1zA7TQKxhKS5H1CiMlFpfnHAWtG23iw6VSpdBrluo+CM6qsoRX8AHESm+RoCLLfr2K/lmI8uVbirL4vO3rxZVdUbadYID6tK5B23+JJiILKPrrCrSYGVdNrRfhiiyvsgrisEVD8hGYhfRYGgUp+rKbFZdI1nAVdqbxwHyjGeXqNm9FFavezXa504TZHxp8r+Ng9xzfUeZ2cgGGnC1X2mSQYUfnkMjvVjQiLKb61hwe6JGPdljPdFUYPXoJdpZJ9LxwlmtkDJSlHVogpuFaT2VGIEM+cqnkq21Ui6FOMKbZFkruMSMsBDk7fpy3iprc7f8SS+5rEkQAJxCFBIxqF0RMdQSB4ReF62zQlUq5vaex4D0mCN76tCUpueaRbisSt0RtENEnrmeaFCMtROh5CU6ooiftSfKth/KIU33NVPfVGEKLvV95IamDfG7cmYvQgde616BlA8VcHidatxeaxBARW1HEHxrPQl3MKSo1ecFSmb2xlWY+/DKAxiiNQt7D/cROlBGeuPy6ov45WeNV8qp4iDzm3jGH8DdMvGBqe2OlDoIpKxCiXZYwS1DbEKBi1W975a6aix9yNmceZ8Fo8eSAGgDBZvAMWe1cSFn8I9b0QEc3fuJt8/7BvYGOtCN1ByRWfl76/EalchVXUvXZX2LpKpIEVhgMIprziqVUgaBjdsDXqFZJKsgzj7nENefBm9aTfdYttlT7USriuiKcV0Tg+gcKrfzg6Zc/5m6K7JiGTMH1MeRgL1JUAhWV+edR2NQrKuODkYCcQkoBGSEWeGFtuxxF2svWhGL7awtMbaBJ5jAt4G3yqdV/ZCyl7LajpvoB1mj7f1oHTJMFZh0daQ9FMprNEhD/DzFXRIL7kvLWDdvI4trHdGMDNWweLyBva2y3jSO4mZcyIeHJVkXT0pq4Ya6cIVzEmV0d5JXB3brIpNO3W4RiFpP7g7o5DVNisQ9lIR01E4RCI0sj9w39qPCqvojhSgedN8eSHnVRzHOMBLJElao9jnW985+h/6/OTtr6lxpAiqKbPCrOPBHTOvorBs9Q+NeZuFHBZYKTbh0GoP5GV5+QAj8m1/rH2kkrK8oKni6r+QRLul/6qq+Fr3YjuyR7JBa7DRQjLixRfGR3EGZX8hK7P3am5X19bGuD8gEd+dAdVH0rWPl0Iy4Z3Aw0mgcQQoJBvH9tAjU0geGiEHIIEaCOhSW8OHUQ+BUqBD1/4jUUQyfH+kWFFvIWnPzPNwpq7T7RQzxpGSwqkezHVzVWOICAr+SC9Fu2CP7rDdNV86o0Q591QKoZ9PoOCNE00xr++K8rr6X0pRnAw6lMAuY/LLE8gF9cXszvhTWyXSBJiVVuMX/oh6mRC+GkMEb9RDf+DARhGaYs9adZ+pKwJkRjrn6ycma7hx/aeI8D1dxsKDsrGHry+PS9PDyEGi4qtGBFp9zL21yzErIDdISF6E2dKnzmsw6B6PZBzjHlK/E1jHoqvC6wCKl+V+kPUga2cEBWwqP1Q/VjueddyaXfFUIwYkJV35TLdmtYW8jJckB3aPWbmSpqhV5KR5AAmQQBICFJJJaDX5WArJJgPn5dqIgDw4FoFl714pK91Nmt7HqWZpIrNTSr1VJpOJ0vD9j+YD7+uvaJuqx3We7hpGKX9pmbFl9308nJgJsCZWMZKwmXiFZIjw1jwEqz2UGrGgIsrdZjTWfHB9w7VHUoSI0fMT11eB6VcwAfN4VdkV6Dw/AjwIi255hWQel2YGULKiXI5pH4a90apDJ+jCIqrBzI1G89IGxdO31JdKWHt/07hrN/FxZjRZzWHMiPKW7mxgzzOQ0TYmq/bR6iNknhMaICSbsgYd+1rjsZT09PCiY0afU08xJ2nvcblftW+x9qKq6LCj4FVQmrnProCXH742LiEFfESU4rG/jVE8BjyKBEggjACFZIrXB4Vkip1D01qcQDV9VQo2SMEH4+21ua8vYfsPgWGlt6oWGeqteHW8eIV2vG0rdIhrEwPOkZSQ7DHtk/YP3RWjaIjseXPsn0oqZqqRt5ClEUtIhlUb9Ve8NAqyQFUoNfZ8Wh9jbrroZ2n+Lu7ZRXGs/pBb6LCqwHpT6RyjGvycUVOrwqcjWifHa6KzdnEhl50SHXML0KTsreGsdhal+U3sW3s+zS/9doffwtUKxgHFSrQP7lYRlfgpo438Ianek46rqBYoRmrrwcoW9nc21f5gSYeWz+D0KyjYvUMDrKu7kGzQGvSaH+v+c5wUIyKpJRR0nnl9qXYrEctFR4p64DpwCcmQqrxKvGaweM3sVWkPaEQ+jawCf+SzkeuPY5NAOxCgkEyxlykkU+wcmtb6BMwm2EVLPMqMRFRalQFrmKEURLmoCsKYH7WvL066XNzUwOjU1yizlUjZWUfulDQEd6T3aVJbw/Zquvve6arF6iwJ26PnPV63Z889fxFHkzsB6ZRxH4Id88Z5KQ4ClYan660o0b7ijicyZwm18UlcuYyQdhXNSm0Vg4zqrINjA2rvq+y1LHRX4vdGtapirujTDtWUAyNARiqjKowUe/1Hrdoav5f9vNjAOrxtTpy+8LSvsM5xto+JK8hiCbXwXqgNXYOx7Du8kAyNNspe6MuaCsdBLvbu6T4/isEdzZ5LKeR1NoPSjTXNfkxz8O2NWPtha1xtPI0E2pIAhWSK3U4hmWLn0DQSqBsBS0SG9PuzrhVXHAXaFhLRTCgkVfGR2WrRm1g4kj7I+gZ1PoRL5DKLhaAoQ0xW3lRfEYsXHCm+hgnxfBTVmkUKiBxci65EWmtE0ovLSkuVtgkHGEDBIe6qLUH0nousEhuSSmgIzTzOSLr0KLB0Yw2Pamo5EmtVhR4kDC5eHkKHFB+yK9N6RL1pq4jtkqtdSsDQQetYu3fPO4aRqSCp87dmZd+vUWjH3h+pshsatAaT3n8x7yH3DAN6qpovHy5NZ3AwX0FBUl9j3AvBVZQ9XKPW4+GXEkcgARLQEKCQTPGyoJBMsXNoGgnUg4Aq/jGAg+sL/jYHfaM4MyWpttI+QyqRZjE4PRGddhdmlzxsuXrzZTE0njXS+npHcNHR782IXL6Jm7d1zezzOPP6MDrCmt3r7Ej6IKsePqVFgOxRdEfBIPsdw/pOBjwEG3sILdFu7Hvcf80tiA0BJvvl1lFaLqs0UdlX52667n2QNVsZSK9MbeSjWRFJiUaKL6UKryfdVrWZMOZWUKmdS7h1Z8NgG/URsXU6i/2dsrEn7vQILpwNi8BGDdjY720fYqsaebcr8Ab4wsxSuCA9Il3tUIQpgG3T5tMjqsqvL1WyZuHVpDUYS+g6/KKq/1b3TWs9piK4Zusctb40kXkl1AfQIQV3TPGsBOLljKNXr2N0xz0fey8lhWRjbyiOTgIBBCgkU7w0KCRT7ByaRgKHIiD76kZQ2AnpseYY364KG5ZqGMOeoCiT8fDX7y4wJClo5/rVXjL9p4KDt9Ywe3sj5MpmimXPADpOZXwtRmKYrA6xiwFJJGd3HXPzQG57RYlvlW4aaGPwFfalwihGcQkruGnvl/SKQ7OfXU8GObmG7CmNMDp4P2xcIRkS0dFeW1Izsxg8bTDGwy2UHkT36azugfQWiIryitmXcTSjhOjsbJj/o8aq9/fGfVUEUNrZxCNV6df9qUYoQ+Yt1V6nMyi5XjDIWpZ9eBLdTFiMK2ya401cg0mFbtzjbQGeUX1pS2a1VuE1OJYBllehi4AbLU90QtVY05Py4kxeeOgqRHuZUkjW+2bieCQQiwCFZCxMR3MQheTRcOdVSaDRBFSlw6an+kn0sYx1rWiS74CaekPGhWU9nMfs2+cfNosz57N49CBmBC2uXU07zoz+xvC7UQkzep4iigalR5+nsE6SKdltFpKcpPpxRkRoE43X3IMPc/8ZzDfsaqTNtfyQV0vaAzbR8e71Ha9SasQ6kkhmb1krQn0kxkdV39jF11bsHrOHpMXTSYAEYhCgkIwB6agOoZA8KvK8LgmQAAmQAAmQAAmQAAmQQBgBCskUrw8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1E4EN8gMrHu3jnE9/Ecx+/hJc+/AxePtnRQjOgqSRAAiRAAiRAAmkjQCGZNo841RNH1gAAIABJREFU7KGQTLFzaBoJtAiBt0/s4eC5ryH7p/8IL/b9Cd4vfwJ/8tXP4qNv5NDz4RBO4pkWmQnNJAESIAESIAESSBMBCsk0ecNji1NIpthMmkYCJJBSAk+f+wif+IFv4ft+6qs4+cKHLisrv/Np7P7i9+HpzqdSaj3NIgESIAESIAESaBUCb/+Zn2gVU3Fi6tqvP20Za2s09Ht+81/jxMcf13g2TyMBEmh7An0V5L/0VbzQ/V0tio1/9IN4ZzWHE+8+2/aoCIAESIAESIAESKB2AhSStbNryJmfePx1PL/1HxoyNgclARI43gSennyKE30VfP5/WQmc6Dd/sxN7d74PJ7714vGGwdmRAAmQAAmQAAk0jMAH3d+Ldz/3hYaNX++B2yIiWW9oHI8ESKB9CJx8v4yX3/k1/MB/89uBk37797LY+pXT+O5nzrQPGM6UBEiABEiABEigrQlQSLa1+zl5EiCBKAInnn6Elx7/Egp/87dw4ln9ToDdX+vDbuk/xQfZz0cNx+9JgARIgARIgARI4FgQoJA8Fm7kJEiABBpJ4IVv/xa6hn4TnT/+2HeZj999Fr//f/8wvvOZs3j6zAuNNINjkwAJkAAJkAAJkEBqCFBIpsYVNIQESCCtBCQq+clv/go++yObLjH53sEL+Ma//EF85+SP4oOX8mk1n3aRAAmQAAmQAAmQQN0JUEjWHSkHJAESOI4EREw+//YKTh58Hc93foQP3n4GT098Au98+s/i4+c/exynzDmRAAmQAAmQAAmQQCABCkkuDhIgARJISuBbqziR+UGmsiblxuNJgARIgARIgASODQEKyWPjSk6EBEigWQQ+/vbXcPJT39+sy/E6JEACJEACJEACJJA6AhSSqXMJDSIBEkg7AQrJtHuI9pEACZAACZAACTSaAIVkowlzfBIggWNHgELy2LmUEyIBEiABEiABEkhIgEIyITAeTgIkQAIkQAIkQAIkQAIkQALtToBCst1XAOdPAiRAAiRAAiRAAiRAAiRAAgkJUEgmBMbDSYAESIAESIAESIAESIAESKDdCVBItvsK4PxJgARIgARIgARIgARIgARIICEBCsmEwHg4CZAACbDYDtcACZAACZAACZBAuxOgkGz3FcD5kwAJJCZAIZkYGU8gARIgARIgARI4ZgQoJI+ZQzkdEiCBxhOgkGw8Y16BBEiABEiABEgg3QQoJNPtH1pHAiSQQgIUkil0Ck0iARIgARIgARJoKgEKyabi5sVIgARIgARIgARIgARIgARIoPUJUEi2vg85AxIgARIgARIgARIgARIgARJoKoG2EZInP/g2np54Bk+f/WRTAfNiJEACJEACJEACJBBE4OS7+3j6/GfUMwo/JEACJNBKBI69kPzkn/w+Thw8wqcyWXz04Yd47/338U72h/DeSwOt5CfaSgIkcNQEPnoHTwNsOHHyOeDEs0dtIa9PAiTQIgROfPQuPv3t38a7f/wYA/nP4Rvf2MLzL3fij18ewsfPfapFZkEzSYAE2p3AsRaSny7/f5j8kf8If+3Sq3juueeUr8uVb+MffeUW1rbfQ/nFH2x3/3P+JEACcQh89A6e/eAJ+nKfMY5++hFgRg/efe99lN/5GO8+0xlnJB5DAiTQ5gROfPgn6Cjfx09/6T/HyNCgTeN3f+/3cf2f3MQ3nv0CPv5Ets0pcfokQAKtQODYCsnnv7uJ8b6n+Bs//V9q/fA//a3/E199vx8fv5BrBT/RRhIggSMk8PSjd/B92Q/w9//6X/JZsf4HO/jf/+kivksheYQe4qVJoHUIfPZb/w7/3ZW/jC98/gd8Ru/80S5+5v/4f/DNz0ww1bV1XEpLSaBtCRxbIfmZg9/A1f/+pzDQ36d17vLDVcz+s1/BH2f/dNs6nxMnARKIR4BCMh4nHkUCJBBO4OT7ZXzv+7+Df/BzPxN44N/+uVn89rcy+OilHuIkARIggVQTOLZC8ns2b+Mfv/Hzdkqr1wvy1u9//ds/j4MXvx/f3/nP7a+/tvdXQx3GYw085HD8OdDP1Z+C3k//G7z40gX8/F//K77fBxWR/Cf/Gt955z3eGw46/I04/r8R9HFyH/e9MI/v6/jz+B/+2/868FnjF/7lbfzS/T/CB9nPp+sB8mnQLvF0mUlrSKClCZw40VLmH1shmd35Zfz9v3MV2Yx+0/p/+IM/xM//X38PL/b8Tks5jMaSAAk0n8A7H3SGCsm/989u4jMv/lLzDeMVSYAEWorAe9/5JHIvTOBv/c9/M9Duf3jjF/Drv/ddfPipP5WOuT19qgqN/fgP/3O89MK302ETrSCBY0jgu+++jN/47b8GJSVbRFAeXyFZXsb0Xz6D/3h8TLvUfunNt/Cr//YX8OJnt4/hUuSUSIAE6kmAQrKeNDkWCbQvgacfPYO3v/FD+If/4O8GZkz9V3/jNex+8kdSU731qQjJjz7Ef/Znb+DZT1FItu/q5cwbTeDDb38Kv/xvL+PEyWdw4uTJRl+uLuMfWyEppbU7K/8ef+fa/+iLSkpa6//2d38OI39hFyfZtqkuC4mDkMBxJnDwrSy+sfljuHLhP/FN8w+3v4m3fnMRY6f+3XFGwLmRAAnUicAffe1FfPrEOH56+qd8I/6LW3fxy/e38PbLX6jT1Q45zNOn+Pjjj/DRB+/h1R//pxSSh8TJ00kgjIAIybu/8V/gmeeex0kRKC0QlTy2QlIcJU1+P/uddfz4j/0IPpf/Xrz/wQf4va9+Fb/z1TX84I/t4YVPfswVTQIkQAKRBN597xN4VPphPP1Y3ysy1/FHGOj/euQ4PIAESIAEhMDmWgYfVrow9sNjKHz+B/C1P/hD/L8P1vDku8/hW98znBpIRjTyA3zw7p/gL/25f0EhmRrP0JDjSECE5C/9m7+C5174JE488xxOUEgevZtPfPwBnv32H+ClD5/gk88/xsfPfhOnfvwlRiKP3jW0gARIgARIgATalkDl4Bl89bfewUfvfR7PPv817D93PnUtyURIfvzh+3j/nW/jwl+4RSHZtquVE28GARGSc792EZ948VM4+ewnKCSbAT3uNT7+9tfsSqNfOMWS2nG58TgSIAESIAESIIHGEPjdhzv2wF9/N7glSGOuHj2qEpIfvGcIyZ/4RQrJaGQ8ggRqJqCE5K/+pCEkn3ueQrJmkg04kUKyAVA5JAmQAAmQAAmQQM0EWkVIvvfdCn7yL85RSNbsaZ5IAtEEREj+4r+6gOdfylBIRuNq7hEUks3lzauRAAmQAAmQAAmEE6CQ5AohARKwCFBIpngtUEim2Dk0jQRIgARIgATakIAIya/t/VW19SbNqa2MSLbh4uSUm06AQrLpyONfkEIyPiseSQIkQAIkQAIk0HgCFJKNZ8wrkECrEKCQTLGnKCRT7ByaRgIkQAIkQAJtSKDlhOTLb7ehlzhlEmgOgQ/ffpl7JJuDOvlVKCSTM+MZJEACJEACJEACjSNAIdk4thyZBFqNAIVkij32uRd+1raO7T9S7CiaRgIkQAIkQAJtQoBCsk0czWmSQAwCFJIxIB3VIRSSR0We1yUBEiABEiABEtARoJDkuiABErAIUEimeC1QSKbYOTSNBEiABEiABNqQAIVkGzqdUyaBAAIUkileGtwjmWLn0DQSIAESIAESaEMCFJJt6HROmQQoJFtvDVBItp7PaDEJkAAJkAAJHGcCIiStT0v0kWTV1uO8HDm3IybAiOQROyDs8hSSKXYOTSMBEiABEiCBNiRAIdmGTueUSYARydZbAxSSreczWkwCJEACJEACx5kAheRx9i7nRgLJCDAimYxXU4+mkGwqbl6MBEiABEiABEggggD3SHKJkAAJWAQoJFO8FigkU+wcmkYCJEACJEACbUiAQrINnc4pk0AAAQrJFC8NCskUO4emkQAJkAAJkEAbEqCQbEOnc8okQCHZemuAQrL1fEaLSYAESIAESOA4E6CQPM7e5dxIIBkBRiST8Wrq0Z974Wft633hVE9Tr82LkQAJkAAJkAAJkICXAIUk1wQJkIBFgEIyxWuBQjLFzqFpJEACJEACJNCGBCgk29DpnDIJBBCgkEzx0qCQTLFzaBoJkAAJkAAJtCEBCsk2dDqnTAIUkq23BrhHsvV8RotJgARIgARI4DgToJA8zt7l3EggGQFGJJPxaurRFJJNxc2LkQAJkAAJkAAJRBAQIWl9vv7uz6SO19OnT/HxB+/hve9W8JN/cQ7Pvvx26mykQSRwXAhQSKbYkxSSKXYOTSMBEiABEiCBNiTQakLyme+hkGzDZcopN4nAR995Gb/4ry7g+ZcyOPnc8zhx4kSTrlz7ZU5MXfv1p7Wf3jpnUki2jq9oKQmQAAmQAAm0AwEKyXbwMudIAvEIUEjG43QkR1FIHgl2XpQESIAESIAESCCAQKvtkWREkkuZBBpHgEKycWwPPTKF5KERcgASIAESIAESIIE6EqCQrCNMDkUCLU6AQjLFDqSQTLFzaBoJkAAJkAAJtCEBCsk2dDqnTAIBBCgkU7w0KCRT7ByaRgIkQAIkQAJtSIBCsg2dzimTAIVk662Bz73ws7bRXzjV03oToMUkQAIkQAIkQALHigCF5LFyJydDAociwIjkofA19mQKycby5egkQAIkQAIkQALJCFBIJuPFo0ngOBOgkEyxdykkU+wcmkYCJEACJEACbUiAQrINnc4pk0AAAQrJFC8N7pFMsXNoGgmQAAmQAAm0IQEKyTZ0OqdMAhSSrbcGKCRbz2e0mARIgARIgASOMwERktbn6+/+TOqm+vTpU/z/7d19fFXXfef77xHGQk8HBDJyJPHggzFYHWdcgQ1YdhJjx5c2jYlRUzuNUzuZOpnbXM9Mndzcm/YFM2CnnrRNprd+5Tate1snTRpnUuHEblpeicF5MAZs7HpCi8E2MkiCGAwCJCSQBTr3tfZ50HnWOTpnH6199kd/TIPZe+3fev82Hn9Ze689Pjaq0ZGz6lq3VXxH0roWUVAFCbAiaXEzCZIWN4fSEEAAAQQQ8KEAQdKHTWfKCLAi6b17gCDpvZ5RMQIIIIAAApUsQJCs5O4yNwQKE2BFsjCvsh5NkCwrNxdDAAEEEEAAgUkEeEeSWwQBBGICBEmL7wWCpMXNoTQEEEAAAQR8KOC5IFk35MMuMWUEyiNwabhB3ds2qLp2tqpmVisQCJTnwkVcJbB+8/ZwEed75lSCpGdaRaEIIIAAAgj4QoAg6Ys2M0kE8hIgSObFND0HESSnx52rIoAAAggggEBmAYIkdwYCCMQECJIW3wuhWVvi1bV3tFhcKaUhgAACCCCAgB8ECJJ+6DJzRCA/AYJkfk7TchRBclrYuSgCCCCAAAIIZBEgSHJrIIAAK5IeuAcIkh5oEiUigAACCCDgIwHvBclzPuoOU0WgvAKXhuvZbKe85PlfjXck87fiSAQQQAABBBBwX4Ag6b4xV0DAKwIESYs7RZC0uDmUhgACCCCAgA8FTJCM/fRc2GSdQDgc1vjYqEZHzqpr3VbNqGNF0romUVDFCBAkLW4lQdLi5lAaAggggAACPhQgSPqw6UwZgSwCBEmLbw2CpMXNoTQEEEAAAQR8KECQ9GHTmTICBEnv3QMESe/1jIoRQAABBBCoZAHPvSNZy6OtlXw/MrfpFbg0wmY709uBHFcnSFrbGgpDAAEEEEDAlwIESV+2nUkjkFGAIGnxjUGQtLg5lIYAAggggIAPBQiSPmw6U0YgiwBB0uJbgyBpcXMoDQEEEEAAAR8KECR92HSmjABB0nv3QGjWlnjR7R0t3psAFSOAAAIIIIBARQkQJCuqnUwGgaIEWJEsis/dkwmS7voyOgIIIIAAAggUJkCQLMyLoxGoZAGCpMXdJUha3BxKQwABBBBAwIcCBEkfNp0pI5BFgCBp8a3BO5IWN4fSEEAAAQQQ8KGA54JkDZ//8OFtypTLJHDpPJ//KBN14ZchSBZuxhkIIIAAAggg4J6ACZKxn54Lm9y70BRHDofDGh8b1ejIWXWt26oZBMkpSnIaApMLECQnN5q2IwiS00bPhRFAAAEEEEAgg4DXgmQVQZL7GAHXBMZZkXTNtuiBCZJFEzIAAggggAACCJRQgCBZQkyGQsDjAgRJixtIkLS4OZSGAAIIIICADwW89o4kK5I+vEmZctkECJJloy78QgTJws04AwEEEEAAAQTcEyBIumfLyAh4TYAgaXHHCJIWN4fSEEAAAQQQ8KEAQdKHTWfKCGQRIEhafGsQJC1uDqUhgAACCCDgQwHPBclZQz7sElNGoDwC4xca1L1tg6prZ6tqZrUCgUB5LlzEVQLrN28PF3G+Z04NzdoSr7W9o8UzdVMoAggggAACCFSmAEGyMvvKrBCYigBBcipqZTqHIFkmaC6DAAIIIIAAAnkJECTzYuIgBHwhQJC0uM0ESYubQ2kIIIAAAgj4UIAg6cOmM2UEsggQJC2+NXhH0uLmUBoCCCCAAAI+FPBakAzwjqQP71KmXC6BMO9Ilou68OsQJAs34wwEEEAAAQQQcE/ABMnYT8+FTe5daIojh8NhjY+NanTkrLrWbRVBcoqQnIZAHgIEyTyQpusQguR0yXNdBBBAAAEEEMgk4LkgWc2urdzJCLglEB5l11a3bIselyBZNCEDIIAAAggggEAJBQiSJcRkKAQ8LkCQtLiBBEmLm0NpCCCAAAII+FDAc+9IsiLpw7uUKZdLgCBZLukpXIcgOQU0TkEAAQQQQAAB1wQIkq7RMjACnhMgSFrcMoKkxc2hNAQQQAABBHwoQJD0YdOZMgJZBAiSFt8aBEmLm0NpCCCAAAII+FCAIOnDpjNlBAiS3rsHQrO2xItu72jx3gSoGAEEEEAAAQQqSsBrQVKXs2trRd2ATMYugXfZtdWuhiRUQ5C0tjUUhgACCCCAgC8FvBckB33ZJyaNQFkE3g2qe9sGVdfOVtXMagUCgbJctpiLBNZv3h4uZgCvnEuQ9EqnqBMBBBBAAAF/CBAk/dFnZolAXgIEybyYpuUg3pGcFnYuigACCCCAAAJZBAiS3BoIIBAXIEjaezMQJO3tDZUhgAACCCDgRwETJGM/PRc2WUcQDoc1Pjaq0ZGz6lq3VbqcR1utaxIFVY4AQdLeXhIk7e0NlSGAAAIIIOBHAYKkH7vOnBHIIkCQtPfWIEja2xsqQwABBBBAwI8CXguS4ZmsSPrxPmXO5REIjLHZTnmkp3AVguQU0DgFAQQQQAABBFwT8No7kgRJ124FBkZABEmLbwKCpMXNoTQEEEAAAQR8KECQ9GHTmTICWQQIkhbfGgRJi5tDaQgggAACCPhQgCDpw6YzZQQIkt67BwiS3usZFSOAAAIIIFDJAgTJSu4uc0OgMAFWJAvzKuvRoVlb4tdr72gp67W5GAIIIIAAAgggkCrgvSB5liYigIBLAoGx2eretkHVtbNVNbNagUDApSuVbtjA+s3bw6Ubzt6RCJL29obKEEAAAQQQ8KOA14Lk+GUEST/ep8y5PAJVFwmS5ZGewlUIklNA4xQEEEAAAQQQcE2AIOkaLQMj4DkBgqTFLeMdSYubQ2kIIIAAAgj4UIAg6cOmM2UEsggQJC2+NQiSFjeH0hBAAAEEEPChgAmSsZ+eC5usEwiHwxofG9XoyFl1rdsqHm21rkUUVEECBEmLm0mQtLg5lIYAAggggIAPBQiSPmw6U0aAFUnv3QMESe/1jIoRQAABBBCoZAGCZCV3l7khUJgAK5KFeZX1aIJkWbm5GAIIIIAAAghMIuC1dyQvzWDXVm5qBNwSmHGJXVvdsi16XIJk0YQMgAACCCCAAAIlFCBIlhCToRDwuABB0uIGEiQtbg6lIYAAAggg4EMBgqQPm86UEcgiQJC0+NYgSFrcHEpDAAEEEEDAhwIESR82nSkjQJD03j0QmrUlXnR7R4v3JkDFCCCAAAIIIFBRAp4LklW8I1lRNyCTsUpgxjjvSFrVkMRiCJLWtobCEEAAAQQQ8KUAQdKXbWfSCGQUIEhafGMQJC1uDqUhgAACCCDgQwGCpA+bzpQRyCJAkLT41uAdSYubQ2kIIIAAAgj4UMBrQfJi1RkfdokpI1AegcvG56h72wZV185W1cxqBQKB8ly4iKsE1m/eHi7ifM+cSpD0TKsoFAEEEEAAAV8ImCAZ++m5sMm6OYfDYY2PjWp05Ky61m0VQdK6FlFQBQkQJC1uJkHS4uZQGgIIIIAAAj4U8FyQDLAi6cPblCmXSeCyMCuSZaIu/DIEycLNOAMBBBBAAAEE3BMgSLpny8gIeE2AIGlxxwiSFjeH0hBAAAEEEPChgOfekWRF0od3KVMulwBBslzSU7gOQXIKaJyCAAIIIIAAAq4JECRdo2VgBDwnQJC0uGUESYubQ2kIIIAAAgj4UMBrQXKMFUkf3qVMuVwCM3lHslzUhV+HIFm4GWcggAACCCCAgHsCnguSYrMd9+4GRva7wEyx2Y6190Bo1pZ4be0dLdbWSWEIIIAAAggg4A8BgqQ/+swsEchHgCCZj9I0HUOQnCZ4LosAAggggAACGQUIktwYCCAQEyBIWnwvECQtbg6lIYAAAggg4EMBgqQPm86UEcgiQJC0+NbgHUmLm0NpCCCAAAII+FDAc0EyzDuSPrxNmXKZBGYGeEeyTNSFX4YgWbgZZyCAAAIIIICAewImSMZ+ei5scu9CUxw5HA5rfGxUoyNn1bVuq94lSE5RktMQmFzgcoLk5EjTdQRBcrrkuS4CCCCAAAIIZBIgSHJfIIBATIAgafG9QJC0uDmUhgACCCCAgA8FvBckT/uwS0wZgfIIXB5oVPe2Daquna2qmdUKBALluXARVwms37w9XMT5njmVIOmZVlEoAggggAACvhDw2juS74YJkr64MZnktAgQJKeFPb+LEiTzc+IoBBBAAAEEECiPgOeC5DhBsjx3Blfxo8DlVaxIWtt3gqS1raEwBBBAAAEEfClAkPRl25k0AhkFCJIW3xgESYubQ2kIIIAAAgj4UMBrQXKUFUkf3qVMuVwC1axIlou68OuEZm2Jn9Te0VL4AJyBAAIIIIAAAgiUUIAgWUJMhkLA4wIESYsbSJC0uDmUhgACCCCAgA8FCJI+bDpTRiCLAEHS4luDIGlxcygNAQQQQAABHwp4LkheYrMdH96mTLlMAtUz2GynTNSFX4Z3JAs34wwEEEAAAQQQcE+AIOmeLSMj4DUBgqTFHSNIWtwcSkMAAQQQQMCHAiZIxn56LmyyTiAcDmt8bFSjI2fVtW6rRi8NWFcjBSFQKQLVM+aqe9sGVdfOVtXMagUCAeunFli/eXvY+ipLUCBBsgSIDIEAAggggAACJRPwWpC8QJAsWe8ZCIFUgVkESXtvCoKkvb2hMgQQQAABBPwo4LkgeZEVyULv03ktD+vXr75Jc+ujZ57r05tvPqwfHjuUY6glWvO+v9KN9dKbr96mH04sXKecs0TXdGzUqisXaG70dwbOvaA9r2zU6+cKrZTjp1tg1mWsSE53D7JenyBpbWsoDAEEEEAAAV8KeO0dyQsEyYLu02s6ntCvXblAUp/efLtP0gJd7fxaGnjz0/q719PD5LyWB/Tr198TD4bZg+Tt+tD7vqirTUA14fRcn1S/QFfXR6734s/u1y7CZEH9mu6DCZLT3YEc1ydIWtwcSkMAAQQQQMCHAgTJCm56y8P6z9ffJJ17Ut/62eM6FZtq/QP6xPtMUEwPe/Hgee4FvXhugW68ckHWFclrOrbr167MEEizXbeCqStlagRJiztJkLS4OZSGAAIIIICADwUIkpXb9FjQy7SimDkE3q4P/foXNfftR/VPrzwrXfOE7r06W5CMHHu1XtA//9NGvZ7EGHssllVJr91dBEmLO0aQtLg5lIYAAggggIAPBQiSldr0XEFPUmzV8O1H9f+Y0Bj9mVe/RKfORR53nZdPkExd7YyOkxZiY6ugGY6PHBsNnYqulpbqOB6tLegGJ0gWxFXeg0OztsQv2N7RUt6LczUEEEAAAQQQQCBFgCBZqbdENEhmCXrKEezioTKfIJlxRXIihCa+h5lxFTRDoC31cZXaYTfmRZB0Q7VEYxIkSwTJMAgggAACCCBQEgGvBcnzY+zamlfjGx7Q75j3IIee1N8lvh8ZO3my3zcrksue0CfMo63/cpv+MW3X1sjjq6salPH3l62IbPJjguQ3D8Y29Lldv/Gh6OOwP9yog0r9day4Uh+XlxgHSaqZya6t1t4IBElrW0NhCCCAAAII+FKAIFmhbZ8sKE72+5MGycjjsf/lV29yAAeGXtDAsPlfE7vCOv88KUhOhFO9/aj++dy9+rUsQTUWYkt1XIV2ueTTIkiWnLR0A/KOZOksGQkBBBBAAAEEihcgSBZvaOUIkwXFyX4/nyBpjml5QGuuvkdXN8QU+jTw9k69oU7n25Lpq5kTK5nOGdlWTFXq46zsknVFESSta8lEQQRJi5tDaQgggAACCPhQwATJ2E/PhU3WCYTDYY2PjWp05Ky61m0Vj7bm2aLJgmLs999+VH/28sRmO4mj5360NXcduc6NrzYq82OxsZFLfVyecr4+jCBpcfsJkhY3h9IQQAABBBDwoQBBslKbnu39w+h8Y4+luhIkY6uJL+ifnXchE39idfVpQAs012zWk3aMOb7Ux1Vqn0s7L4JkaT1LOhpBsqScDDatAp1auUQ6dGinThdbR/0ihST1nDsSH6mxvlPSTp0u6bbdi9RYf6TEY05t8o31i3Q6Yb5TG8Wc1alQc796jk/YTX2sRWpsblPj8E71TOLu9Odc4b1vrFeJ/Au9/0zvzbWLdwq990/Vob16pefJSZ1ML/Z8+cN64vBi/cVfPDb11nAmAi4KECRdxJ3WoSfbDMd8ciO/FcHMm+3kmFyOkLpsRey6n9auho3OZj6p71GakUt93LS2wkMXJ0ha3CyCpMXNobTCBZof0u+Gjql715PFhUnl9PONAAAgAElEQVQzznUrdWb4aW2PjhV6799r7fxjOrzvMT1bkpBkprdIofc+qNDwY3r20FQCxSKtXPOg5vQ8pZ5Urea71FG3V9t37VLjkjYpVxCrX6W1V63UmRNf0/ZfFB7GUi/duORPdVvdU/qHX+wsvIfGpFnxIGrcO4a/qH/I6WMcHtViPa1X9uUXppzC6u/Rb66+U3OGn47fM6b2rqtadHjfFwvvc/ND+s2Q9Mqur6b3I1Uidm3t1Y7dX80rAGbEdO5V6fAJqacnv3EIklO4LTmlrAJee0dy5N1TZfXx8sWaln1Dn1i6QBr6jv7up4/rZGwywQd03/s+prnaqX/6x9QVw4kZx85/85W1eiZt19YsMsEP6sPvMzuz9mnPz+7TC4MJx8WuG6/ng/rwb2Q4ttTHebmJZa699vJ56t62QdW1s1U1s1qBQKDMFRR+ucD6zdvDhZ/mvTMIkt7rmb8rXqSVS9p06Hh/FoY2rbjuLp3Z95hiG3tnOnBJaI0O/SJ72HTCRN1T+ut4EIoENu37vPaWdEUyEiadEDT8tSkEr2hdPY/pkLMz3cRPY/OD6oiGucbmTjUO98fDtfm9tfP3qnvfrhSeUq2Odur221ep59nsgcoJ5nUTAS5eiBOwVjo9NIHdHBc6/tt69rjU2PyQVqg7Q8Dr1O1r7pJOPKVnDxUQXjP8xYMTgvXYJME1+5/CrPNKO2Vyo0n/rEetDu+O3JeNSx7SinOZfJJHIkhOKssB0yxAkJzmBrh6+SW66f2PO5/okPr05tu9khbq6isXRH79yn0pAXGJli27X9fENs6p63Q20RkY2hndkVV6/fWNOhgNh8tW7tCvX2k21+mV81GW6PHmf775ygN65ljifx3EakkJmC0P6/c7OhPCbqmPcxW44gYnSFrcUoKkxc2htAwCnVq5ZpXmpISmgqjqWrS4riXH6luG0Jj3SmehjzdGK4+uTp3ZFwlMyT+LtPK9XRrIuNqUPeDmCkTmUci5PVMLxc5jlHXSmeF8/yp4ku4MdyevxjoWLXolGkKdFcm6vTqT0PO0lTezEljfre3qUuOhPFYDoyUlhtRYlcUGSWeVM9SXx18KFBcknTrnH9Mr+5JXIRub79EKs6Kb4zFXgmRB/8bg4GkQIEhOA3pZL7lEy1Zu0uorzfuIkR8TDHf/y0QgnCgntkKYvcCk1cmWB3Tf0ps1t8EE00hYHXj7ee1+/fF42IyN1NTysD5hAuPbj+p/7P1xwgUmwq4Ze5dKe1zeK6ll7Ym9FyNI2tsbESQtbg6lpQs0P6Tb61OChzmqvlMrQws0kOsdsfpF0jmzwvWQ5vZ8NfvKYobQGFll2qvDkwXYupVaXCcp4VHJyCQ6tfK9qzQnR0/n1K2UhvfqTOoxsTF1TK9GV54mDplkRTK+smbC6BoN9OzSaa3RbSFpe8/EamRj6EF1aKqPopb4Rs0QJGMrkvGwl/ReY0KY1j26PdSnZ/N5pNZc5zrFH12Oj13oimR9p0Km5xl+QiGzSprtseUpBknnXr9Li/VUxseQzarkbXXHdFgrtTjLe5MEyRLfswxXcgGCZMlJGRABzwoQJC1rXXh8VAqPO1W1XP6NeHWLljapruaCamouWFYx5SAQCWO3336XzpgwVfeQfrN5j14ZXqDQ/Du1uO6Ys0J25sQevXyoXzIbtCShLVDHdXdKb31N24/n3jAnfZXKPDa5Sj37up1HQxtDj6pj2IyT7fFac+FCHxGdYqhwHot9UHNOPJX2jt3c5ru0eDj2iGb248yHmkOhO533C6f0bmn0vcDDPXsijxFl/VmljutaFHsMM+2w+nu0stnsmLdKHc47ik85480NfVaLT3xNr8QeKW6+S2vna+JdVXP95j3xFcB8V1vNcaHjn09bAS58RdK809mWPut6M4+VOvPWF7O8/1pozxcptKRLHfMVWYWsMyufLUkrtYlFnDn+VR3SPVphemuC5VtP6eXovU+Q5N+oNgpcGq/S6TNBp7Qjb5zU0dO3q7XxWR179z7nnwVmzDL/rxWlp37+g3ckrWgLRVSoAEHSpsaGLyow3KtF72lyqqrSRGg00fL00GndctPPbaqYWhBwBJxH9rQr8n5cdDXplX27knZWjVGZHTwb66TTw7Gw16YVq++SJtsoJ7oadnj3xIplarDIb/OXQptWaKiIjZ/vo6253vGMvKM5pyfTY7V5zCO6grtjn1ntzPFTZ1ZCW3JuRGN2jo33sLlLobpj6nFWUdu0IrRKZ453T7wLeu6ITjtBuksDiZvbpKxoZqzIuX9a0h4Lde6zQlcks0w5/T3b1APz7flEgDy8r1t7C97l1Zy/RqH5ZrW8xVn1/tU1z+pfz7+fXVvzuL05pHwCb/Qs1IkT7WqaXa1LF8MaD89UVWBM45qlgaFhnR2dpUB18l8Rlq+65CsRJKdLnuv6UYAgaVPXx8dUr3f0rf92b1pVJwaG9NBj39EHOn9iU8XUgkC6QOpjiebxQuX6RER+/9Ee2ZlVzipSZJdQsxq5QC8n7ALr5SCZaeUytiKptCBpdpR9NLr6lyNk5vv+aJZHSROb27jkHi05t0t7nU12zIphdIfc6HuHZkdZNd+jJfV9kc+8RN+NTN3RNfeGN5HgfL1ZpcvwFwulCZL53G/px6R9gsU8xtosHTpu5v2n6jL35hT+fTCnzqzwTvSQFckpIHKK6wIH31ysjlCXPnbHirRrfedHL+vJn76lQHXsjTrXy8l5gdQgOTzKrq3T2xGuXskCddXs2mpPfwmS9vSCSqYuENvZ80Rkw5c581dqTsI7hM57YvNbEsZv0Zy6vdqRYxdROY9IHtNh865idHfWTO9TZg+SyZ+tKGxy+QSPTCOa8z6rOScyv1s550QsEGd/l1Jq05LrPpthRTIWuBKDdYYaShgkJwLgLi1xPmsSCZKx1b1uEySjnxbZ3qPIKuXwHg1EH3s1j/NeP196dfdj0nWP6nrt1av7Ut6HdcLnMZ25qiXjrrI5g2TsMd7UMVNYnA2J4o8VR3/TrJIr8XFos0q+Sj27I49Mq/lB57MjZ8zj1xm+hTpRlyI7Fycck15zbIOmbvVoTdq7oATJwv50cnR5BAiS5XHmKgh4TYAgaVPHCJI2dYNapiqQx+pW8tCTBbVO3f7eBXr5F5EA4wTJuod0u76a9g6dEyTN9wqP9yVdImTe5TO7mcZXMwuZ3GT1ZR/LrOI1Hnoy/buF9YvU6Dz+aX6m8mhrASuS5t3HaKifbNbm3b29aTvTRs6KB6Lja5ydT1/RXc6q5JnmLmeb9466Pdo+fJdu01M6XLfA+YSLmjul+CPM0atHH3sN1R9Jfne0PrYZj7J+nsQJrZOu/B3L/ohu9J3NtO9xmtXFOiW8R2re210Zfxc00e20eZcxBTIpLMYezY0+0psWJGN/0fLWY3r5+BrdlrKpEEFysruU358OAYLkdKhzTQTsFyBI2tQjgqRN3aCWqQrkuwoWHz9ho54M34E0K4/6hflsxETgOqRFOp3hfbTIimSOzXbi4a2QyWUPkmZ1dYkJX6l1xzanyfFdSyfcmg/e7+vW3OuyfQdzCu9IRnfAjc3QvLWU8/3ITBRJQTc5SL5S1xXZWdfsdttsdrs1O/XKeR9SJ1q0eErfeYz9ZYH5fmgu7yK+I2lC5HVmg52npfktOtPT7Tymm/mnsL88SA2Lie9gpr/Hm7CRUIa/dCFIFvJnk2PLJUCQLJc010HAWwIESZv6RZC0qRvUMlUBEyTNf7CbbxnWtWiO2bE151jm0dZMn8+IfDpk4v3KXCt3kQtM/R3JXJ8AadGc+ZJOpM6jRYujj+ge3vfFyEZD8Z9FaqxPmXRdl7qa96i7J3lH2dPnTAh7VIszfV4k+mhw5m9YZkGNPgacuiqbfzsXKHTdnVqc8pmUSCDaq1fOPakeZ9VykfMY595DO53/3Vh/xHlX8DYTJI8rZWfexKu3acV1q9QT34THjLNGhw6ZEGl+Sh8kG5sf0or6bvXUParI50qijx1nXaEuLkg6n7yp2+ms7iYFyeZ7tFKR90ydH4Jk/rclR06rAEFyWvm5OALWChAkbWrN+JhqLh3XH9x/e1pVp4fO669+sJ3NdmzqF7VkFqjv1O3N0rOHdjrBbu1883mDbN/riwQS84mGTI8MJl/AzSCZq5mFhYrEkRqbO9U43B/ZvdYE7OY9+uu07yhO5dHWHPVGr5MaWPO/Xc17mXfF34GMnRcLkofNDqNS5C8Koj/Oe7DDT+vVE+b3HtN2dWlFlu83mr9cMDuUnjnxtLb/4kmdTlv9LGWQNI8Ad2nu8cjqY9LnY6KPmGb+5ElhPXdWIK8yJvkrR45s0ZyUT7uwIlmoIceXQ8AEybbG/01rVy5Nu9yOvW9oxy/esXeznQtstlOOe4Rr+FOgbhab7VjU+bBmXXpHVbGKxkd1+WWRv6OfVTNTs2cPaOmS1yyql1IQyC5gVoG6rjObq3TrUL5QdV26rflYJGCknVNckDQrhGb1r/CfwkJFUpB03uk7ph3OtwVTgmT8EVR3guREYI2sFmaf+yI1mm9rxgvPXE/iypr53MsS7dKh45HPfISWRP4iIL4i6eyqm/kn/VugqceVMkgmjz35tWPHF9Zz55M26ncet87/MeLIqrV59Nj5i4boD0Gy8D+hnOG+wMmBOTp8+FecC104P6Z3LzY6/33y7viVzj8bVoMCM2rcLySPK6Tu2nqukoNkcImWSzowOPH/yzYFPyjpxzo5mAdW3ocsUVPwUInHzPviBR3ozH/wxzqZ5aym4BJp8FDW3y/oYnkf7B2/vKcUPbCeIFkoWfmOHx98U1fP/3vngu0dibtclq8GroTAVASc0GFWInv2JGxgMvlIzs6eddHglRb68g2SGd6RdHbdVMZPSkxeVWGhInG85McaH9Lvhlp02FnJM4/Lmsd+n1b3rj6tMLu7JqzwJdVkVu8SPg8xab1pK5+RxzgXZ3vE2Hn82NQRC++TB0mz8+nc45+PbMwTezxzn9lcZ5J3GKOfCvmHtFXZxFl5L0hGqo+86zsn7RHoLB2rM9+O3Ksdu7+atOkQQXLSO5wDpllg/yvH9OaJ33b++6TnwqZprib98r4Kkq0P63MrOjUw9B0989zjTjhafsMOfeg9fXrj5S16+mjef407aR+blj+sm4aeKOmY8YsGH9AnP/AxzR3aqR++vFEHigjBk80/8vvSGy8/MMlclmh5q3RyaFKaSQ9oWvZ4pCevb9HTB0rXk0kvXIYDCJJlQJ7qJQiSU5XjvGkTMO+Ghe7S4uGnMn4mwXmXLr76ZT6DsMbZ3TO2ipP7Hcc8g2SGXVsnPPp12llFK+Rn6kEy6ZuJGR85NSuFZl5d0r7u6GcxoqHOeeTTvGPXJR1PDhvO48DOdyTN9xY/n7x7bcYgeZfO7P58+qZAGd8rnSxImnc6zec/otdNuF76DqWLpITVtomNk3L5FxskIyukPc67m8k/bq1IJgbJbM6ptSRuyJP4ewTJQv5scux0CHgvSGZbm5oOvdJes2n5N3Vfw7f0lZd+FB34at186ybp5fv0/GC4tBeTGftxLf3lA/rbA2+Wduzgp/XJDyzUrqc36oCKqfsO3XnnvRr4Sfb5L7/hOV1zbK2ePppyndZH9MlreqOB3Pze1VreGlJTy71aque169jhEsy5RyePmtXQYuZYgjJKOET9rCZ1b9ug6trZqppZrUAgUMLR3RkqsH7z9srpQA6j0Kwt8d9lRdKdm4lRSyVg/uO9Sx11x/RKjwmGE7uqJn8CI3F3zthqVkv8cw25/0M/zyA5HPs+Y6nmNtUgGfs+5F7Nqd+lZ891ZXlHMlKnE8LqntLEap0Jiw+qQ08p7XMVzg62j+r6TJ80cTtIOp//UPSbnuabkF0y3zdZXN+t7XowstlO/NHWhH43Z/5kS3qXig+SE5sAESRL9aeAcRCICRAkbbkXMoTG1kf0uWt69Q1ndTLXfyrfoZuXSwcOmEdAC/hPajP+ioXakyOomQAWeQy2gHFLFSTj8z+sm269V/MytaphgeYO9eV4Wur5hDApmbD+YW3JEJ6vVpOyhcIpGNhyWxVYB0GyQLByHk6QLKc21ypKwHlHbGf0PTyzeY7UE9uZ0vnIfHc8XKSuxEyEx8mC4mS/X8yurblmP8UgmbAjp5Y85Gw+s1iZNtsxdf+pOoYTA9hEPbF3TXc8az6BEvvJ8R3JbEFy32M6lGEzmMbQo+rQ15ICrFlxdL7XmfB4cWy10Wyk43zyxHzLs/6Y5miX/iHX5z/M9yGvWymdyLXhUqJ/sUGyUyuX9Gtvhvc03V+R/KzmnNg7yS7F0bmaR1uHv5a2+RIrkkX9m4iTyyDguSB5vkJXJE1oWtarb+yYCI1mte1DDTv1xmSPYzZ0ammDpKHvRM9foibz60l/Qrpp7b0a2LFFB7Ic27T8cX2oRRo4WMDKZcOn9cm1C7XrB8WtSGZdbUyoNdsxTQ0BnRxKD79Zg6TxX7lQbxzrTZdwfPu0Z8d9ej7DmJMye+iA+hpWJK1tF0HS2tZQWC4Bs/JUb74tmPCJg1DfRFDJ8MmDyHCTBTabg+QiheqPJL3rlun7gWvr9ia8i2jmHJnTnJ7HUj4fkgyc9sjoJP7Ju8NG3t3TW08l1Zc8ROIjv7kebd2rw+qLf/Ij8dHk0JKHNNfsyJohEKevtk4tuOflYIJr866J+y/hUkUHyZRvdCbPIvf3UFNnzKOt/GvUqwIESTs6lx6I7tCda9+n1196wnlX0gS6NUOP6pmjE38FmV75oXh4Wr78EV3T0KvXC32Es+FefailV3sO/ixlA5sCHuMsRZA0Y9ywULt2xMLoHbpz/b2ad6xXifv2zmvolLRTp5LC9kItbZH27L1Pz6c88pozSKYE+bivCZktP0t45NiOe8aNKgiSbqiWaEzekSwRJMOUTcCsnt12XYuSPqngfNdwT8KKV6ScxvqJx1+dX5sdTuueyvB5jFj5pQ6Si9TY3CYNJ3/XMR2rTStWr1LP7u6s71Yuuc48ZmreV4wFwsh7jwPxbyVG59x8j1aE7nQ2tzl8vE8Dw/3OmGa3z6w/5l1J85t1bWoc3pkjDEavMalj+pVinymJvDtqvvN4l85kWpGs26tc36c0myVlCpKRwPyoFp/I57Hj3CuS5h7p7omtfqfOxTxi/aDz7uiOFHtzZHqQTN2xNjZehhqcz4XcKZ34WoZHjc15BMmy/YuGC02rgNeC5FAlrkg2fFqfWrtQr+/YGF/xMoHnTm3R30TfXzRB86ahB+K/duumMde9v+Fb+tP4e5pTuFJ0Pi8UsSKZOn/pDq1f/z4dTBnTuCw7tlY/SAyMrY/o88t69UTC6m5sFunjRn8nxzkyv9fys+JMpsA4Hac0sCI5Hez5XZMgmZ8TR9ki0KmV710l9Xw146Yu6VWa/+hfo9D8lWbveC2eb3ZVTdk4JumkSBiZ02M+KJ95zrk368kQoMwjudm+dzgl1v7II73N9+h2PZm1TvPB+lDzKoXMjqnm+ub/TnK9M2/lE8LyCeSZL2SCfWNzlzquWqk52qvkR2klNXcqFA2+2UptbH5Qa7P9ZYB55DZ0LGVFNtNIuQJZp1auuUuLza632frm7E57TK+YT66k7PybFiTNN09Dqwru9BnzaG/aPRjZHZdHWwvm5ASPCZggGfvxwq6tlRgkTRj6jejjo5HgeIfWr12snSmPuRYdJFs/rZsHH8/5eGZJAutkQbLh01q//LB2vpTtnU4TGr8o85XTN/bGQmI0SO6IrNBOBMPHtezYA9qZuDNs8H7dT5Cc0r+JCJJTYivPSQTJ8jhzlekWMLu3dmmgJ/0//JMriwRPHX8y66qc833D4SfzDLLTPW+Xrm9Cal000E7hEmZ1UsPZVvwmGdBcW9lXTfP7lmdkN9+BXzyZ8E7oFCaS4ZSkz5aUZsiEUdJ3Ic51ici3OJ9MC6S8I1nyxjBgiQUIkiUGLXS41kf0qZZevd5ws/RS5B285Tc8oqYDE6uTZsjsAc/sRiodOJrHzqsmwLXu0A+y7tJ6tW5euyleR6FTiR/vBMmbpZTHUGO/P6+lU3PNL4Z26h/jj64mhsNvqrOhV0sbElcVTZC8V6f2fis5SC77oq459qheSHy0teFe/UbL81NYkZR2pz3SKynHeFM2svREgqSljTFlESQtbg6lIYAAAi4IfPnXvqLnnuvUtgurXRidIREoXsBzQXKkkjbbuUPrb1ysnS/u0PLbogGu4WGt18bkRzVNkLzxOd2k7+iFo8mfrVi2/IvORjtmM5y/eW2yMHm1br5xrQ68mGUX2OCn9akbpKe3T7ZL7CT3nRln7UK9kLJ6mH5Wht1gg9GwO3i/Pr+8V0/Ea7lD6z/yPh38fvIGPsZl2dEMj7YmnZsQUq+NPjKcamUeXzXnvLQj6+RODk7mW/yfx+keoaGWzXamuwdZr0+QtLY1FIYAAggggIAvBTz3jmQFBcnlNz4ivWiC0RLdHA2S5n9nCixOkBx6VE9n22xnMM/vGbY+kjGompu/KVvIKvRPRixIpoS+yYcxwVr6wYs/kvNeYlqQ/KKWpnzqY27DAkl9GkhakTSfBPlOQgjNI0hOXpwvjiBIWtxmgqTFzaE0BBBAAAEEfCjgvSD5TmV0KXiHlutHOuC827dUN9+2UXrpd/R84rt+CTNdfuNPIpvtvPZGkfM311qrA9v/MmVXVrPid69O7cheQ94XDn4msiL5/T/M+lmRjGMFl6pp8I1IXa1figbJWJ1L1dQqnTyaPH/jsuzoB/SDo5ERm1o/oya9JQ3FbJOvFAnLDzuOTdd+SZ36qXYefWvioIb7defyXj1tfIKf0frl0sEDO5Kslt+wUfMO/E78mnm7eODAhtor1L1tg6prZ6tqZrUCgYD1VQfWb95ewFdOrZ9P1gIJkt7tHZUjgAACCCBQiQJeC5KDIxUSJJNupqW6JRokf54jSHYOPaD/r+ggGQlp/yH4RNJYy2/8pjqHHi7N+MHP6D+sXaidhQbJRJPWL+n/XN6rv00LvMl/Ck2QXH70AT3vrEhepaaGq7R8+cc071hmKxMk1ysyT/O/P9myU88cmAiSV7Teq9UNOyPXdebRqddf+pYm7rqr1HnDx3TqpQf0/ZRQWwn/fggSJO1tI0HS3t5QGQIIIIAAAn4U8FyQHK7QIHn7RunF31HWILnqJ+oczBKOgtLJLAE02z29fNU3dcVrkes1tX5Jn2z7qf5kz49K80fABLDbFmrnUwWuSKYGyWt79bfPmhXJO/SRu/7A2cU1/jPUqwHzi6E+57uSp/p/qneC71dnsFc7X9uhK258XPNe+4C+H12pjJ2XFiSD30qatxMuY/8s4zxMLffq1PbsvSoN4vSMEqxjRXJ65PO4amjWlvhR7R0teZzBIQgggAACCCCAgHsCBEn3bPMfealuyStI/pF+kPgYprlA60Z9crn0xosPF7hCFr3m0T6tXi49U0zoS51oyYOktHzVl6TX/jD6KHAWWbOKeeOCqIXUpOhjsgmHEyRz35UEyfz/1Jb9SIJk2cm5IAIIIIAAAgjkECBI2nB75Bkk9R3t7E94ny+p9Lec9wcL2dPWWX1bvlBvvFjixzRLGSRf3KEmKb95NdyvT17bq2deNO80rtX62z4mHfsj/WDPj+LnEyQJkjb8iZ9SDQTJKbFxEgIIIIAAAgi4JECQdAm2oGHzDJJZHm0t6FLOwUu1/NqN+nBrn555rVedN35MOvBH+sFrE4Gr8DETzihlkHx2h5pW3a8rzKOrkxUVvNeZ0+7Xko89eTRHkGyV3hjqmxi5oVNLtVPPPPuHOuDMo1M6Fnl8NvKzQPNaFkoHSvS+6mRzKvPvsyJZZvBCLsc7koVocSwCCCCAAAIIuC1AkHRbOJ/xyxgkg3foIzf+geYNJa7Umes/rtXaqd2vPaGfF7uJTEmDZOLusku1fNX9Wj74Uz2fKfSaR1vj71Vmdk9akWz9ktanbDqUdFbwM/rIjdLzznua/vghSFrcZ4Kkxc2hNAQQQAABBHwoYIJk7KfnwibrBMLhsMbHRjU6clZd67ZqkM12ptgjE8I26sMNfXrmxSd0YDD9MyLmcxjrl3dq7tDOrMfkdfF8g6Q57saF2vlihncfc4RC55Hc1p3RjXgSKiowSOY1F58dRJC0uOEESYubQ2kIIIAAAgj4UMBrQfLsuUkfcPRgF5fqlg9ulPZk3wn0WrNr69AD+uv9BX5HMrhU1167UZ3BPh00q439k52/VNeu2qjO1oWaq14NHN3p7IL6Wjx43qFbVr1f83IqL9A1rdLA0b6cK3lNrZ2a64zTq13Ppsy97Uv6wrW9+psfZ14NvLbtDr3T/5auaFsraYfeMbvWtm3Up1p3Zj3HuZRZZVz1MV3T0KuBob74brenjv508lXH4Pu1rMEMskBNQUlHHy68H5bfnbPr2bXV2hYRJK1tDYUhgAACCCDgSwGCpA1tN0Ey+rmK/sz1FBYkl6qpba1uvrZTGvxW5DHQAj8PYt6jjIxhQpf5zMZOPbPnD/VaweNM0XeSIJk86lJd275RH16+UAMH8gzbwaVq0lW6wgRC5+cqNbUuzBmQTw39NMHxLb3TX9jmRlOUKOtpBMmychd2MYJkYV4cjQACCCCAAALuCnjtHclKXZG8tn2t1P+XWYNaU9tndO3gX2b9zmTSXeKEpDemEB6z3GtmvMEyh6a2z+h3W9/S9xN2XM35J8GsvEoJK6fu/rmp1NEJkhZ3liBpcXMoDQEEEEAAAR8KECR92HSmjEAWAYKkxbcGQdLi5lAaAggggAACPhQgSPqw6UwZAYKk9+4BgqT3ekbFCCCAAAIIVLIAQbKSu8vcEChMgBXJwrzKenRo1pb49do7Wsp6bS6GAAIIIIAAAgikCngtSJ4ZOkETEUDAJYE5DfPVvW2Dqmtnq2pmtQKBgEtXKt2wgfWbtxMIS1IAACAASURBVIdLN5y9IxEk7e0NlSGAAAIIIOBHAYKkH7vOnBHILECQtPjOIEha3BxKQwABBBBAwIcCBEkfNp0pI5BFgCBp8a3BO5IWN4fSEEAAAQQQ8KEAQdKHTWfKCBAkvXcPECS91zMqRgABBBBAoJIFTJCM/fRc2GTdVMPhsMbHRjU6clZd67aKdyStaxEFVZAAK5IWN5MgaXFzKA0BBBBAAAEfChAkfdh0powAK5LeuwcIkt7rGRUjgAACCCBQyQJeC5KnB9m1tZLvR+Y2vQKNQXZtnd4O5Lg6QdLa1lAYAggggAACvhTw2juSBElf3qZMukwCBMkyQU/lMgTJqahxDgIIIIAAAgi4JUCQdEuWcRHwngBB0uKeESQtbg6lIYAAAggg4EMBgqQPm86UEcgiQJC0+NYgSFrcHEpDAAEEEEDAhwIESR82nSkjQJD03j0QmrUlXnR7R4v3JkDFCCCAAAIIIFBRAp4LkmfZbKeibkAmY5VA42w227GqIYnFECStbQ2FIYAAAggg4EsBrwXJAYKkL+9TJl0egbkEyfJAT+UqBMmpqHEOAggggAACCLglQJB0S5ZxEfCeAEHS4p7xjqTFzaE0BBBAAAEEfCjgvSB53IddYsoIlEdg7uxmdW/boOra2aqaWa1AIFCeCxdxlcD6zdvDRZzvmVMJkp5pFYUigAACCCDgCwETJGM/PRc2WTfncDis8bFRjY6cVde6rRo4S5C0rkkUVDECBEmLW0mQtLg5lIYAAggggIAPBTwXJM8QJH14mzLlMgnMncOKZJmoC78MQbJwM85AAAEEEEAAAfcECJLu2TIyAl4TIEha3DGCpMXNoTQEEEAAAQR8KOC1dyRPsSLpw7uUKZdLYB4rkuWiLvw6BMnCzTgDAQQQQAABBNwTIEi6Z8vICHhNgCBpcccIkhY3h9IQQAABBBDwoQBB0odNZ8oIZBEgSFp8axAkLW4OpSGAAAIIIOBDAc8FydNstuPD25Qpl0lgXiOb7ZSJuvDLhGZtiZ/U3tFS+ACcgQACCCCAAAIIlFCAIFlCTIZCwOMCBEmLG0iQtLg5lIYAAggggIAPBbwXJN/2YZeYMgLlEZjXeKW6t21Qde1sVc2sViAQKM+Fi7hKYP3m7eEizvfMqQRJz7SKQhFAAAEEEPCFAEHSF21mkgjkJUCQzItpeg7iHcnpceeqCCCAAAIIIJBZwGtB8uQAK5Lcywi4JdA0lxVJt2yLHpcgWTQhAyCAAAIIIIBACQVMkIz99FzYVMKRSzNUOBzW+NioRkfOqmvdVhEkS+PKKAhkEiBIWnxfECQtbg6lIYAAAggg4EMBgqQPm86UEcgiQJC0+NYgSFrcHEpDAAEEEEDAhwIESR82nSkjQJD03j1AkPRez6gYAQQQQACBShbgHclK7i5zQ6AwAVYkC/Mq69EEybJyczEEEEAAAQQQmETAc0HyFJvtcFMj4JZA0zw223HLtuhxCZJFEzIAAggggAACCJRQgCBZQkyGQsDjAgRJixtIkLS4OZSGAAIIIICADwW8FiTfYUXSh3cpUy6XwBWsSJaLuvDrhGZtiZ/U3tFS+ACcgQACCCCAAAIIlFCAIFlCTIZCwOMCBEmLG0iQtLg5lIYAAggggIAPBQiSPmw6U0YgiwBB0uJbgyBpcXMoDQEEEEAAAR8KeC5InmSzHR/epky5TAJXNLHZTpmoC78M70gWbsYZCCCAAAIIIOCeAEHSPVtGRsBrAgRJiztGkLS4OZSGAAIIIICADwVMkIz99FzYZJ1AOBzW+NioRkfOqmvdVr1z8pfW1UhBCFSKwBVN71H3tg2qrp2tqpnVCgQC1k8tsH7z9rD1VZagQIJkCRAZAgEEEEAAAQRKJkCQLBklAyHgeQGCpMUtJEha3BxKQwABBBBAwIcCnguS77Ai6cPblCmXSeCKK1iRLBN14ZchSBZuxhkIIIAAAggg4J6A596RJEi6dzMwsu8FCJIW3wIESYubQ2kIIIAAAgj4UIAg6cOmM2UEsggQJC2+NQiSFjeH0hBAAAEEEPChgNeC5AlWJH14lzLlcgnM59HWclEXfh2CZOFmnIEAAggggAAC7gkQJN2zZWQEvCZAkLS4Y6FZW+LVtXe0WFwppSGAAAIIIICAHwQ8FyRPsNmOH+5L5jg9AvPns9nO9MjncVWCZB5IHIIAAggggAACZRMgSJaNmgshYL0AQdLiFhEkLW4OpSGAAAIIIOBDAYKkD5vOlBHIIkCQtPjW4B1Ji5tDaQgggAACCPhQgCDpw6YzZQQIkt67BwiS3usZFSOAAAIIIFDJAiZIxn56LmyybqrhcFjjY6MaHTmrrnVbdYJ3JK3rEQVVjgArkhb3kiBpcXMoDQEEEEAAAR8KeC1IHj/OZjs+vE2ZcpkEmpvZbKdM1IVfhiBZuBlnIIAAAggggIB7AgRJ92wZGQGvCRAkLe4YQdLi5lAaAggggAACPhTw2juSx49PPIrrw3YxZQRcFWhublH3tg2qrp2tqpnVCgQCrl6vFIMH1m/eHi7FQLaPQZC0vUPUhwACCCCAgL8ECJL+6jezRSCXAEHS4vuDIGlxcygNAQQQQAABHwoQJH3YdKaMQBYBgqTFtwZB0uLmUBoCCCCAAAI+FCBI+rDpTBkBgqT37oHQrC3xots7Wrw3ASpGAAEEEEAAgYoSIEhWVDuZDAJFCbAiWRSfuycTJN31ZXQEEEAAAQQQKEzAa0Hy7bfZbKewDnM0AvkLXHklm+3kr1XmIwmSZQbncggggAACCCCQU4AgyQ2CAAIxAYKkxfcC70ha3BxKQwABBBBAwIcCBEkfNp0pI5BFgCBp8a1BkLS4OZSGAAIIIICADwVMkIz99FzYZJ1AOBzW+NioRkfOqmvdVvFoq3UtoqAKEiBIWtxMgqTFzaE0BBBAAAEEfCjgvSB51IddYsoIlEfgyitb1b1tg6prZ6tqZrUCgUB5LlzEVQLrN28PF3G+Z04lSHqmVRSKAAIIIICALwQIkr5oM5NEIC8BgmReTNNzEEFyety5KgIIIIAAAghkFvDaO5K//CUrktzLCLgl8J73sCLplm3R4xIkiyZkAAQQQAABBBAooQBBsoSYDIWAxwUIkhY3kCBpcXMoDQEEEEAAAR8KECR92HSmjEAWAYKkxbcGQdLi5lAaAggggAACPhQgSPqw6UwZAYKk9+6B0Kwt8aLbO1q8NwEqRgABBBBAAIGKEiBIVlQ7mQwCRQmwIlkUn7snEyTd9WV0BBBAAAEEEChMwHNB8hib7RTWYY5GIH+B97Sw2U7+WmU+kiBZZnAuhwACCCCAAAI5BbwWJI8RJLmjEXBNoIUg6Zpt0QPzjmTRhAyAAAIIIIAAAiUUIEiWEJOhEPC4AEHS4gYSJC1uDqUhgAACCCDgQwETJGM/PRc2WScQDoc1Pjaq0ZGz6lq3VaxIWtciCqogAYKkxc0kSFrcHEpDAAEEEEDAhwIESR82nSkjkEWAIGnxrUGQtLg5lIYAAggggIAPBTwXJI+y2Y4Pb1OmXCaBllY22ykTdeGXIUgWbsYZCCCAAAIIIOCegOfekSRIunczMLLvBQiSFt8CBEmLm0NpCCCAAAII+FDAa0Hy6NF+H3aJKSNQHoHW1jZ1b9ug6trZqppZrUAgUJ4LF3GVwPrN28NFnO+ZUwmSnmkVhSKAAAIIIOALAYKkL9rMJBHIS4AgmRfT9BxEkJwed66KAAIIIIAAApkFPBck+1mR5F5GwC2B1jZWJN2yLXrc0Kwt8THaO1qKHo8BEEAAAQQQQACBYgQIksXocS4ClSVAkLS4nwRJi5tDaQgggAACCPhQgCDpw6YzZQSyCBAkLb41CJIWN4fSEEAAAQQQ8KEAQdKHTWfKCBAkvXcP8I6k93pGxQgggAACCFSygNeCZD/vSFby7cjcplmgjXckp7kDOS5PkLS3N1SGAAIIIICAHwVMkIz99FzYZB1BOBzW+NioRkfOqmvdVvX3sdmOdU2ioIoRaFvAZjvWNpMgaW1rKAwBBBBAAAFfChAkfdl2Jo1ARgGCpMU3BkHS4uZQGgIIIIAAAj4UIEj6sOlMGYEsAgRJi28NgqTFzaE0BBBAAAEEfCjguXckebTVh3cpUy6XAEGyXNJTuA5BcgponIIAAggggAACrgkQJF2jZWAEPCdAkLS4ZQRJi5tDaQgggAACCPhQwGtBsq+XzXZ8eJsy5TIJLFjIZjtloi78MgTJws04AwEEEEAAAQTcEyBIumfLyAh4TYAgaXHHQrO2xKtr72ixuFJKQwABBBBAAAE/CHgvSPb5oS3MEYFpEViwcIG6t21Qde1sVc2sViAQmJY6CrloYP3m7eFCTvDqsQRJr3aOuhFAAAEEEKhMAYJkZfaVWSEwFQGC5FTUynQOQbJM0FwGAQQQQAABBPISIEjmxcRBCPhCgCBpcZt5R9Li5lAaAggggAACPhQgSPqw6UwZgSwCBEmLbw2CpMXNoTQEEEAAAQR8KGCCZOyn58Im6wTC4bDGx0Y1OnJWXeu2qq+XdyStaxIFVYwAQdLiVhIkLW4OpSGAAAIIIOBDAa8Fyd4jBEkf3qZMuUwCCxex2U6ZqAu/DEGycDPOQAABBBBAAAH3BAiS7tkyMgJeEyBIWtwxgqTFzaE0BBBAAAEEfCjgtXckWZH04U3KlMsmQJAsG3XhFyJIFm7GGQgggAACCCDgngBB0j1bRkbAawIESYs7RpC0uDmUhgACCCCAgA8FvBcke33YJaaMQHkEFi5aqO5tG1RdO1tVM6sVCATKc+EirhJYv3l7uIjzPXMqQdIzraJQBBBAAAEEfCFAkPRFm5kkAnkJECTzYpqeg0KztsQv3N7RMj1FcFUEEEAAAQQQQCAq4LUgeeQwK5LcvAi4JbBoMSuSbtkWPS5BsmhCBkAAAQQQQACBEgoQJEuIyVAIeFyAIGlxAwmSFjeH0hBAAAEEEPChAEHSh01nyghkESBIWnxr8I6kxc2hNAQQQAABBHwoQJD0YdOZMgIESe/dAwRJ7/WMihFAAAEEEKhkARMkYz89FzZZN9VwOKzxsVGNjpxV17qt4h1J61pEQRUkwIqkxc0kSFrcHEpDAAEEEEDAhwKeC5JvsdmOD29TplwmgUVXsdlOmagLvwxBsnAzzkAAAQQQQAAB9wS8FiQPEyTduxkY2fcCiwmS9t4DBEl7e0NlCCCAAAII+FHAa+9IEiT9eJcy53IJECTLJT2F6xAkp4DGKQgggAACCCDgmgBB0jVaBkbAcwIESYtbRpC0uDmUhgACCCCAgA8FCJI+bDpTRiCLAEHS4luDIGlxcygNAQQQQAABHwp4Lkj2sNmOD29TplwmgcUhNtspE3XhlwnN2hI/qb2jpfABOAMBBBBAAAEEECihAEGyhJgMhYDHBQiSFjeQIGlxcygNAQQQQAABHwp4LUi+1XPEh11iygiUR+Cq0CJ1b9ug6trZqppZrUAgUJ4LF3GVwPrN28NFnO+ZUwmSnmkVhSKAAAIIIOALAYKkL9rMJBHIS4AgmRfT9BzEO5LT485VEUAAAQQQQCCzAEGSOwMBBGICBEmL7wWCpMXNoTQEEEAAAQR8KGCCZOyn58Im6wTC4bDGx0Y1OnJWXeu26q1DPNpqXZMoqGIErlrCo632NvP0v2pR0zOaMXNMbLZjb5uoDAEEEEAAAb8ImCD57kitZtac11ujG62bNkHSupZQUAULECQtbG7d8OsKnPw3BYOzNX7pvN59d1RLVpxX81XnLayWkhBAwFaB02cadGl8Rsby6utGNKv6XVtLpy4EELBMYPR8lXpemqdf9r6rqxa3qLfvbV3ecKVON1yn8ZlBa6olSFrTCgrxgQBB0rImN555Ue9fsVQf/607NXPmTKe6M2cH9Xff+XudHvtXtVw7YFnFlIMAAjYKmBD50r+s1KIr0/8Db+TCRY0HTmrF9XtsLJ2aEEDAMoELw1U68LNmPXD/p/Tvr/uVeHX7D7yuv3zif6rvsnaNXz7HiqpTg2QPj7Za0ReKqEyBEI+22tPY6pEjWtUW1kP/x6cyFrXpkUfUcNXramy+aE/RVIIAAlYKnByYo1PH368/efDutPr2HTqmr3U/pZUdO62snaIQQMAugX97br4e+MTvqX35NWmFHfvl29r03/9fnZp7i8KBzE9AlHM2aUHyTd6RLKc/1/KXQOhq3pG0puNzT/5E//Xzn9aihW0Za9r7yv/S3/z9X2jW/APW1EwhCCBgp8D5sfmqqd2gr/7+PRmD5Fe+9T81t+b7dhZPVQggYI3AxQuzNGN4hf7Hl7+UtaZH/vhr+peB2bpU2zLtdRMkp70FFOAjAYKkRc2uP/KU/vbrX40/0ppamvlbv//6R19Sw4J9zm+9eeK3c1Z/9fy/j/8+x0YocKh8B/oc+XNvgmR1zd36s4e6MgbJR5/4sa5s+Fv+HSGJf1dGbgMccEj8l0XsfrgwGNSieb+m/+v3//es/83x7e8+pe/v+aXG5iyf9v+qigXJd88P6s6139dlMy9Ne00UgEClClwcm6Gnd3xEl9cEVTWzWoFAwPqpBtZv3h62vsopFDjn2A/1Z1/+r5ozO/NL628cektffewrqmn51ymMzikIIOAnAVYk/dRt5oqAewKj5+p0xaxb9N/+4P/OepG/+Otva/uBEV0MLnGvkDxHdoLkxXdlguTo0IDzfy9dfFcKj+c5AochgMCkAoEqzbjscidAVjfMjQTJyy4nSE4K5+IBc87s1WfuXqs1q1ZmvMpTz2zT937yhkZmT7zo7mI5DI0AAh4WCF86r6vmjOnPfv8jabMw70g++s2faWTGfA/PkNIRQKAcAoHxMTUe/7H+8s8fzfrE1O89tFFv162wYvdWEyTDl8Y0dmFY746c1djosBMszT/nBwEESiNgVh6rZszUzFn1urx2tmbOqlNgxkyCZGl4pzZK4NIFzT/7gr68+Qtpq5LOy+x/9JhONX3AipfZpzZDzkIAgXIJmCD5npphffajN6dd8q2jp/Tk9n8jSJarGVwHAY8LVA/36KZFM/Sff++TaTN58h+e1g/39Gqood2OWZoVyfFLTni8ODqii2MXFL50UWERJO1oEFVUgkBAAQVmXKYZM6t12eW1zv+tqpoh8Wjr9La36sI7mndunz7QuUKhxQv07tiY9h/o0cv7DurU7BsUvqxuegvk6ggg4A2B8EXNGh9QVZZqxwKzNFZlz7ffvIFKlQj4V6BhaL+aLx/Umhveq2uXX6M3D72lXS/9QsdHZmqg/r1WwURWJS9qfPyixi9ddB5rZUXSqhZRjMcFnHchA1VOeDQrkyZUeuH9SMNese9Ixu4p8xjJZYOHVKdzCgeqNByYrUsNi1mJ9PgfOspHAAEEEEDAywJVo6c0Y+RtBcNnNFw1W+/Oatb4rCvsm5IJkqaqxADJo6329YmKvC0QCETCY6BKzhY7HliN9EWQ9PZdRfUIIIAAAggggIAFAoRHC5pACRUv4JEAGV+wq9RdWyv+RmOCCCCAAAIIIIAAAggggMA0CVT8o63T5MplEUAAAQQQQAABBBBAAIGKFSBIVmxrmRgCCCCAAAIIIIAAAggg4I4AQdIdV0ZFAAEEEEAAAQQQQAABBCpWgCBZsa1lYggggAACCCCAAAIIIICAOwIESXdcGRUBBBBAAAEEEEAAAQQQqFgBgmTFtpaJIYAAAggggAACCCCAAALuCBAk3XFlVAQQQAABBBBAAAEEEECgYgUIkhXbWiaGAAIIIIAAAggggAACCLgjQJB0x5VREUAAAQQQQAABBBBAAIGKFSBIVmxrmRgCCCCAAAIIIIAAAggg4I4AQdIdV0ZFAAEEEEAAAQQQQAABBCpWgCBZsa1lYggggAACCCCAAAIIIICAOwIESXdcGRUBBBBAAAEEEEAAAQQQqFgBgmTFtpaJIYAAAggggAACCCCAAALuCBAk3XFlVAQQQAABBBBAAAEEEECgYgUIkhXbWiaGAAIIIIAAAggggAACCLgjQJB0x5VREUAAAQQQQAABBBBAAIGKFSBIVmxrmRgCCCCAAAIIIIAAAggg4I4AQdIdV0ZFAAEEEEAAAQQQQAABBCpWgCBZsa1lYggggAACCCCAAAIIIICAOwK+CJKj4XM6c+mYLulddxQZFQEEEEAAAQQQQAABBBCYosAMXa6GqitUW9U4xRHKf5ovguTbFw9oXBfLr8sVEUAAAQQQQAABBBBAAIG8BAJquexX8jrShoN8ESSPXfxXG6ypAQEEEEAAAQQQQAABBBDIKtBy2b/zjI7vguT8f3+DZ5pDoQgggAACCCCAAAIIIFDZAif+10vxCRIkLet14ookQdKy5lAOAggggAACCCCAAAI+FiBIWtx8gqTFzaE0BBBAAAEEEEAAAQR8LECQtLj5BEmLm0NpCCCAAAIIIIAAAgj4WIAgaXHzCZIWN4fSEEAAAQQQQAABBBDwsQBB0uLmEyQtbg6lIYAAAggggAACCCDgYwGCpMXNJ0ha3BxKQwABBBBAAAEEEEDAxwIESYubT5C0uDmUhgACCCCAAAIIIICAjwUIkhY3nyBpcXMoDQEEEEAAAQQQQAABHwsQJC1uPkHS4uZQGgIIIIAAAggggAACPhYgSFrcfIKkxc2hNAQQQAABBBBAAAEEfCxAkLS4+QRJi5tDaQgggAACCCCAAAII+FiAIGlx8wmSFjeH0hBAAAEEEEAAAQQQ8LEAQdLi5hMkLW4OpSGAAAIIIIAAAggg4GMBgqTFzSdIWtwcSkMAAQQQQAABBBBAwMcCBEmLm0+QtLg5lIYAAggggAACCCCAgI8FCJIWN58gaXFzKA0BBBBAAAEEEEAAAR8LECQtbj5B0uLmUBoCCCCAAAIIIIAAAj4WIEha3HyCpMXNoTQEEEAAAQQQQAABBHwsQJC0uPkESYubQ2kIIIAAAggggAACCPhYgCBpcfMJkhY3h9IQQAABBBBAAAEEEPCxAEHS4uYTJC1uDqUhgAACCCCAAAIIIOBjAYKkxc0nSFrcHEpDAAEEEEAAAQQQQMDHAgRJi5tPkLS4OZSGAAIIIIAAAggggICPBQiSFjefIGlxcygNAQQQQAABBBBAAAEfCxAkLW4+QdLi5lAaAggggAACCCCAAAI+FiBIWtx8gqTFzaE0BBBAAAEEEEAAAQR8LECQtLj5BEmLm0NpCCCAAAIIIIAAAgj4WIAgaXHzCZIWN4fSEEAAAQQQQAABBBDwsQBB0uLmEyQtbg6lIYAAAggggAACCCDgYwGCpMXNJ0ha3BxKQwABBBBAAAEEEEDAxwIESYubT5C0uDmUhgACCCCAAAIIIICAjwUIkhY3nyBpcXMoDQEEPCxQo1vbanWk/5R6cs6iRqE2Sf3nJzluMgpzPem5/vOTHVj074fa5kmDp9QzmN9QoWCNegZz1VWjkDLNv3xzym8mHIUAAgggUG4BgmS5xQu4HkGyACwORQCBChCo0a3tTTqyv6+44Na2TF9vO6k/3p0lKAYX6OsfbJOOvp79GEdznjZ2XaNVQwP63u6D+ka+4az9en0heErf3d+n58w5bcv0j+01+t7+g/pGjjBpQuCi/lN6bpJwe2vwfGTcDD+3rl6jz7We1549B/VwPsG1bZk2Bnv18P5sYbJG992xTAv3J48Xar9ef35tjfqP9uuPdxfZrwq4c5kCAggg4EcBgqTFXSdIWtwcSkMAAVcETBC6Ozigo3mGtoxFBOdqVcN5fe/Hr2YMfyYEfUF9+m6wSTf39yYErnm6b7X08/0j0WFr9fEPNun5H/fqSPSf3NK+UL37D6YFuVDbAi0aPCm1L9Pnguf1vf0nnTO+0X9KTugK9uk3dp+SZMJyrY7sP+UEzC+YPOscWaNVrTWSBvSV7oPRMDlPG+9YoNbESTbUqE3Z52b8bu7fpYf7E04KzlPIrFJmxIoFxVeTz0k81gnetfputK6Qqbtd+u7uqENwnm7Vqazh1pUbhUERQAABBKZdgCA57S3IXgBB0uLmUBoCCLgikDEIFXilSFA8qP+YcZXNhLMmPf+jSFi7dfX1ujt4Sn/8I7OqFlmBbD06EA93rSbFHT2f8Osa6bVX08d2Vh1H9JXd0VXIhJqdINkmJWY7DfalrIbmEeic+haoNx6Qa3Tf6mVaE0y4mAmaQ+eTr2X+2dHX9Z+yrdBGa/9PxiBYIw3W6r7VTVqYp3tr69yc4TbPYTgMAQQQQMBjAgRJixtGkLS4OZSGAAKuCLgdJNNDpglw12tNvwmHtSlBzQS3Jj2fuEKY9OsEAhPG2k5GVx2TafKbUyRIanfmVVQzYvLKZmb+9GtlGTe4QPe1jajXrPwGm3R3m7Rrv7Rm1dzoI78j6lHK46455ujKzcCgCCCAAAJWCxAkLW4PQdLi5lAaAgi4IpBf6Mp96awrkuYRzdW12rX/pHrNEG0LnMdQv7K7V885G85EV/z2HNTPnUdrUx9tjf46HizzCZLpQS7zBjepoTV1jqmrkYUHyd7263Xz4MHo+5A1CiWuZCYNd97ZrCetzrQgGZnbmv5sq7+u3CIMigACCCBgiQBB0pJGZCqDIGlxcygNAQRcEci0ohZ7pzDzO37Jj6qaojIHSRN6zPuNkXcXNTgSf+9Rg7FdSSNhTa/16flokLx71Tzt2tMXCZ7RnyOZdkV1Hg+V825kb7BJn7u2JrLhzWCTvv7BedLQxPltDTXqN4/H9tfq1niYq9XdqybeQ0zFTVuNDC7QxtW1Usq7pK3Buc57lonvmJpHTxV/XFd6PsM7npmaGWpfpo8nhs1gjVZJ2pO2y+uIno9tLOTKXcGgCCCAAAI2ChAkbexKtCaCpMXNoTQEEHBFIPOjmddrTUo4il/chJsGE9rMZjGRRzEzPr66epkWxlfjEkuvUWQX1MgKXfKnMDKtEtbo1tXLdPdgyipc/B3JkxMB1Xw2YzD1MxmJK4uR3zuS0tSGBwAAED1JREFUuPqZabUz7d3I7PR5P9qq6KdNEoLoovZlulup724mXCvro63zdGvbSMrnTYzT9fpcq7RnT3Tzn+huuW1D/XLex0wYOrbbrLNBkiK76nr+uGI2jHLlTxeDIoAAAqUVIEiW1rOkoxEkS8rJYAgg4AGBbEFy4f6UnUhjc8kQbjIFyZB5TNVspDOU+pmLGrU5O7z2Se35bzBjLp+0suc8Nqvopj2J0GYn2CbJfPrDCRZZHlFN2Rk1cYS01ciET3aEpLRAlrxra/Z3L81Os7doJGm1NXLdWt3cVpt+t2RbkXR2yZX6kz6nEnn39KPmnydsThQJjMn/zPk8SvTdzMjOtmYTpMo4zgN/5CgRAQQQmLIAQXLKdO6fSJB035grIICAXQLuBMlYgEvcOCcy76SQZj5jEUxdWUv2cb71OJjhUxfZgqT55+1K+NZilnchc53/wXk6enQiAJvHV9tkVvVO6pbVC5N2V830aKszg8GT+vb+bJ8AyXAPBGtkQmrsZ1Fbk9QfXW0N1mpR4qPBsYPijwibf5BhRdI5LvptzvhnTlJ/HRusUo6z688X1SCAAAKlFCBIllKzxGMRJEsMynAIIGC9wPQGydgjlSmfz0hQM+83KtOnNKJB8Lu7T+pIcOHEdxaDy/T1YO/E50ISVx4Tw1qwyTkn8hmS3D/mkdGF+zPv7lrMZkXOO5GDid/VNN+8XKi7r4183mPP0fPONzR7281qoVnFNf97ksdhM0zFCe/XRhy/Mrgg+j5p+opzpRxn/R86CkQAAQSmKECQnCJcOU4jSJZDmWsggIBNAu4GyWu0Kss3Fp1HKnM8XhoxyvGJDufclI15Bkek9mXJoS9x5TFo3s+MPkIaXKDPtZ1Ke3cwvTfRTYPMdzCdbz4mP6qb7R3JTDurmuD4hbaatEvs2n1QvdG6zPubH/9g8kpu8qPD5luWTeo138/M+0aaeOzVOSXDO5MT3pHHY719XN4wHIgAAgh4SoAgaXG7CJIWN4fSEEDAFQF3g+Rkj7ZGViSV9h5lwlQbpF1mQ5jUjVQyhlCzo2ytvp2wypj1W5D5fqMxIYiadws/3pbchqyPtir/nVXNZz8mflI/gSItaouuQvaPRA4zq6lmd9tMLlnukvhqo9kFNrYZT4ZjK+U4V/6wMCgCCCAwzQIEyWluQK7LEyQtbg6lIYCAKwLTHySzf4Jj8hXJlHPjm+Io8oho29zoxj4ZgmjWIBlZ8fv57sgjr1m/kRntRjGPtpr5hYLmUyjztLG9KTpijVpbJR09r6OxjpvNdTSgPalhevCkHt4f2Swn90/s/UfzCHGN2uLvS6aeVSnHTebB7yOAAALeFCBIWtw3gqTFzaE0BBBwRaDgz39EqzDv7sVWCTOHrchuqa2Jgcica0LR4OuaeLR1XnJoSplla2tN8spbdIOeI4PpK3dpQMFaZ5fUn2f4LIRZ5ftc8JS+F2zTR52NdBLelTSBVAf1cH+OR2snCZLOyl7beX1l90E9F71+7J/FA6Gz+6p59zEx6GbYHCgl9N7afr1uNvXtT90RN/MtEtuR1Xyy5dvBZc77kok7u8bOqpTjXPmDwqAIIICABQIESQuakK0EgqTFzaE0BBBwRSBjkFy9TMqyuUymIrIHyQyPtqpGPYoGoNjjqT/uTfgWZOIVanXL6gXS7sSgZb4FmeFTGcXqJO0MG12V3C99oX1E/3H3qcjKZDBhlTB6veyPtkYPSNi9NdUp82O3kQBuViRbg9Ku/b36xmDTxKdOEsyeS3pfM7Zr6/noNz6j10/7luTEqmNSgK2U44q9DzgfAQQQsFiAIGlxcwiSFjeH0hBAwBWB4h7NjJSUd5AMLtDG9hE9HP12YXyznYKCZA4Gs1qpDJ8KiT1CWsgH62Ob+UzyHmIhflmDZH+tvt7eprbYJjcacHZonXgvNLoyur9PC9sXqDcWrJM2/8n0HcnYP0tZ9Yx9RzK+6U6lHOfKHxEGRQABBKwRIEha04r0QgiSFjeH0hBAwBWBQoJQtgLyDpKpoTNh51W1NWnh4Ek9nxT2anVz+7yJ4JRTYCIM7dljHktNfuwz1LZMX2iv0dH+vvy+7+hssjNP6j848SmRDNcvxC/7iuRIwk6smb97GdkEx2yU86oe7jeF1Oi+9lp9I/6OZPp3JM2c/3zVXOezH86jxPGfidBpNt75tirjuIgLPwgggEDlChAkLe4tQdLi5lAaAgi4IlBIECoqSJpPb7Qv1M2S0t97jO3eOqDvmncKo5vP9Pb36ueD59Uz2UpicJ42rr5GrYOv6493n8rxXciJ7zTqaL++u78v/v5i8tzMo60L1bv7oI44n+yQvru7V8mPkkbD3B3Xa03/qznDZmzs/B9tTfn8R9sCfbzdPM47d2KOZnW3zWy2k/k9yeuuCKq5tlrPHnlHl8+o0h+uWaaf952s2F+vv/o9+t7B+PZErvxZYVAEEEBgugUIktPdgRzXJ0ha3BxKQwABFwSiK1Myu3kW81OjttgGOvFhEt71a52rtqGB+MYzieE1slIomW8ppn7iw/m9VTU6+lq2VUSzCmc2zTmv75l3CVNWIbPOKDhP97Uv0EdbE1f4Jo4233u8pT+hnoTj+4fO6+jgiJ53PsUxIvPdx9SfRdFvQi40q6wJnwGJrSr2DyWfsWv3q/p5cJ5kvoPpfNojuhttLHzH37OM9WtAezRX2r8rujqZXsN1//aKPlE3rufWfkg3zKnR3I/9lt796G9V7K8Hv/wn+rMPfrSYm5hzEUAAAesFCJIWt4ggaXFzKA0BBFwQiASThTkCST4XzbxpTGTsNYquMiYGrmCNQqrVx81GOpM+ahoLi6cmdlZ1AtYy3R2Uju5Pf4w1n5rNMZFdVBPGdf7ZMt0yeFDfyJKszTcfFwWbtLCtVgvN6mrSNyBTrjx4St/d3afnov94sk+JhNoW6Aur2tQWfXdRwRr1JG2oYwaaWFWNHWc+U5Lp57987Ut6z9r3acaPfqTvvO9DuuWF7RX965d/dXW+rec4BBBAwJMCBEmL20aQtLg5lIYAAq4IhNrMe4C5HgfN57I1Umwn1sTDTWA0j6amDTFPt7ZLR/bnf10T4GKhKhScp0UZN9XJp9Zcx0S/6zjZo7TFXibr+TUKtUnqz2SWepKpVRmCZvJxn/2rP9HuG25RLGRV+q9daw0DI4AAAhYIECQtaEK2EgiSFjeH0hBAAAEEEEAAAQQQ8LEAQdLi5hMkLW4OpSGAAAIIIIAAAggg4GMBgqTFzSdIWtwcSkMAAQQQQAABBBBAwMcCBEmLm0+QtLg5lIYAAggggAACCCCAgI8FCJIWN58gaXFzKA0BBBBAAAEEEEAAAR8LECQtbj5B0uLmUBoCCCCAAAIIIIAAAj4WIEha3HyCpMXNoTQEEEAAAQQQQAABBHwsQJC0uPkESYubQ2kIIIAAAggggAACCPhYgCBpcfMJkhY3h9IQQAABBBBAAAEEEPCxAEHS4uYTJC1uDqUhgAACCCCAAAIIIOBjAYKkxc0nSFrcHEpDAAEEEEAAAQQQQMDHAgRJi5tPkLS4OZSGAAIIIIAAAggggICPBQiSFjefIGlxcygNAQQQQAABBBBAAAEfCxAkLW4+QdLi5lAaAggggAACCCCAAAI+FiBIWtx8gqTFzaE0BBBAAAEEEEAAAQR8LECQtLj5BEmLm0NpCCCAAAIIIIAAAgj4WIAgaXHzCZIWN4fSEEAAAQQQQAABBBDwsQBB0uLmEyQtbg6lIYAAAggggAACCCDgYwGCpMXNJ0ha3BxKQwABBBBAAAEEEEDAxwIESYubT5C0uDmUhgACCCCAAAIIIICAjwUIkhY3nyBpcXMoDQEEEEAAAQQQQAABHwsQJC1uPkHS4uZQGgIIIIAAAggggAACPhYgSFrcfIKkxc2hNAQQQAABBBBAAAEEfCxAkLS4+QRJi5tDaQgggAACCCCAAAII+FiAIGlx8wmSFjeH0hBAAAEEEEAAAQQQ8LEAQdLi5hMkLW4OpSGAAAIIIIAAAggg4GMBgqTFzSdIWtwcSkMAAQQQQAABBBBAwMcCBEmLm0+QtLg5lIYAAggggAACCCCAgI8FCJIWN58gaXFzKA0BBBBAAAEEEEAAAR8LECQtbj5B0uLmUBoCCCCAAAIIIIAAAj4WIEha3PzEIGlxmZSGAAIIIIAAAggggAACPhZouezfeWb2gfWbt4c9U+0UCz128d8kVfw0p6jDaQgggAACCCCAAAIIIGCDAEHShi4k1HBu/B0Njh+3rCrKQQABBBBAAAEEEEAAAQQiArVVczWnqsUzHL5YkfRMNygU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oH/H+KWSX57OJuPAAAAAElFTkSuQmCC"/>
          <p:cNvSpPr/>
          <p:nvPr/>
        </p:nvSpPr>
        <p:spPr>
          <a:xfrm>
            <a:off x="3217372" y="4183322"/>
            <a:ext cx="52768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4" descr="data:image/png;base64,iVBORw0KGgoAAAANSUhEUgAAA5IAAAKrCAYAAACDc7LDAAAAAXNSR0IArs4c6QAAIABJREFUeF7svXtwXHl23/clZ2bnsZrt3l00gAIgoLVWpO2F8BAFGoplNBTGtlwMZ2BSLNqxa/NHiiuwAiUVO49yHiOaGqcSK7bKrgTxsJZlu7yWy2ZRoMiBRpZssQTAdsQQovAQ1Vp5tQKwBAQC2FX3zmrnPUyd3330ffzuq9HduI3+9l8z6Ht/9/w+53eb93vP+Z1z4ke/+HNPwQ8JkAAJkAAJkAAJkAAJkAAJkAAJxCRwYurar1NIxoTFw0iABEiABEiABEiABEiABEiABAAKSa4CEiABEiABEiABEiABEiABEiCBRAQoJBPh4sEkQAIkQAIkQAIkQAIkQAIkQAIUklwDJEACJEACJEACJEACJEACJEACiQhQSCbCxYNJgARIgARIgARIgARIgARIgAQoJLkGSIAESIAESIAESIAESIAESIAEEhGgkEyEiweTAAmQAAmQAAmQAAmQAAmQAAlQSHINkAAJkAAJkAAJkAAJkAAJkAAJJCJAIZkIFw8mARIgARIgARIgARIgARIgARJoCyH5bPkAL/zB7+LEe+/Q4yRAAiRAAiRAAiRAAiRAAiSQKgJPn38R733vn8IHnb2psivMmLYQkp988Bs4+cF7LeMUGkoCJEACJEACJEACJEACJNBeBJ6ePInv/Oifb5lJt4WQfPnf/2rLOISGkgAJkAAJkAAJkAAJkAAJtCeBt//MT7TMxNtOSH7/9/5QyziHhpIACZAACZAACZAACZAACRxvAl/7xu/YE6SQTJmvnRFJCsmUOYfmkA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CAlkAeZ84Dj25v4MlhCfVlMQRg/XHZHqmrLw9gA08eJx+8qw81nZf8SjyDBEiABEigHQhQSKbYyxSSKXYOTSMBEiCBIALjk7h6roI3Xls5nJiUcS7342B3HbfMsYZmvogLoxWUbizi5v2qwIzjjK7zk5jcWY04L49Lrw8D847x+/I4czpEHPflMYQNrGvE7dD5UezdNjmMj+JSTxkLDwLs7h3BxXPA4msLWI8zIR5DAiRAAiRwpAQoJI8Uf/jFKSRT7ByaRgIk0MYEsjhzPotHQYIIWUxOD+Pg+iIehVAanMrj0Wyw2Ow6/yqu9Kzh2uyGOUoWZ14vAtfv4l4NEUnAOL9j/i5u3g8wTIlXYO7aglsY9uVxaXoApeuev8swfaOYudoP7PrH7OjOACtLxhzU2BkcrFSwr7t8dz8K2MLS9YUa59fGS5JTJwESIIEjIEAheQTQ416SQjIuKR5HAiRAAs0kkMeZ1wfQoRFOsa3ozqDQLaJqCbdmdWmwGtEYO9IZkl5rCcUv6aJ+eVz68gRw4yt6oWkKxtI1j5CVv0/DjpraDNTxGSxa1/L+vweWCOeLWMTs7WSR1tjMeSAJkAAJkEBdCVBI1hVnfQejkKwvT45GAiRAAnUhMD6JSz2ruOkVPJICOpXF/p0VbZqnunZfFnhcxtDMJHJ3QiJvGtGo0lq7t1CKErAS2esGsLtupNdK6mlvGXvbYkAeF6czWLy+CkwVcaG7gjkzyjg08yqKOxFCzowqLjnFJIVkXZYVByEBEiCBViNAIZlij1FIptg5NI0ESKBNCUjUbhgHIqR6JzEztonFnSwKp4ZQ6K7gYLeC/YebWBCROZ5Fp4tSFsXLQ8BbS7j1ILxgjojGwrIzMih7FyW1dBV7ADqnXkFxR8YJi96VzeI6WQyNZ4P9tV3G3ukRTEIjjn1nSaT0FUzsmumqShwzItmmNwOnTQIk0OYEKCRTvAAoJFPsHJpGAiTQlgS6xkcxiQ2jYI0poBavS6EZv6CTCqudvcDetvVdFpNXh4GoQjlmCmjpWjVi6U37FKFZ3HmzPmmgZrGcvd5RDGIDj1TkUvPpHcGkisQCXX2WSKWQbMsbgZMmARIgAQAUkileBhSSKXYOTSMBEiABbyQupHqpAUuimQMoafcnVnEalVmBg7csoSjRyCwWHFVgkwnJLKT1h6TU2i1JlO2S4lotnqPEas8WFpf1Uc7cuQlMwEyXdXrfHKs0v+kuotMzgOJZePZIDgG7lYC1kwEeesVxFkMzrygepaC9m1yJJEACJEACR0KAQvJIsMe7KIVkPE48igRIgASOhIBZfGZ/xRBGudF+dKACa/+gtNu4eCrjMC2Dju4tzIUJyXFJl62g1N1vV2fV7acMFpKSxgqse1qDdI1PYnJMQ0nagZh7PaOK3QRe0xGZlbRb+9Obx8XLhy22Y6bSdjuF9ZF4mxclARIgARLwEKCQTPGSoJBMsXNoGgmQAAkE7Q0MJBMVkczj0kwWC7MbGLTafPRO4hIWfFVUlajDui96WDg3oQrtVKOZ8d10WCFp9bq0r6ir2qqr7mqeoL8+I5LxPcgjSYAESKC5BCgkm8s70dUoJBPh4sEkQAIk0FwCsdtxWGY5CvVo+kBK5BGz0paj2vrjEbJ4otl/aUQHQ4rtONNYtVT8LULSKSSb61JejQRIgARIID4BCsn4rJp+JIVk05HzgiRAAiQQn4BqhdGvKrWiO4OO3QoOQs+W1NZq6qvrUNf+Sk0PSc+4yfZIAqq1h7QE8X4ermH29ob6qyEk1wIrwRqVYjUFfuJWbY0Q3lFCNr5jeCQJkAAJkEAzCFBINoNyjdegkKwRHE8jARIggWYQ6Mvj0mng5u0NGAVyKii9tejvL2nbYrTh2Lu/US16o7Wz/kIyDg4RcldOVVDazaAgxX5WKthHBrlRAOq/5VNBaXYF684BEwrJufmAYj5jwyhE9bGMMxEeQwIkQAIk0BQCFJJNwVzbRSgka+PGs0iABEigmQSkkM2Vy8DStVU8invh3hFcHKvg1uyKRlQeTkhKhdYnmtRZv2lZdMFRydU6wLW3MWpfp9n+42o/rKJD1euIIK3YxYWi0nE7TxdRxGJ9WprE9QOPIwESIAESqJkAhWTN6Bp/IoVk4xnzCiRAAiRwGAIqHVOieN7WFxGD5saGMdFdwZyj/Ub1lLhCUrNH8nQRV85Kq4xFo9el+alGGx2GdfejIFVkr1VbgKhvXSmoMYSkefzc9Q0EV201qq92zH/FVzjIaeNFCsnDLEeeSwIkQAJNJUAh2VTcyS5GIZmMF48mARIggaYR6MvjzJSkYq7h1m1dqqoz2pfFmZk8Hjmij+F7HGMKSU3V1ur8y9i7X4026vYfBu1JdNsWQ0hC33IEzr97K7hqHBVetbWC0o27gSK0aX7nhUiABEiABGwCFJIpXgwUkil2Dk0jARJoUwJZDJ0fQbGngsU7K9hzVFXtOj+KztvW/kGrlYeZuqr2EWaw+JpUZZXiN19EYTkoOhdTSOoK3wR4Jb6Q9FaW1QvJ+OmzhkHh8zWOCRKSEsmcqLGlSZsuUk6bBEiABJpCgEKyKZhruwiFZG3ceBYJkAAJNIxAXx5d2DD3IHoiceOTmOlZtff4qXTSnjVcmzWqolbFVJRQjPreGEtbQfWQQlKJuZ41zJo2AzohGRSBDLi4cBnbdIypP459JBu2ajkwCZAACTSEAIVkQ7DWZ1AKyfpw5CgkQAIk0BAC45O41LNardIqUcepclUwBVUz1Yozp4WNEpLu1h5S3OZCzxremDVTcz1RU8MinZCUHpRl3Lutr77qYh3IwO8Rtv9oyCrloCRAAiTQMAIUkg1De/iBKSQPz5AjkAAJkEAjCEil1ouXMyhdu4t7VoXUgMhbV18WTx57Ct84IpV++xokJHu2sLjsF3+qHYlWRFpCchgHznmagvmWJUADACtGgZVpga7xUQyibLQV2S4jN1Vk+49GLFaOSQIkQAINIkAh2SCw9RiWQrIeFDkGCZAACdSbQB5nZgaAOwtVERl6CdlXmUfhVD+wC9WjMbxwTHSF06SprXCl5DqNzWJoZgSFnU0sBBQNOjPzCiakr+RuBUAGHd1yfgVLTnHpmr+xj7QAR7Q2jI/045yeQKE7bMx6+5DjkQAJkAAJHJYAheRhCTbwfArJBsLl0CRAAiTQdAJSvXUE+3c87TZ8dhjCEw9WsB7QD1JF87ZXYgrZ4Il29eWBx7qqs5pz+sxKtBE9KrvG8+jc3gi0XWuNjP1Y09Oy6T7iBUmABEiABOISoJCMS+oIjqOQPALovCQJkAAJkAAJkAAJkAAJkEAkAQrJSERHdwCF5NGx55VJgARIgARIgARIgARIgASCCVBIpnh1UEim2Dk0jQRIgARIgARIgARIgATamACFZIqdTyGZYufQNBIgARIgARIgARIgARJoYwIUkil2PoVkip1D00iABEiABEiABEiABEigjQlQSKbY+RSSKXYOTSMBEgD6shjqzWJvewNPIip5huGSPovQVuzMoqsPrh6MdcHel8eZ01nsP5DKos6+ijGvZ81b+i/WxaD6DuLtW+kePYuh8Xg+k4qunSh7GNXX1upoWQz1ybWSji/zAdbv+/tjJh2pUcd3jWeB+0kr0spaLEfcV1LdN4s9bduW6myMe+iws4tjz2GvEe/88PUdbwweRQIkUB8CFJL14diQUSgkG4KVg5LAMSCQRdc48MTz8Nx1fhKTPUButB/7N76Cm/cbPFVpTH91CNhdx+JrK1iv6XJ5XPryBAravoTmdyvreGN2pTbRpnoUDqB03dlywxg3t7KOxTvVFhtd51/FlbMZHKws4dZsmEg07drdwpw17vgoLvWUsfAgWtAMTr2CApYwO7vhICa9I4vomF9DyctxbBjF7i3cem0DneezwE4I6J4BXDjbHzIHje3a4YxelhPYwtL1oH6ZhigFytjbrsn59kmD069gohs4eOtNzN6OZmifaK7BDssXEH8PA/OLuNkEcSn9PC90r+ON14LWp8WxgqXrdyPatch9ncfgWD8mRjNGr84bd3Ev7D4en8TMuUrI/Vf1o71Wa3KV9BstorCziJtJ/GNfq1nru6bJ8SQSIIEaCVBI1giuGadRSDaDMq9BAi1IwHp4xhbmrnl7Ekqvwjwe1Sq8kuBQdmSw+KWFGkUkoMTbqa2AB3ERPcM4CGx8H9NYn50y7gBKDru7xidx8Ryw6BKcQeP7z8f4JK6eA5bmN7EfalYWhXNDyO16xarxoC0C6JFHlHWeLqLYs6aEp9GjsYw98xry3QXhd90pSuXLoGiWh2nfKC6d3vCLA2E2DZQeZoAHQUISUFHLXt2Esyhe7sf+W2so2cJX9zfvueVk0UXtGjRfFASKUrlHiih0x1w/cQ7bXdO/fHDYtzc+qvprGr7LKm65sQF0dGeQM6+xv7uFg+UyHumi/GYkXA7d266K7cEp6U26Wl0TU0VcGAWW5L6B4x4N8nWc+Zk2y8uFwq73JUicAZq1vuPYwmNIgATqRYBCsl4kGzAOhWQDoHJIEjgEAUNs9KPDegDdraBUS+RDUiunhlEYzaDDtOfAEx0LM1OJr541XHNFtKpnSGRyMOTh/xAI3KeGCMlYNiixksHia5YQ9aY3BgvJoZlXUVgOijrlceZ8GfcckRMRYLBTUT1CsC+PoV6vgDFTQLXpqxohaQqvW4GRKQud+UDti04F/d0Q2xexqI3UCYfcnZBIl7Kr3+U3ES4HuxW3L3cNoWp9DL53cfN+HpdmslhI/GJC57s6vRhwWh60BsdHcQYbuCdRSRUt1ojlkBsh/AVHgjtIXjCMbRr3qnrZUMHcdUtMIiClO3h89SIh7uW3N7De67g+gKpf4w7iOc58iaXPeBCBLqLW+3JLxmjQ+q5xGjyNBEigPgQoJOvDsSGjUEg2BCsHJYGaCMgD2AUz3ay0Ig/hGSUE5ZMoHU8eJi8bD/YHK1sqeiWpqIag3MJcZHQvzsO4PPwDNwOEZhIAVrqs/hxhIPOoeKJwVTalG28GpBjqHyxFrE/2rJoRMjOy5BU9DmNK85rUP4m8TGeA3SQz9R5rzmFlCW/40lwPLyQ75kWkOa8ZEbGxhaQRcd6/I2Ikj4tTwK07VQHYOVVEEW5R6J5Z9PpRwtWMgMq5YULWGNsSENWomPxt8uowDm44I6y6vwHoHcHFsQpuucRqHmdmBuwXLcGeDFqD1TPs+0vrS93IRjpox/zh08Ml9bWwbI7jFJVxlqa84IDs43UcrF5CDQDLq4ZINj9ynSKWcGs5i8kxoGSmbLuuL8eaYlal4vbl0fXYm8IdzT3X3Q/sGr9drk93vxnlrRjRUNe+zGat7zhgeQwJkEC9CFBI1otkA8ahkGwAVA5JArUQsMTfrmcvlJ1iqntw0l/Iekh378Gz9glGi9Loh3rjukoA7iw0dp9kzamthvDAnQXcQxZdphixUv0K8qD6UPbKZWtKbRVGkzuWUJPx4xQ6cRdtcY9hiKVq8RNLSG6i8Powcg8XMfsgj5mr/dhXLxnifCr2w75xtLmH7KEzFdT4Jjc2rPamGXsHg4+T7yRttgDvnj0nA29qaxZdzkJH2siqIawKyie6/Ys6m+Kntsr8JrormLMj03H4mcfUvAZDriFjTpU9e1gT2GQd6mWpfkckGhxzrO4MOry/ObIH9MsDOLi2gEenJzGJTSw8yOKipJhLmrtEIM9VzFRxw9c514ueDHLdFezvWi974v92GVZrXqLEmk4j13csA3gQCZBAAwhQSDYAar2GpJCsF0mOQwKHI6AKaowCJU0BG+u7RFFJjTlWoResLAWmrCJ2+qRDmNSSehsXV00P8WbxD0d6sKRZ7u9sorRTxp6qbmmJnTV0SFQryR5Jr00qApNBKSSqqaZrRlNUBHU7j0tTZXdE14wEGZHjDHKjAOwH9ApKy0DxHBCd2gpV7Vaq1Lo/cVP/go8zRKYmkmYXRTIi6So1e7eCA0Dtz7PXXOj6sgoU6QoR6WyKn9oalaoduhxrWoOWCM3jTG/ZFdmTbyLThYOEosdQ30ufRBHJoKioNy3bLHhl7Qd1RhzNF2DV361aRaBzYrWO0cD1Hff3iseRAAnUnQCFZN2R1m9ACsn6seRIJFA7AStaGJB2akUrwwRgjItHC0l5EBvBfqKoTR6XrIhZTZUWIwyv8SE+1v7J8VEMbZdRSCgkh85PIrezUK106XywDpuO8yG/zxOl850XnNq6eL0M9IZVMc3jolS69VWGTfag3aGJXFoRSXhTMgMFYlXsPeodVSmRQXsh1R7TbYl8DaFjt4Kl+UWHAGu8kFR+1e37DVuD1h7coAJK6lxvFFmfKivpsTBT0e3l0J1RqZylG7q9utbvhiPi1wAhaYjVLeyfHQLkRReqEclOMx2/FYVkovUd4/eVh5AACTSGAIVkY7jWZVQKybpg5CAkcEgCVruEgBL/dvuBsBYA0SZERTaHZiaRk1TQpP3gJJI2PWG0cZh376uKtqoOQlK3z0tSb8dHMbi9opmPIX4PVDEaMyrz8E0s3PanpxoVQ60oZoCttQjJSDAheySvb6CzV1piGCmpKmVzflM74p6rkI8V8dPvPcvZaaXBe81ESA5OT/j39kUJyRtrQE8Z9x5IJNbY9+v+ONIgZc+jrydi44Wk2KMtsBQkJO37cgul3U0s6Nq56LhoxwsQ+WHCULXlkNRUR1Esq9jOfJz2JmZ1X186cXXt7an09VVjD7I1l/kMrkhq63Vg8nQZB6ec66HWaKJzNdQ6RgPXd+T9ygNIgAQaRYBCslFk6zAuhWQdIHIIEjgsgSihGPV9rOtroheO84wI3ir2T4+g0BNrQPMgI7oiEZNSTxEXzkoBmrC+gNWxjeqQEf0Be/O4eFn2ZjmLrDjtk+IqRo9Ib9TGqIoJTcqpafNbZr86q8KtmQqrUjFRqe4z293C4mxID0tzX5pRICnkY0aX/EVCdOfEKbYjgngAJWdF2nGEtrboOj+KztuaubgipLWmtur2bxopuiVn6rBcy5xyp/S7XH4TC452JE98KblycLVXoqTLGh93Cm3w3yStOIOOWBF94z5RkTerUJFO+FmRRmsNBbm9YULSrHS7nMEVq2Kr2GAKzzfuxBGSltGeNi7m3Fw+c87PFKtLD4FHtzcw6Ep1dqxbJXTjtrtxXqBWISn7thu0vpP8JPJYEiCBuhKgkKwrzvoORiFZX54cjQRqIhAlFKO+j3HRsLRWd0qft3BM+EOdr4WBdm9egIGqJUaI8WPDZhVb2W+3jrnIKIunvUZQNCfRPtAYcEWInna3AtGeJT36TueRe6CLknrPcESFxkcxKa0ldkYcRU4cxYScEWR5eB/b9Pcb7BtVNu7b/Rb9FhbOiSDfwtz1VeSmi4C2uX3IHslp3f7N8AquvoqfIbiHxvNwR1itg40Is/THVJEz3Scgaq071Lef0rz/jHYUWQzNSNXaLSyaVUtDV0iDhKRkD2B2AeveNZ4otdWwvKsvC7d491RVtdJrrRcl8v+w+rKaRZIk9VUV+PHu7QUgEc1Eae/BvzmBKeuNXt8xfgZ4CAmQQGMIUEg2hmtdRqWQrAtGDkIChyMQJRR93+vK53srdDpMss6P1frDM5UI0RVe4TWhna5Lmw+ou1uARLTeQmjTeq0DYglJs9Lj7panwmmNLrWibb1ZdPYMoNAjFSyNgjOqr6IU/ZG2LJEpxGY1zF1g3xJIjvno0pBFEHT25s2qqlueCqVSEdYzp94RFc3yRq+ePIZRQVXXfsFsJePr8ReV2hpQzCiJkAz0iIqQQaVVV1Nis+gazzr6eibxp6fXqBmhk1Yv+0nXSSOEpIim3hVjj26AkHxjZxgXsYbFkBcHBpEBFKVV0MpSYAVZXaEiiSg/Ued7XyzEjSaGtQDRiFF1rbCWPw1e30mWD48lARKoKwEKybrirO9gFJL15cnRSKAmAnGFpJWaZwtD99V0FV/Rl8clM/UzXkqlZwYREY5QIZnETs9l7UjndRhtB760itxMHo+SNK23qqmK+FHjV7D/sILSjrv6qeqPtxPUdiLIo1kMnc8b4/ZkzF6EUlnVjIj1DKB4qoLF6yvuHn1RC0RFLUdQPCt9P7ewdK26Z9V6oJ/bGVZj70v0x6yKeiCi7+EmSg/KWH9cVn0Zr/Q49s6Z11XpxNvGMT4RYtvW4NRWBwOdkIxVKMllq65tiNUKYrG699VKR9UWrtE5Josz57N4ZLW+uAEUe1YD2pMEOLYRQtJ5Kc/9ad2Pt1BUQvLWA6Odi7Pfpjud2PzOEvrm+ivsrNrpxur4nTex8MBx4dMjmIREGo2XDtV+mHGFZNiNUPsYDVvfUfctvycBEmgYAQrJhqE9/MAUkodnyBFI4PAEGlW11RpX31Ykjt1REaPaRFjEldWeQ2DuSwtYd+5PS5qS6n3I7stjcnoYBdkD6eidFzhHlXrrSZeNA02OCbM1JP10RlUslaJFFXRczqAkDCwRqKpnLmJ2ZwQzYxUsLm9gb7uMJ73GXrTSvKOSrKsnZdVoQ6BXMCdVRqUfoHN/nZ2WXKOQtFNbnems1n+vAcIeEtWr7iVVjefttEix0xt1ElvkPOlLqIGv0iwrKPm+M/fBavethkTvrUv0jeLSlFlh1rEGMfMqCstW/9AYi+FIhaTVF9SdXuxe795WH1mcmSpionvLTCXPonC5Hwc31lQekNJFAAAgAElEQVQk3frkJA16V9q0lIP3SKqUb2MfpRG9jPs5hJBs1PqOazqPIwESqDsBCsm6I63fgBSS9WPJkUigdgLVvodhfSS1EcfAizrHfDN471io0dEPdHUXkt5CH95CJ6qARyVeL8VYqa1SqfOLKHZbe7wcD8ujEhUEtP07lUAQERT8kV6KoY3hd9d86YQS5dxTD95+9oGCN27VWNkPZ4lR2bPm6n8p6YRWc/oyJr88gVxQX8zuDHyprTK2ne4Yvi/SSSzqRUX4PRUieGvYK2hcSyLNRRR71qr7TF1r0Ix0zscUk00WkhbPhR7zpYPam5hASJprxI5mi/1TZbVOpQoy7q8oUVj1m78Ikp3GbTlPs87D/Rr9uxN0fiPXd+2/7zyTBEjgMAQoJA9Dr8HnUkg2GDCHJ4GYBOxiOI5ImTq1pv2NVRGpFUEJbFIRsMBCGUENzWNewHuYeujOYNHZk88rJFVbj0lcjFENUpd2K+08BqekZYZVLMT5UFyj3brTkkZPfWN4H6ZDHq41QlLtoVz2t2JRLWC6zTYy2gqfUsHT6CeK66vA9CuYgHm8quwKdJ4fUftV1wPbxHiFpFQYHUDpjv+cwwhJo1WHTtCFRVSDfSxCafJcP3IPPWvetwYT9E49QiF55az1IsNd3dZdlVi+c/evdaVFj0/iEhaMCrYOUekVkmlJbW3O+q7j7wSHIgESiCRAIRmJ6OgOoJA8Ova8Mgm4CVTFn+zlM1pJVHvrlW7EjICY0YILo1LpVFL+9C0pdA/1bnu8rSV0/qrtgV03ki0O7VYW5lEaISnfyPFXJPUzZL+bEpI95l5Caf/QXUHprTUsyJ43R4XRpGKmGnkLWcOxhGRYtVFvyqEVGYKqUGrs+bQ+xtx00c/S/F2jKIv6WP0ht9BhVYF1prZ6pmPwc0ZNrYqljmidnKOJzvqiUmps2TPqFpNJ2VsmWuulNL+JfWvPp/ml3+7w3xp5uTA5PYFCdwXafcTaNWhF4qTKbYiobqqQNF4A7L+2gD1n5LnWiOSdMoamRpBb3gTGBlTBKFl3+/N3URr7IgrLRhXb9OyRbND65j9VJEACR0qAQvJI8YdfnEIyxc6haW1IwHxQlxRDc/ZSRMX78B0FRr2VFyEZ8glPk42bvld7ClrVtABxYh0QICTlayUmLvebewr10bfCzjpypyTKuWoUmLGFT7VVRZSYcfemC6s26QQetkfP6xjdnj03WxFHkzsBLxPiprY6RA2k0XwPUMAmrs1u+FaKRPuKO/potCHizT2s2jXWrNRWubhRnXVwbEDtfZV9lCII57wvJILuBTPij5V13Aoq5BS4BiUN1iyMpPa1+tegdq9soDDVtFyJStF1fS8vJrJYeG0FqIOQnMMELozKy5ctlB6YRaMktbxnFYs90v8zZUKyaes76heY35MACdSTAIVkPWnWeSwKyToD5XAk0PIELBEZ0pPPmmNcARPARKUSjmW0KY/2KSFC0hCFeVxS0SSJwG5h6bpV5TQkWuqJEkUJSbtnXxLfxopIhg3oFJJVgaAtWhLTD95UXxGLFxwpvoY18fwf1fbl0peHcRDQ8sM56yj2cZFbaal4uIYDDKAgVW9NcVdtCaIfLbJKbIw1eEbSpUeBpRtreHTfUVymmRFJU+RJKrrbP7XukSyjq09Snf3c4qa2CttJ6SMZ1N8z8EXEgKvQlP8wT4sW7/5flZnRqPUdd1XyOBIggXoQoJCsB8UGjUEh2SCwHJYEWpGAEmUDOLDFmGMS0rtuSiKl0uJCqoVmMSgC7mHSthnWmHkMjceoiBr1EG8O52uq7tjPZQmkofGsqnKK3hFcdBTsUQ/FO28GNE3Pq6qhHWHN7nW+rkVIqh6U5oO7Y96Q/Y5hfScDhKSxh9B6IVBNe7SqwIrZhgAbQm53XbUukTTRPSmaY0VvtXMTOwFIr8ztDc1eyWZFJCUaKb6UKryedFvH3OQlw8HKEm7d2dCKIt8UVbXRLPZ3yoCsl9MjuHA2LAIbcrPHFpJGhWXc+AoWtvPo7C1jbxvq2ld69FFjdVVPb1HMGlV+I4XkzhIOIHPMoHgZWPRUB9a2jumr2jU4bbX88Bfb0dGQdFhJg1W9PYVp6EdakgygdG1VrUXdR64/Ianqdmp7M9d3K/6402YSaF0CFJIp9h2FZIqdQ9NIoGkEJL10BIWdTSzEKNVvFQY6CEsHrJftMYWk93JBUSYjLdNowG6ndKpKsP2QKqv6TwUHb61h9rY/BbR6vJli2TOAjlMZX4uRuDjsYkCjRouSuXkgt72Ce4+NCEsx0MbgK6iHeIziElaMoim6j7Q6OT2AQk8GObmG7CmNMDq4kFNcIZm0WJM0nc9i8LTBGA8dKZchtlb3QLqLykT7xEi7vjCaUUJUKpcm/mhFfhZD48C6J0onPRBhRTP7pA3HKyrKGVowyxr/OjB5esN+GeKupmzudzb3cso6yi3L3llTBO467gVv1VbfhIXJKyqSbaQPJ/Oh+KKzNzHFkBPMl1HjzVzf9bSfY5EACUQRoJCMInSE31NIHiF8XpoEUkLA9QCbEptsM2rqRScP6vKAqZuM/iG+rtOWHoTTGZTCirCEXjCLM+ezePQgZgStrsbXYzBhnMWeM8UzYFi19raj5ymR00EYEVN7r2tCU31R61jni3iNiNBG+FInGmNdui+LISB8vuqYshJ0cEaR5cUAdNFiz5Xt3qGOv0ed6zrH2CcaXsU31mx5EAmQAAloCVBIpnhhUEim2Dk0jQRIgARIgARIgARIgATamACFZIqdTyGZYufQNBIgARIgARIgARIgARJoYwIUkil2PoVkip1D00iABEiABEiABEiABEigjQlQSKbY+RSSKXYOTSMBEiABEiABEiABEiCBNiZAIZli51NIptg5NI0ESIAESIAESIAESIAE2pgAhWSKnU8hmWLn0DQSIAESIAESIAESIAESaGMCFJIpdj6FZIqdQ9NIoK4EjJYM0mph/XHtA0sLBWkz8MQ3xGHbJATYZDWHfyB2OxuZx7yetEfojdeKonYqtZ8Z3pLCbKMRpz2G9OeTNhAuRrXbFX5mFkN9cq2k4zeh9UpSk7zHR7W+OOz4KTy/trYoRz2RY7gG+7LoQhlPEt9XR+0LXp8EGkuAQrKxfA81OoXkofDxZBKIQUAa1QNPvM3Hz09isgfIjfZj/8ZXghvFx7hCvEOkSfwECrtbmNP1N9T1k/MNbI6BCpau3cU91wOP+d3KOt6YXdEIzRhW9uVxaXrA03/RGDe3so7FOyu2eOk6/yqunDUaxd+a3Qi5nmbe0ry8p4yFB05hqrdvcOoVFOBtRi9N2IvomF9DyXva2DCK3Vu49doGOs9ngZ2QefcM4MLZ/pA5RPjMHtpsLI8tLF1f8PjFOsh8kYAy9rZj+CLkkMHpVzDRDRy89SZmb0cztIfqG8XM1SF0WGsQ4u9hYH4RNz33x+EsrP1sY13J3NYwe3vDMVAel2ayWEi4todmXkVueRGPbOZZTF6dQE7YPQC6YpmaxeDUALC8ins2pyatwfFJXMIqFhKsmc6pIopYw+ysk59M9LisQWse1XurcHkIuRX5nSijq68qBodmvogL3et447Xo30T9b5rVUzbufZbH5FQZC6G/ibEWHQ8igdQQoJBMjSv8hlBIptg5NO14ELAenrGFuWsLnihOFmdm8niU8OE0CIw0bZ8cQ8DDroiSYRz4BKDxgHfmdREHFZRuBD/UqwedU1sBD0Vh4ydwpeKVweKXFrCuTpNxB1Cy/x/oGp/ExXPAok4Qa8Wv+3yMT+LqOWBpfhP7oaZlUTg3hNyuV6waD/EigKoCwRio83QRxR7jIbprPI/O7TL2zGvIdxeE33XvA3ZQFMLDtG8Ul05v4KZXvAmzaaD0MKMaw7sFfnWCXRK17NVNOIvi5X7sv7WGki18dX/znlvGehIB6POt5V9TWCURpQmWVPxDjfugY17/YkfW/0XTt3HHNM7ZwuKyJQSE6xCghKREyx0jyYuFU7p1OaD8A9dLkyatQeWzfuyvVOJOWb0c69jVi6fjsgbl3sa26dPePC6q+2dR3ZtDM5PA7ALWxycxcw4ozW/iUYysAvW7NLaJay4BbrzAKNnrJ9wNubFh9ZKnlKKXM7EXDg8kgQACFJIpXhoUkil2Dk2rnYCkQ04NY2I0Y49x4Ilo1TZ4Hpden0ChG8DuOuZeWzHFTvBoSnz1rHkeDhwP9+cnMRjy8J/YThXVG8bBdV3EMEBIygPM5Ywmyui4uhIrGSy+Zgk8b2pZsJCUqExhOUig5nHmfBn3HCJCPaTdt6KMHiEpqYe9XgFjpoDa5zip+YUoTOF1KzJKYD6s+1gG/R1QwgGL2kidik7d8frFy7jf5fKO7gwOdj0P8bvuaI/B9y5u3q8tamaIde/aqNOLAedstEISwPgozmDDiLapaLFGLCe+EWo4Icg+e6hwJl198KUl+teDZj2a4wf+VmjtatAa9GKLfa9YJ4aL8WCvtMgalPU5BpTs7AgrMiz3X3V2ck8Wd9Zw67bjd+z1ARwEZgzIfeAVklkMzRTNe9vzO3FVXixsYXHW+W9QfV9M1nAH8RQSaAgBCsmGYK3PoBSS9eHIUVJEQIki42H8YGVLRZzUG3L1ly3MOSJbSa22Uo+M8+KMFedhXB7+gZu+NLCk1nkfNMyohy3QAmwxIw4lbaTS+XBYBDyCSiKDkz2rZoTMTEH1ih6HWaX5u7jneNhSX0mUbToD7B5ivsigIC8NVpbwhi+l6/BCsmPe/ZBoRHBDIpK2kDQe7PbvbGAPeVycAm7dqUYjg1MALRbR68cbJQsTssaoYtMI9u+s2pFS+dvk1WEc3PCmYHr/BqB3BBfHKrjliqLncWZmwLzHwvwofpL7shIYCbbvVa0vD7NGos+12N16EHzs4LSkNC/6Uz1PF41Ua0+6bxIhKWmQhWVNNFRF0CueTIAmrcGGCMkWX4P2i7dF7Esa747uxZElAo0XaEaK6xZKu5vBaaceIakyL8Y2/SnC5ouF0jV39oFEe/E4LM0/+h7gESSQRgIUkmn0imkThWSKnUPTaiJgPVi7981ZqZs17OuyrLBSVFe2UBrtRyGGkIx+qDcG75L9kjsLdd0naYjeikM4a0SJuScx9C25KTxwZwH3IMUgDDEiKZK5sQEUuvuBh7JXLhuSOhvsSrFzcscSamaxiUjPu4u2uMcw7KvuU7KE5CYKrw8j93ARsw/yCdP1Ko4IhCnGZI/kQ2cqqGG0pJYV7AdLM1qhOU5slLTZArwpgE4G3tTWLLqchY60D/nGWi8on+j2Velsip/aaqTOVTBnR6YjnVU9IDLil2Csuh/qeOEg98XUAA52NrHv2ONqz31+M+TqZezdrxajii0kJQ1SJxrU74MuqyF4bR1+DTqm1ygh6bt/WmsNKmE4Gr4VwPhtfxUXzwL7QVsGzAwLtW+5dwRXxjbxxvIArlzOqG0GB2NFdMCbVqx7IWO+TIuZKVP324cDkkADCVBINhDuYYemkDwsQZ7fKgTsaOLKUmCaadhcrAeHpWtr6Lg6ES0kEz2AWelR9S060iVVWu2HWq+QzGLofBZ7duqVRAeNiqzVT1WAq7/tVlSa5f7OJko71gOzNa5wCdqDGUDWKyxU5CWDUkhUU43U3a/Si0s33sTNbXnoL7sjuiq12YqQZZAbBWBHwSooLQPFc0B0aquOSVVIeiO09oOjMyIpkUtfaqw1hmY/nvnCQlgDGXSoNOoKDgBImqtEXdUeqtD1ZRUo0hUi0qVExk8rjErVDv09SLOQ1Eb9nLOpLWUzlpB0pY17K/UavoSvIFfc1Nbg46y90UF7QtXsE/2Ohaxr18Jo7TWo9qLL71RA0TLXyx4Rk+OjuCj7YmWP650NT/qzo3BPz7DaQz03b/0GB+xBTvN91CoPBLSzpQhQSKbYXRSSKXYOTasrAbsiXtJKk9bD1FUrVVQib1FCUh6URrCfKGoj+y/NiFlNRUdCqjgqklHFU7KoVh6spl9KtDRyD+f4KIa2yygkFJJD5yeR21moprtGPsybS8KZAiYl87XtSKzlE5zauni9DPSGVTHN46L43VcZNtlDvC5yaUUk4S3sEvjgXhV7j3rDiirJg6sUAskq2zt2K1iaX/RV+3SL2/oKSeVX3b7fsAdgS0zFKqBU158GR7EpXUEsx5oz00vlhcuTmG1W9MV2rGJS8jJnBIUef7qjIVbkhYmkfesK1zRwDTrxul5sxOMuLzxKoZWoGy8kG7IGzb33ko3iTFGXdGf7fjLXsRTYUYW8xoZxYVReeq2hpP5b/LmFpYebePTAIyp1xXZ07WgC7iP33vJ4vuJRJNAKBCgkU+wlCskUO4em1Y+AXTlV17Yi6jJWVM7aE2m2ZAhJbZWqfTlJBU3aD0weVKYnMCFtHOadpf6jbLQiAfp9e3HOtvbJQZOCJQ+1g9srmvkY4tco7GNGbB6+iYXb/j6TRrVGd9qfz65ahGTk5EL2SF7fQGdvVo0Qlba45yrkY0X8jD24rk93P3J2WmnwPjbhPTg94a8QGiUkb6wBPWXceyCR2GoxqaoNZoqbtGiRPY+ONEvjmMY/xMtVtAWWgoSkdX/uRuwhC/G1XM94YE8e1Vep0T0VFLq9+xCdLyOsaLu5v0+qcrrsMatrOlrUyNdGRHINt+xWM7If1agivOcqKqWZnLawlNMmaYvTgDXoNKWFI5L1WoPy22W1X5H7CVKN2WZkvqC7Yabn2y9EzD3IUtH1XKZaYVr62k4VUcCaf6+kVkgaLXOMDAXr485UMP5q/u0I9hZH/gTzABI4JAEKyUMCbOTpFJKNpMuxj4yAucdJXd9Mg1RvgcMq5gUZaxbvqRbRCBeSRgRvFfunJdKQhICx70UehEs9RVw4a765jm1zWApbHDsiqkmegibl1LTZLHsP6429pGNaqZiQdFjz+rveKoMeu8wiFqWoVgPdGZXa6u9lqZtnnGI7IogHUHJWpB1HaGuLrvOj6LytqdrripDWkFZoFj/yt1swUnRdRZFUA3Pj0yn9LpffdBWB0UfNzBcj4pc4D6ZmWq19aHcGHbHSwzUpmTohac3XWkNxlqrvGOuelC/iFMFyDCDFniQ1enlAU9DGOM6owFktqOKP0juZSg/Ras/AyNRW2RvZs+kQmn4Aqm+nby+tiNQGrUGnCQ0TkjKn47AGPb8v3pdhSfgFCclpTxq+9oVMdGGumm4tnkQCKSBAIZkCJwSZQCGZYufQtNoJOCq3VgepoJT4YdV6QHSmlgULSXc6lbdwTLBQExt9PRp9+xWjcGhES1jap++7EPu0/c1q2T8VMQcRoqfdrUC0Z8hb/dN55B7ooqTeM6rz2pN0QWktsTPiEA1GhEkVE3JGkM3iJ+6iTcacxUZnERbvFQvnzNTn66vIOdPeXAcG7LmLikgGVNcNrPipATg0noc7wmodZESYpT+mVJrUs89jCBuefqj6Q337Kc3I475KezSqWhaxhUVPFC9qpQfZZbT8cRaYihrJ0S4hKBqu+7sSf6tmMSOzuJGv16hx7ThCUiqyVvfFeW02e5k+XKq2kmj0Gmy4kARacw1KES9p8eK8N9y/m3IfFnccha6S7Gd0peybbY6286pHrGs/N4Vk1I3N748ZAQrJFDuUQjLFzqFpdSOgyqhfNlqAHKwsOcqp69oWOCp0moLUvd8nOrVV/6BrNI0PKvASXuE1wk51QY2QNCN8dkTQaZhEllx7rw4rJM09mpKeWBdhYEbberPo7BlAoSeDXLdRcEb1VZSiP+LPyBRi4019bhfYtwSS44FNl4bc1SdVafNmVdUtT4VS42HS9bGqLd5xi68nj2FUUN3VpB+abWkMUeUYrQlCMvDGUqIJKq26mhKbhVG0qZa2Ap5eo2b0UVq97NdrnXhFz1TZ3y4haMJ9eXRZ7RJ0gtFOufXuURTBnUVpPoPCmLeir/tisYSkrwm9cwxdVLvBa7AJQrI116CZ0q4pBqZ+WzCCmXMVz298NVotRcRy3f3o6A6Impv3XwkZ4OEaFqQQmnaPalBqay1bN+r2zywHIoGGEaCQbBjaww9MIXl4hhyhRQjo9knaf3PPwRCOpmD0FbqoUUgGRfXMS4cKyVA7LdsDhKT2IVUXDYsQklKlUMSPulwF+w8rKO24q5/63sbHWhpScCRvjNuTMXsRSmVVU5T1DKB4qoLF6yuxomD2JVXUcgTFs/ICYQtLjp5rVqRsbmdYjb2PjLq+IVK3sP9wE6UHZaw/Lge0XjAK2nRuG8f4G4mH+MQ2MCQiebUfsVJbHXx1EclYhZI89vjbhlhtJhare1+tdNTY+xGzOHM+i0cPpABQBos3gKId0Yu1SGIcZEQ4c3dkv26Mw72HBKUkzmdwxdfD0doD6u0v6r+u/57QpEImFpLGdRq2Bo9MSJrRXV/rmpSswZA0VaOn7qYh/nTLz5GG7opoyj7Y0wMonDIqUUthpTnnb53umoxI1nCD85RWJkAhmWLvUUim2Dk0rc4ErKI5sg9R0/Rb92B5ud8QFtYeP3WM7FUTwVMxG6uHNJiOeNB3XrI2EeYcocFC0vGwK8UnJqeHfRUlA9MrQ4uGRLg5bI9RSPqpFKjokH2x8xV0SE+2L1WLo9iifWcEM2MVLC5vYG+7jCe9k5g5B5TmHZVkXT0pq7YaqcgVzEmV0d5JXHWKATstucY9knbk2rnvqdpmBcIeEtWrFuCQSIfsD6yuVavojtkm5b7YIudVPOvZnJPsO0UFJddaN9a72rur3bcaHo1TI6s9iMDC7IoZXTEqlmLmVRSWo4VY3B+BwCqdcQdwCklz3+TC7AaehKW8hgpA48LGfb3kKbbjaJMT8YJJXxzJFJKNWoNeIXm1HxJFjv3pzsAXaVcn51t7DUb5anwUZ1D2F+Aye8bmtOnPxn2Nt9awsDOg+kiq9j7Wh0Iy9rLjgceXAIVkin1LIZli59C0OhOwIonx0n/svpORVsQp7hG+P7L6wBnURD7SiODU1npFJHXjeB5y1ENzt1d4A7lRM61Y13pFjSEiKPgjvRS16bnWKbtrvnRGiXIaPTL97AMFb9yqsd69b67+l+aLBhXJLmPyyxPIBfXFDHjglgI6RlQjfgGNJHsk/aRDBG/Uw3Og2yTSXESxZw32PlNXJMVqV1M/MRnnLgk8xvT93DxQwEZ1j2jgmojjGyutUarRWld2F00yXkjoCllVLVX3j6YapyuLoc5rMFTIhIIOiLRHOif9a1D9vmEdi1a2hJrTAIqXRTjLOjbbuWATC3aVXuM+NtoIreOWvFDxsJBUehWl1N1r2gJkxsudA7s3rgyoKcYVyZwHkEBrEKCQTLGfKCRT7ByaVgMB6+HUXyzEFobanmxJLpU8tTV8/6Ncu9aHL6fdjYtI6uw3SuIPY6J7C2+YVSoPJ2YCfJCk6qF2CK+QjErhdbeAUHsol/2tWGSuF7rNvXPmA+Abrj2SZTxRLVFGgOurgLPypip0BHSeHwEeLISk7HrFirSYGEDpjv+cw7A32iToBF1tlYCtHoi5h9VKp8o1vpS8w/ZOTXLfRhybpNiOOZSvmFAt5kiBqd6yo89n/EGasgYT33+1/Za1who0+rN6ilBJe4/L/ara9j2zQJXakz+2ab9Aib1OAl7aGAV+HOsipICPiFKE9tWNv754JAmkhQCFZFo8obGDQjLFzqFpNRCopq/KPj7rja1R4ECGixeNDL9wUiHpbS2hG722B3b3SAFCUlsR0qoE6YyAhrf/uNhj7iWUIj3dUgF3DQuy581RQCipmKlG3kKIx3qQDas26pmXjKcKskBVKDX2fFofY2666Gdp/i7u2UVxTNbzW+iwqsCGpDkaTemdUVOrYqkjWmcJLU901i4u5LJT9oy6xWRS9tZw6qFXpfNuYt/a8+kQSm67w+8MI+V5QvVj1LZm0T4AV6N2Kk24lv2NNfxS+E6pQUgaEeMJ5HSRds8FXA/42mrKeQyNb2DdWXgJ8rdyQBuaBq1BL5hY95/zpORCsqXXYNC6MbktzkNFLCWd2913VLNoXUJSU1DJOkWJ1wwWr5m9Ku2hjMinu4haPW4OjkECR0uAQvJo+YdenUIyxc6haTUSMNKLiqcs8SjDiKisU5sB8+GxEKtfXdz0vejU12gYeiEZ3qNOombWyME2KJGys47cKWmsvWoUmLGFT7USbZSYcfe901Wi1c0ybI+e93jdnj33vFTz+Z2AdMq4qa2Oh2uclyIbkg7p2dtkmubtQei0WB6gr1wG5gIfMuOkTxojRrGPs36kOuvg2IDa+yp7LUUQztm9NSNGsKpLBqTv2etFiu345mves1IYSe1r9UeAo+0/5BFJhKQziqit7Oy1xSg2dO+2tffN+//G8driSOY+4FnnvjnPvdfQNdgEIVmlZVQIbqU1GBptFN9d7g/YL6pZr56IpPxeDu5o9lxKAbKzGZRurGn2Y5rjbsdr0XPIu4ank0BTCFBINgVzbRehkKyNG88igWgCwWm2vnPjCpjQix42qhkkJEPG1eyRLCwHFzKSNFHMxngz75xn4gdZLyTnvIy2DQuOhvGuo2P6wZvqK2LxgiPF1xgznv+j2r5IIY6DgN6RTtsPLyRNMSO9Ns/1q/YDBxhAwSHuqi1B9AsxskpsVE89EWiqFySwdGMNj2pqORJ9Z2qPiCMkpRLwlPS+dEeSVYrpaEWlN2r7b45P4hIWXG1eZM34K8zq70E1PpZcRViatgYT33/JI5Jef1ip0elfgyFzlYJN0xkczFdQkNTXGPdwcPVnD6Go+6jGW4CnkUBaCVBIptUzACgkU+wcmta6BPryuDQ9gIPrnib3MiNpJj5lVH0tqWqhWQxKOqCv5H3S6ScUkvJQ3AvsbVvXyWPyqru6qfrGTgWtRlOGxrOqyil6R3DR0TfNiFy+iZu3dc3sjYqNHWHN7nVTTvwgKzZLD0oz2qXRetoAACAASURBVOp46ILsdwzrOxkgJoz9W5ZIMPY97nsidcbD7xByu+uqdYmkie5J0RxX83LvA6GjV6Y2gtCsiKREgsSXGWDXk26r2kwYc5P2BNKH9dadDfeeraClKsLwdBb7O2Vjb9npEVw4GxaBTbrm63h8mJC8LG1h5J4NipZWU+oPVtax6OyjGvDQHyT8daLRSqGFXW26iWtQW+wlnLsUB9JXbQ07rwXWoFSfhtnyR90XmowC9TJkAB1ScEeq/sqUTYb6dO/qb1XsvZQUknW88TlUKxCgkEyxlygkU+wcmtaCBGTv2wgKOyH9xByzsgoAycOnrppfMgDxRUd1XHl4y9siQXqYWYVzrGOCokzGQ1Q/sOKIlEgq1zlnSrF3BhUcvLWGWTvFTzdDM72tZwAdpzK+FiNxmdjFgEZFHK1DqnHmtldUj0GVbqr2zCb77M/fxU2M4hJWXNEl1yhWX7ieDHJyDdlTGnGZg8A9dnF9mjQKJPuvshg8bTDGwy2UHkT36azugYxTqdg5aWNP6IXRjBKivjTNZG5ozNER1VlxYxEL98v6HoHKoizOzIwAzhcVZmojNP4NjEQHvsxwRCXHm7cGjaqy1YJa0fDjrsUWXYNmVFrWsmyZKJnVWuV3dHAsAyyvQhe5D+ZocDD2FgPBvwUO8hSS0cuQRxwrAhSSKXYnhWSKnUPTWo6AqurXzHQ8D6Gar2/u+fI/AGXNYh96wTc0joBCIHVynZkeVqq5CIuxF+3Rg5gRtDqZXb9hhH8WezHWlFFRMnqeEl0clF53nsI6SWy22xUkOUn144yI0CYar84Hq72IlfD2DEkv6Ylg+V44QLePTTg59y5bZ2Ux1CfRsKRGHPZ4WYPJ7vOo36HWX4Pu+zJepdSI9R/4G6zx3/io6ne7+NpKdAGfw7qf55NACghQSKbACUEmUEim2Dk0jQRIgARIgARIgARIgATamACFZIqdTyGZYufQNBIgARIgARIgARIgARJoYwIUkil2PoVkip1D00iABEiABEiABEiABEigjQlQSKbY+RSSKXYOTSMBEiABEiABEiABEiCBNiZAIZli51NIptg5NI0ESIAESIAESIAESIAE2pgAhWSKnU8hmWLn0DQSOAYEgisaNqiKp9W78IFUxHT2s4x5PdVfM16l1KNwT3jFVLOaZJzqrX15dDp64jV2LrVWHE1eMbSx82ji6NJv9nQ5lRWHg9eg0bonTvXgJpKMvpSz72z00TyCBEigyQQoJJsMPMnlKCST0OKxJNDqBORBD3hy3ymwAOkVOdkD1NZIPIyJ9EGcQAEV+Jtxm9+trOON2ZWQ/nwh4/flcWl6AO72IMa4OU9j+GrPziXcshqFa4c27drdwpzVdkT69vWUsfDAzU13+uDUKyjA2ytReusV0TG/hpL3pLFhFLu3cOu1DXSezwI7IfPtGcCFs/2qF6N+DhrbtcMZvf4msIWl6wuqt6b/Y4hSoIy97cOt+8HpVzARt0ee81KqX94QOixfQPw9DMwv4qZnDR/OwgRnqxcVwKOgtXC6iCunKtW1EzS0Nc5ts2m99zg1937sr6xVG9snMFPnz8avQWNdFXbr0Rc3bE1a32VRuDyEnOpNWna1TRma+SIudPv74upG1f82WK2Dou95Y8w8JqfKdfLVoRzNk0ng2BGgkEyxSykkU+wcmkYC9SZgPZhjC3PXFjw96aSheh6PahV1GlvDm5mL6BnGwbW7AUIm5uR9zbll3AGUvrRg91jrGp/ERem7Fqsfpf98qCbxwNL8JvZDzcqicG4IuV2v0DOEpAigRx5R1nm6iGLPGmZnNyD99zq3y9gzryHfXZBm8Nc3PFfV9Rk0HmZdTKUP5+kN3LzteRgWZtNA6WEGeBAkJIEuiVr26h/oi5f7sf/WGkq28M3C/zfvueVkfUe1jdfNFwVvvYlZ77xiLplDHabYZVCy1kLPAIpnMyjdWHOvDdWnExiaKaLYXcH+rueq3f3hDehNH916zfOSRXzauxEhpM31dt15bzVjDRpCsmP+K7h5Py7lPC69PowDl63B5xr9Us313JvHRbUOF9UaH5qZBGYXsC49Qc9B+ehRjOi8ur/HNnFt1nmf5XFpJovScjwhmRsbVi9LSkf5kiMuch5HAi1GgEIyxQ6jkEyxc2ha6xOwhZt+KqUbSR64qmMYwqgfHd3W3yo4WFmLiLRJ5PFVXOlZ8zwwOcY9P4nBEGGRyCHmA/fia5ag86Y3BgvJoZlXUVgOijrlceZ8GfccIsLdAN0jBKUpfK9XwLgbirvnpRGSQQ/1PiC6B3g5KOjvhk8uYlErioRD7k6I0FZ29bus6OjO4GC34rZs1xCq1sfgexc37xsPywuJXx7ofFenFwNOy7VCEsD4KM5gA/ckKqmixRqxnGixJjjYuxa8Nkqa5OOyI8LuX6/GeogQXCFC0ohUenzsmkIGudEM8NYSZm9bfm/QGnRd14p0V3CQAKl1aClMTIqfx4DSnRXzBZgV5Zd1XL2YrO3izhpu2ZFeEaoDOAiMvMt68grJrHoBYNwjjomYUWKsbGFxdsV+UaX8WeeXcDXg4ykkcGwJUEim2LUUkil2Dk1rfQKO1LySNyIBeSjyRgWjpmw+qCkBKeKxoqIguW4RlVuYc0Th/CPFedAXYQHcdL2Zj7JJ973+oVUE8GTPqhkhMyNLXtHjGK40fxf3vJENichMZwANz/iWZlCQB+2VJbzhS3M9vJDsmPc8gFpCMigiaQtJ44F0/84G9pDHxSng1p2qAOycKqIItyj0i+DwKK8SrmYEVM4NE7LG2GLTCPbvrNqRUvnb5NVhHNxwRlh1fwPQO4KLYxXcconVPM7MDKAj0mHiJ9jrXHe4pGOrcbS+jLxA8gPslFNLyLltVPZ4bBk6PwrcdgiPOC8mXMc4XsLEOVdFpt1ReftlRkPXYAyBnJx49QwRfJczWLq2iH25F3Z0L2AsEWi8iDJSXLdQ2t0MTjv1CEn1om5s0/XyRRlhvjQoXXNH8SVyj8cBKcqHmS/PJQESUAQoJFO8ECgkU+wcmtb6BEwhiTql4Vl7eWp5aI4WDAZutV9yZyFBaprXTYbwwJ0F3EMWXaYYkRTJ3NgACt39wENJS8zWlNoq85jcsYSajO+M/gQtGXfRFvcYhljq6rPSRa2H8E0UXh9G7uEiZh/kzf1qYVEg57UrjsiJKcZkj+RDZyqocbykxBXsB2IzyqI5TmyUtNkCvPu+nAy8qa2e6JhWhJj72pRPdGl8Opt0aaz61FYj5a+COTsyneC2DopIJhii7oeGCrkAIeVKMdZH0iD7facGHOYaArUkkUdnGqysxWnAl/LqmmiwkGzMGrQu3mAhCUkV/iIujFZQuhG+T1b93p0F9oOOMzMV1P7f3hFcGdvEG8sDuHJZ0pQXcTBWRAe897vuxYb5Ump3HXOvOaOUdV95HJAE2pYAhWSKXU8hmWLn0LTWJ1BXIWkVromKPGqwxYpiOB8GpTBMLQVNnBFTALsVlWa5v7OJ0k4Ze/dF9FliZw0dEtVKskfSKyzU3sUMSiFRTTUr80G8dONN3NyWB/ayO+oqhU+mrAiZpAVKhMuI9krkt7QMFM9FPbyb/PqygKtabFVIQpO65xb4wemHgemQ1hpTDDJGurNwByBprvLSQe39Cl0DVoEiXREfnU3xU1uj0qlDb/IUC8nF6xI19n6yGJye0O4RNNKUF/HodNEVEXaNoKqHmh/Z/6f29TquIymzse7lkIhkI9agPYnGCsmu8VFMyv2u2+vsSykG5PiLl4fUPSCR/SeuolJWMSkAPcNqL/LcvPUiJWAvbxrXY+v/K8kZkEAkAQrJSERHdwCF5NGx55XbgEA9haRK6+rHQeLopjzcjWA/UUTIKIChonEJC5pIRDNyn+X4KIa2yygkFJJD5yeR21moprsqIVnBG96CJN6l5Uxd0zxwug8PTm1dvF4GesOqmOZx8ar54OpKmY27Py06IglvIZNAYVEVe496RzE5hsC9kEYBk6yyvWO3gqX5RWP/ofo0Xkgqv+r25oY9uFt7cGMVUKrjb4153dBiO9vSesYvMlWl3F1dOnWClz9NEpK6yKUVFfetQaf5Uujmcj9kH+H+TkW9QAr/ZJEbkxcgGeQA7OteYKkXPcMoYMuV6j04XYT9csbrl7FhXJCI7o01lNR/Szr8FpYebvpbquiK7UjEEh4/BqxH9x7tOq41DkUCJKAIUEimeCFQSKbYOTSt9Qno9kjKw5Wvx2H0VI2ULnkwSlagRyoZ5iTNVNviIeS68vA2PWG0iJhfdQiLaFslEjC4vaK5prNCoxm9ePgmFm7701ONiqFWFDPgmrUIyUjzQ/ZIXt9AZ6+0xDBSUlXK5vymdsS9+849U1bEb8tf9bW7Hzk7rTS4sqY8xGujXVFC8sYa0FPGvQcSic1obDVT86RFi+x5VFFj56fxQlKupi2wFCQkXfdVyN63EF/L9Yz7KWHk3ctbY2NXH/zRL6neii3sd0tV33Us2kVjAowM8mvNQrKBa1AzBVfF354BFHp085Rov1NouiOBMsagpPsur6p1CalqbA9jplLfMNPc7RcL5l5eFdHNVCs1S3/YqSIK0LRT0QpJo/WMRPerH3fE3/i7+bdm7dGN/P3iASRw/AhQSKbYpxSSKXYOTWt9AtYDr24m0hsvQZTQ2hu0JMJARIy8YTc/B7tb2tYWRnRwFfunRwIe5IIQm/uzbiyi1FPEhbPm2/ywyoeOoYy2H9CknJrjmuX6ZV+YijSY1WdVKqYUEbIK6ci8XNURPfaaxTfUPrKwT3dGXcPfy1J3UpxiO0YlyJKzIu04QltbdJ0fRaez4Ip1aVeEtNbUVl0VTyNFt+RMHXakTnZKv8vlN7HgaEfyxJeSK0bqKnGGPFCbabU22e6MKj7jbq0QxH0CcL4o0QlJ9bdqy4fafiSsNHE5O2GqeFRE0ox+WZkD/tYzWQydN+4puW9LQS9pfILV3O9as5CU/c8NWoO1OeGQZ3nuU+9LpVicTBOChKR3L6r2xUacImaHnCpPJ4E2J0AhmeIFQCGZYufQtONBwLNnTt6yT05PGOJpN17DbPth3tXuw1mx1f9A7E4X9Bal0e2hquL29X/U7vsLcY+2L5tZ9TCyUEgCt6um7u5WINqzJRpxOo/cA12U1HtGlc2e7MmS1hI7I44UWkcxIWeUV1L6xjb9LVj6RpWN+3a/Rb+FhXMTKm1v7voqcs50PdehwYVc9MVXwh9w5cVEYTledHtoPA93hNUyzIgwS39MqZCpZ69JEQxwsW8/pfkiZl+JS6Map0T1IqN5cZaQ+RJjYrQSUe3YO5gUZgq5QG8eg9iwI2gI7GNYnc+tOyueCGb1XlmcBwrn+quMYwkkbwucBq9BJ47xSVzCakSfS8cJsVKUDebuFx3uOcp6Lu44CkYl2c/oSn032wVta4oaUUjGubN4DAnUnQCFZN2R1m9ACsn6seRIJBCfgBURqTiiZLqWCFb1T6uIjb5aoZX2Gnv/ZMTDaHiF1zA7TQKxhKS5H1CiMlFpfnHAWtG23iw6VSpdBrluo+CM6qsoRX8AHESm+RoCLLfr2K/lmI8uVbirL4vO3rxZVdUbadYID6tK5B23+JJiILKPrrCrSYGVdNrRfhiiyvsgrisEVD8hGYhfRYGgUp+rKbFZdI1nAVdqbxwHyjGeXqNm9FFavezXa504TZHxp8r+Ng9xzfUeZ2cgGGnC1X2mSQYUfnkMjvVjQiLKb61hwe6JGPdljPdFUYPXoJdpZJ9LxwlmtkDJSlHVogpuFaT2VGIEM+cqnkq21Ui6FOMKbZFkruMSMsBDk7fpy3iprc7f8SS+5rEkQAJxCFBIxqF0RMdQSB4ReF62zQlUq5vaex4D0mCN76tCUpueaRbisSt0RtENEnrmeaFCMtROh5CU6ooiftSfKth/KIU33NVPfVGEKLvV95IamDfG7cmYvQgde616BlA8VcHidatxeaxBARW1HEHxrPQl3MKSo1ecFSmb2xlWY+/DKAxiiNQt7D/cROlBGeuPy6ov45WeNV8qp4iDzm3jGH8DdMvGBqe2OlDoIpKxCiXZYwS1DbEKBi1W975a6aix9yNmceZ8Fo8eSAGgDBZvAMWe1cSFn8I9b0QEc3fuJt8/7BvYGOtCN1ByRWfl76/EalchVXUvXZX2LpKpIEVhgMIprziqVUgaBjdsDXqFZJKsgzj7nENefBm9aTfdYttlT7USriuiKcV0Tg+gcKrfzg6Zc/5m6K7JiGTMH1MeRgL1JUAhWV+edR2NQrKuODkYCcQkoBGSEWeGFtuxxF2svWhGL7awtMbaBJ5jAt4G3yqdV/ZCyl7LajpvoB1mj7f1oHTJMFZh0daQ9FMprNEhD/DzFXRIL7kvLWDdvI4trHdGMDNWweLyBva2y3jSO4mZcyIeHJVkXT0pq4Ya6cIVzEmV0d5JXB3brIpNO3W4RiFpP7g7o5DVNisQ9lIR01E4RCI0sj9w39qPCqvojhSgedN8eSHnVRzHOMBLJElao9jnW985+h/6/OTtr6lxpAiqKbPCrOPBHTOvorBs9Q+NeZuFHBZYKTbh0GoP5GV5+QAj8m1/rH2kkrK8oKni6r+QRLul/6qq+Fr3YjuyR7JBa7DRQjLixRfGR3EGZX8hK7P3am5X19bGuD8gEd+dAdVH0rWPl0Iy4Z3Aw0mgcQQoJBvH9tAjU0geGiEHIIEaCOhSW8OHUQ+BUqBD1/4jUUQyfH+kWFFvIWnPzPNwpq7T7RQzxpGSwqkezHVzVWOICAr+SC9Fu2CP7rDdNV86o0Q591QKoZ9PoOCNE00xr++K8rr6X0pRnAw6lMAuY/LLE8gF9cXszvhTWyXSBJiVVuMX/oh6mRC+GkMEb9RDf+DARhGaYs9adZ+pKwJkRjrn6ycma7hx/aeI8D1dxsKDsrGHry+PS9PDyEGi4qtGBFp9zL21yzErIDdISF6E2dKnzmsw6B6PZBzjHlK/E1jHoqvC6wCKl+V+kPUga2cEBWwqP1Q/VjueddyaXfFUIwYkJV35TLdmtYW8jJckB3aPWbmSpqhV5KR5AAmQQBICFJJJaDX5WArJJgPn5dqIgDw4FoFl714pK91Nmt7HqWZpIrNTSr1VJpOJ0vD9j+YD7+uvaJuqx3We7hpGKX9pmbFl9308nJgJsCZWMZKwmXiFZIjw1jwEqz2UGrGgIsrdZjTWfHB9w7VHUoSI0fMT11eB6VcwAfN4VdkV6Dw/AjwIi255hWQel2YGULKiXI5pH4a90apDJ+jCIqrBzI1G89IGxdO31JdKWHt/07hrN/FxZjRZzWHMiPKW7mxgzzOQ0TYmq/bR6iNknhMaICSbsgYd+1rjsZT09PCiY0afU08xJ2nvcblftW+x9qKq6LCj4FVQmrnProCXH742LiEFfESU4rG/jVE8BjyKBEggjACFZIrXB4Vkip1D01qcQDV9VQo2SMEH4+21ua8vYfsPgWGlt6oWGeqteHW8eIV2vG0rdIhrEwPOkZSQ7DHtk/YP3RWjaIjseXPsn0oqZqqRt5ClEUtIhlUb9Ve8NAqyQFUoNfZ8Wh9jbrroZ2n+Lu7ZRXGs/pBb6LCqwHpT6RyjGvycUVOrwqcjWifHa6KzdnEhl50SHXML0KTsreGsdhal+U3sW3s+zS/9doffwtUKxgHFSrQP7lYRlfgpo438Ianek46rqBYoRmrrwcoW9nc21f5gSYeWz+D0KyjYvUMDrKu7kGzQGvSaH+v+c5wUIyKpJRR0nnl9qXYrEctFR4p64DpwCcmQqrxKvGaweM3sVWkPaEQ+jawCf+SzkeuPY5NAOxCgkEyxlykkU+wcmtb6BMwm2EVLPMqMRFRalQFrmKEURLmoCsKYH7WvL066XNzUwOjU1yizlUjZWUfulDQEd6T3aVJbw/Zquvve6arF6iwJ26PnPV63Z889fxFHkzsB6ZRxH4Id88Z5KQ4ClYan660o0b7ijicyZwm18UlcuYyQdhXNSm0Vg4zqrINjA2rvq+y1LHRX4vdGtapirujTDtWUAyNARiqjKowUe/1Hrdoav5f9vNjAOrxtTpy+8LSvsM5xto+JK8hiCbXwXqgNXYOx7Du8kAyNNspe6MuaCsdBLvbu6T4/isEdzZ5LKeR1NoPSjTXNfkxz8O2NWPtha1xtPI0E2pIAhWSK3U4hmWLn0DQSqBsBS0SG9PuzrhVXHAXaFhLRTCgkVfGR2WrRm1g4kj7I+gZ1PoRL5DKLhaAoQ0xW3lRfEYsXHCm+hgnxfBTVmkUKiBxci65EWmtE0ovLSkuVtgkHGEDBIe6qLUH0nousEhuSSmgIzTzOSLr0KLB0Yw2Pamo5EmtVhR4kDC5eHkKHFB+yK9N6RL1pq4jtkqtdSsDQQetYu3fPO4aRqSCp87dmZd+vUWjH3h+pshsatAaT3n8x7yH3DAN6qpovHy5NZ3AwX0FBUl9j3AvBVZQ9XKPW4+GXEkcgARLQEKCQTPGyoJBMsXNoGgnUg4Aq/jGAg+sL/jYHfaM4MyWpttI+QyqRZjE4PRGddhdmlzxsuXrzZTE0njXS+npHcNHR782IXL6Jm7d1zezzOPP6MDrCmt3r7Ej6IKsePqVFgOxRdEfBIPsdw/pOBjwEG3sILdFu7Hvcf80tiA0BJvvl1lFaLqs0UdlX52667n2QNVsZSK9MbeSjWRFJiUaKL6UKryfdVrWZMOZWUKmdS7h1Z8NgG/URsXU6i/2dsrEn7vQILpwNi8BGDdjY720fYqsaebcr8Ab4wsxSuCA9Il3tUIQpgG3T5tMjqsqvL1WyZuHVpDUYS+g6/KKq/1b3TWs9piK4Zusctb40kXkl1AfQIQV3TPGsBOLljKNXr2N0xz0fey8lhWRjbyiOTgIBBCgkU7w0KCRT7ByaRgKHIiD76kZQ2AnpseYY364KG5ZqGMOeoCiT8fDX7y4wJClo5/rVXjL9p4KDt9Ywe3sj5MpmimXPADpOZXwtRmKYrA6xiwFJJGd3HXPzQG57RYlvlW4aaGPwFfalwihGcQkruGnvl/SKQ7OfXU8GObmG7CmNMDp4P2xcIRkS0dFeW1Izsxg8bTDGwy2UHkT36azugfQWiIryitmXcTSjhOjsbJj/o8aq9/fGfVUEUNrZxCNV6df9qUYoQ+Yt1V6nMyi5XjDIWpZ9eBLdTFiMK2ya401cg0mFbtzjbQGeUX1pS2a1VuE1OJYBllehi4AbLU90QtVY05Py4kxeeOgqRHuZUkjW+2bieCQQiwCFZCxMR3MQheTRcOdVSaDRBFSlw6an+kn0sYx1rWiS74CaekPGhWU9nMfs2+cfNosz57N49CBmBC2uXU07zoz+xvC7UQkzep4iigalR5+nsE6SKdltFpKcpPpxRkRoE43X3IMPc/8ZzDfsaqTNtfyQV0vaAzbR8e71Ha9SasQ6kkhmb1krQn0kxkdV39jF11bsHrOHpMXTSYAEYhCgkIwB6agOoZA8KvK8LgmQAAmQAAmQAAmQAAmQQBgBCskUrw8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RAAiRAAiRAAiRAAm1MgEIyxc6nkEyxc2gaCZAACZAACZAACZAACbQxAQrJFDufQjLFzqFpJEACJEACJEACJEACJNDGBCgkU+x8CskUO4emkQAJkAAJkAAJkAAJkEAbE6CQTLHzKSRT7ByaRgIkQAIkQAIkQAIkQAJtTIBCMsXOp5BMsXNoGgmQAAmQAAmQAAmQAAm0MQEKyRQ7n0Iyxc6haSRAAiRAAiRAAiRAAiTQxgQoJFPsfArJFDuHppEACZAACZAACZAACZBAGxOgkEyx8ykkU+wcmkYCJEACJEACJEACJEACbUyAQjLFzqeQTLFzaBoJkAAJkAAJkAAJkAAJtDEBCskUO59CMsXOoWkkQAIkQAIkQAIkQAIk0MYEKCRT7HwKyRQ7h6aRAAmQAAmQAAmQAAmQQBsToJBMsfMpJFPsHJpGAi1E4EN8gMrHu3jnE9/Ecx+/hJc+/AxePtnRQjOgqSRAAiRAAiRAAmkjQCGZNo841RNH1gAAIABJREFU7KGQTLFzaBoJtAiBt0/s4eC5ryH7p/8IL/b9Cd4vfwJ/8tXP4qNv5NDz4RBO4pkWmQnNJAESIAESIAESSBMBCsk0ecNji1NIpthMmkYCJJBSAk+f+wif+IFv4ft+6qs4+cKHLisrv/Np7P7i9+HpzqdSaj3NIgESIAESIAESaBUCb/+Zn2gVU3Fi6tqvP20Za2s09Ht+81/jxMcf13g2TyMBEmh7An0V5L/0VbzQ/V0tio1/9IN4ZzWHE+8+2/aoCIAESIAESIAESKB2AhSStbNryJmfePx1PL/1HxoyNgclARI43gSennyKE30VfP5/WQmc6Dd/sxN7d74PJ7714vGGwdmRAAmQAAmQAAk0jMAH3d+Ldz/3hYaNX++B2yIiWW9oHI8ESKB9CJx8v4yX3/k1/MB/89uBk37797LY+pXT+O5nzrQPGM6UBEiABEiABEigrQlQSLa1+zl5EiCBKAInnn6Elx7/Egp/87dw4ln9ToDdX+vDbuk/xQfZz0cNx+9JgARIgARIgARI4FgQoJA8Fm7kJEiABBpJ4IVv/xa6hn4TnT/+2HeZj999Fr//f/8wvvOZs3j6zAuNNINjkwAJkAAJkAAJkEBqCFBIpsYVNIQESCCtBCQq+clv/go++yObLjH53sEL+Ma//EF85+SP4oOX8mk1n3aRAAmQAAmQAAmQQN0JUEjWHSkHJAESOI4EREw+//YKTh58Hc93foQP3n4GT098Au98+s/i4+c/exynzDmRAAmQAAmQAAmQQCABCkkuDhIgARJISuBbqziR+UGmsiblxuNJgARIgARIgASODQEKyWPjSk6EBEigWQQ+/vbXcPJT39+sy/E6JEACJEACJEACJJA6AhSSqXMJDSIBEkg7AQrJtHuI9pEACZAACZAACTSaAIVkowlzfBIggWNHgELy2LmUEyIBEiABEiABEkhIgEIyITAeTgIkQAIkQAIkQAIkQAIkQALtToBCst1XAOdPAiRAAiRAAiRAAiRAAiRAAgkJUEgmBMbDSYAESIAESIAESIAESIAESKDdCVBItvsK4PxJgARIgARIgARIgARIgARIICEBCsmEwHg4CZAACbDYDtcACZAACZAACZBAuxOgkGz3FcD5kwAJJCZAIZkYGU8gARIgARIgARI4ZgQoJI+ZQzkdEiCBxhOgkGw8Y16BBEiABEiABEgg3QQoJNPtH1pHAiSQQgIUkil0Ck0iARIgARIgARJoKgEKyabi5sVIgARIgARIgARIgARIgARIoPUJUEi2vg85AxIgARIgARIgARIgARIgARJoKoG2EZInP/g2np54Bk+f/WRTAfNiJEACJEACJEACJBBE4OS7+3j6/GfUMwo/JEACJNBKBI69kPzkn/w+Thw8wqcyWXz04Yd47/338U72h/DeSwOt5CfaSgIkcNQEPnoHTwNsOHHyOeDEs0dtIa9PAiTQIgROfPQuPv3t38a7f/wYA/nP4Rvf2MLzL3fij18ewsfPfapFZkEzSYAE2p3AsRaSny7/f5j8kf8If+3Sq3juueeUr8uVb+MffeUW1rbfQ/nFH2x3/3P+JEACcQh89A6e/eAJ+nKfMY5++hFgRg/efe99lN/5GO8+0xlnJB5DAiTQ5gROfPgn6Cjfx09/6T/HyNCgTeN3f+/3cf2f3MQ3nv0CPv5Ets0pcfokQAKtQODYCsnnv7uJ8b6n+Bs//V9q/fA//a3/E199vx8fv5BrBT/RRhIggSMk8PSjd/B92Q/w9//6X/JZsf4HO/jf/+kivksheYQe4qVJoHUIfPZb/w7/3ZW/jC98/gd8Ru/80S5+5v/4f/DNz0ww1bV1XEpLSaBtCRxbIfmZg9/A1f/+pzDQ36d17vLDVcz+s1/BH2f/dNs6nxMnARKIR4BCMh4nHkUCJBBO4OT7ZXzv+7+Df/BzPxN44N/+uVn89rcy+OilHuIkARIggVQTOLZC8ns2b+Mfv/Hzdkqr1wvy1u9//ds/j4MXvx/f3/nP7a+/tvdXQx3GYw085HD8OdDP1Z+C3k//G7z40gX8/F//K77fBxWR/Cf/Gt955z3eGw46/I04/r8R9HFyH/e9MI/v6/jz+B/+2/868FnjF/7lbfzS/T/CB9nPp+sB8mnQLvF0mUlrSKClCZw40VLmH1shmd35Zfz9v3MV2Yx+0/p/+IM/xM//X38PL/b8Tks5jMaSAAk0n8A7H3SGCsm/989u4jMv/lLzDeMVSYAEWorAe9/5JHIvTOBv/c9/M9Duf3jjF/Drv/ddfPipP5WOuT19qgqN/fgP/3O89MK302ETrSCBY0jgu+++jN/47b8GJSVbRFAeXyFZXsb0Xz6D/3h8TLvUfunNt/Cr//YX8OJnt4/hUuSUSIAE6kmAQrKeNDkWCbQvgacfPYO3v/FD+If/4O8GZkz9V3/jNex+8kdSU731qQjJjz7Ef/Znb+DZT1FItu/q5cwbTeDDb38Kv/xvL+PEyWdw4uTJRl+uLuMfWyEppbU7K/8ef+fa/+iLSkpa6//2d38OI39hFyfZtqkuC4mDkMBxJnDwrSy+sfljuHLhP/FN8w+3v4m3fnMRY6f+3XFGwLmRAAnUicAffe1FfPrEOH56+qd8I/6LW3fxy/e38PbLX6jT1Q45zNOn+Pjjj/DRB+/h1R//pxSSh8TJ00kgjIAIybu/8V/gmeeex0kRKC0QlTy2QlIcJU1+P/uddfz4j/0IPpf/Xrz/wQf4va9+Fb/z1TX84I/t4YVPfswVTQIkQAKRBN597xN4VPphPP1Y3ysy1/FHGOj/euQ4PIAESIAEhMDmWgYfVrow9sNjKHz+B/C1P/hD/L8P1vDku8/hW98znBpIRjTyA3zw7p/gL/25f0EhmRrP0JDjSECE5C/9m7+C5174JE488xxOUEgevZtPfPwBnv32H+ClD5/gk88/xsfPfhOnfvwlRiKP3jW0gARIgARIgATalkDl4Bl89bfewUfvfR7PPv817D93PnUtyURIfvzh+3j/nW/jwl+4RSHZtquVE28GARGSc792EZ948VM4+ewnKCSbAT3uNT7+9tfsSqNfOMWS2nG58TgSIAESIAESIIHGEPjdhzv2wF9/N7glSGOuHj2qEpIfvGcIyZ/4RQrJaGQ8ggRqJqCE5K/+pCEkn3ueQrJmkg04kUKyAVA5JAmQAAmQAAmQQM0EWkVIvvfdCn7yL85RSNbsaZ5IAtEEREj+4r+6gOdfylBIRuNq7hEUks3lzauRAAmQAAmQAAmEE6CQ5AohARKwCFBIpngtUEim2Dk0jQRIgARIgATakIAIya/t/VW19SbNqa2MSLbh4uSUm06AQrLpyONfkEIyPiseSQIkQAIkQAIk0HgCFJKNZ8wrkECrEKCQTLGnKCRT7ByaRgIkQAIkQAJtSKDlhOTLb7ehlzhlEmgOgQ/ffpl7JJuDOvlVKCSTM+MZJEACJEACJEACjSNAIdk4thyZBFqNAIVkij32uRd+1raO7T9S7CiaRgIkQAIkQAJtQoBCsk0czWmSQAwCFJIxIB3VIRSSR0We1yUBEiABEiABEtARoJDkuiABErAIUEimeC1QSKbYOTSNBEiABEiABNqQAIVkGzqdUyaBAAIUkileGtwjmWLn0DQSIAESIAESaEMCFJJt6HROmQQoJFtvDVBItp7PaDEJkAAJkAAJHGcCIiStT0v0kWTV1uO8HDm3IybAiOQROyDs8hSSKXYOTSMBEiABEiCBNiRAIdmGTueUSYARydZbAxSSreczWkwCJEACJEACx5kAheRx9i7nRgLJCDAimYxXU4+mkGwqbl6MBEiABEiABEggggD3SHKJkAAJWAQoJFO8FigkU+wcmkYCJEACJEACbUiAQrINnc4pk0AAAQrJFC8NCskUO4emkQAJkAAJkEAbEqCQbEOnc8okQCHZemuAQrL1fEaLSYAESIAESOA4E6CQPM7e5dxIIBkBRiST8Wrq0Z974Wft633hVE9Tr82LkQAJkAAJkAAJkICXAIUk1wQJkIBFgEIyxWuBQjLFzqFpJEACJEACJNCGBCgk29DpnDIJBBCgkEzx0qCQTLFzaBoJkAAJkAAJtCEBCsk2dDqnTAIUkq23BrhHsvV8RotJgARIgARI4DgToJA8zt7l3EggGQFGJJPxaurRFJJNxc2LkQAJkAAJkAAJRBAQIWl9vv7uz6SO19OnT/HxB+/hve9W8JN/cQ7Pvvx26mykQSRwXAhQSKbYkxSSKXYOTSMBEiABEiCBNiTQakLyme+hkGzDZcopN4nAR995Gb/4ry7g+ZcyOPnc8zhx4kSTrlz7ZU5MXfv1p7Wf3jpnUki2jq9oKQmQAAmQAAm0AwEKyXbwMudIAvEIUEjG43QkR1FIHgl2XpQESIAESIAESCCAQKvtkWREkkuZBBpHgEKycWwPPTKF5KERcgASIAESIAESIIE6EqCQrCNMDkUCLU6AQjLFDqSQTLFzaBoJkAAJkAAJtCEBCsk2dDqnTAIBBCgkU7w0KCRT7ByaRgIkQAIkQAJtSIBCsg2dzimTAIVk662Bz73ws7bRXzjV03oToMUkQAIkQAIkQALHigCF5LFyJydDAociwIjkofA19mQKycby5egkQAIkQAIkQALJCFBIJuPFo0ngOBOgkEyxdykkU+wcmkYCJEACJEACbUiAQrINnc4pk0AAAQrJFC8N7pFMsXNoGgmQAAmQAAm0IQEKyTZ0OqdMAhSSrbcGKCRbz2e0mARIgARIgASOMwERktbn6+/+TOqm+vTpU/z/7d19fFXXfef77xHGQk8HBDJyJPHggzFYHWdcgQ1YdhJjx5c2jYlRUzuNUzuZOpnbXM9Mndzcm/YFM2CnnrRNprd+5Tate1snTRpnUuHEblpeicF5MAZs7HpCi8E2MkiCGAwCJCSQBTr3tfZ50HnWOTpnH6199kd/TIPZe+3fev82Hn9Ze689Pjaq0ZGz6lq3VXxH0roWUVAFCbAiaXEzCZIWN4fSEEAAAQQQ8KEAQdKHTWfKCLAi6b17gCDpvZ5RMQIIIIAAApUsQJCs5O4yNwQKE2BFsjCvsh5NkCwrNxdDAAEEEEAAgUkEeEeSWwQBBGICBEmL7wWCpMXNoTQEEEAAAQR8KOC5IFk35MMuMWUEyiNwabhB3ds2qLp2tqpmVisQCJTnwkVcJbB+8/ZwEed75lSCpGdaRaEIIIAAAgj4QoAg6Ys2M0kE8hIgSObFND0HESSnx52rIoAAAggggEBmAYIkdwYCCMQECJIW3wuhWVvi1bV3tFhcKaUhgAACCCCAgB8ECJJ+6DJzRCA/AYJkfk7TchRBclrYuSgCCCCAAAIIZBEgSHJrIIAAK5IeuAcIkh5oEiUigAACCCDgIwHvBclzPuoOU0WgvAKXhuvZbKe85PlfjXck87fiSAQQQAABBBBwX4Ag6b4xV0DAKwIESYs7RZC0uDmUhgACCCCAgA8FTJCM/fRc2GSdQDgc1vjYqEZHzqpr3VbNqGNF0romUVDFCBAkLW4lQdLi5lAaAggggAACPhQgSPqw6UwZgSwCBEmLbw2CpMXNoTQEEEAAAQR8KECQ9GHTmTICBEnv3QMESe/1jIoRQAABBBCoZAHPvSNZy6OtlXw/MrfpFbg0wmY709uBHFcnSFrbGgpDAAEEEEDAlwIESV+2nUkjkFGAIGnxjUGQtLg5lIYAAggggIAPBQiSPmw6U0YgiwBB0uJbgyBpcXMoDQEEEEAAAR8KECR92HSmjABB0nv3QGjWlnjR7R0t3psAFSOAAAIIIIBARQkQJCuqnUwGgaIEWJEsis/dkwmS7voyOgIIIIAAAggUJkCQLMyLoxGoZAGCpMXdJUha3BxKQwABBBBAwIcCBEkfNp0pI5BFgCBp8a3BO5IWN4fSEEAAAQQQ8KGA54JkDZ//8OFtypTLJHDpPJ//KBN14ZchSBZuxhkIIIAAAggg4J6ACZKxn54Lm9y70BRHDofDGh8b1ejIWXWt26oZBMkpSnIaApMLECQnN5q2IwiS00bPhRFAAAEEEEAgg4DXgmQVQZL7GAHXBMZZkXTNtuiBCZJFEzIAAggggAACCJRQgCBZQkyGQsDjAgRJixtIkLS4OZSGAAIIIICADwW89o4kK5I+vEmZctkECJJloy78QgTJws04AwEEEEAAAQTcEyBIumfLyAh4TYAgaXHHCJIWN4fSEEAAAQQQ8KEAQdKHTWfKCGQRIEhafGsQJC1uDqUhgAACCCDgQwHPBclZQz7sElNGoDwC4xca1L1tg6prZ6tqZrUCgUB5LlzEVQLrN28PF3G+Z04NzdoSr7W9o8UzdVMoAggggAACCFSmAEGyMvvKrBCYigBBcipqZTqHIFkmaC6DAAIIIIAAAnkJECTzYuIgBHwhQJC0uM0ESYubQ2kIIIAAAgj4UIAg6cOmM2UEsggQJC2+NXhH0uLmUBoCCCCAAAI+FPBakAzwjqQP71KmXC6BMO9Ilou68OsQJAs34wwEEEAAAQQQcE/ABMnYT8+FTe5daIojh8NhjY+NanTkrLrWbRVBcoqQnIZAHgIEyTyQpusQguR0yXNdBBBAAAEEEMgk4LkgWc2urdzJCLglEB5l11a3bIselyBZNCEDIIAAAggggEAJBQiSJcRkKAQ8LkCQtLiBBEmLm0NpCCCAAAII+FDAc+9IsiLpw7uUKZdLgCBZLukpXIcgOQU0TkEAAQQQQAAB1wQIkq7RMjACnhMgSFrcMoKkxc2hNAQQQAABBHwoQJD0YdOZMgJZBAiSFt8aBEmLm0NpCCCAAAII+FCAIOnDpjNlBAiS3rsHQrO2xItu72jx3gSoGAEEEEAAAQQqSsBrQVKXs2trRd2ATMYugXfZtdWuhiRUQ5C0tjUUhgACCCCAgC8FvBckB33ZJyaNQFkE3g2qe9sGVdfOVtXMagUCgbJctpiLBNZv3h4uZgCvnEuQ9EqnqBMBBBBAAAF/CBAk/dFnZolAXgIEybyYpuUg3pGcFnYuigACCCCAAAJZBAiS3BoIIBAXIEjaezMQJO3tDZUhgAACCCDgRwETJGM/PRc2WUcQDoc1Pjaq0ZGz6lq3VbqcR1utaxIFVY4AQdLeXhIk7e0NlSGAAAIIIOBHAYKkH7vOnBHIIkCQtPfWIEja2xsqQwABBBBAwI8CXguS4ZmsSPrxPmXO5REIjLHZTnmkp3AVguQU0DgFAQQQQAABBFwT8No7kgRJ124FBkZABEmLbwKCpMXNoTQEEEAAAQR8KECQ9GHTmTICWQQIkhbfGgRJi5tDaQgggAACCPhQgCDpw6YzZQQIkt67BwiS3usZFSOAAAIIIFDJAgTJSu4uc0OgMAFWJAvzKuvRoVlb4tdr72gp67W5GAIIIIAAAgggkCrgvSB5liYigIBLAoGx2eretkHVtbNVNbNagUDApSuVbtjA+s3bw6Ubzt6RCJL29obKEEAAAQQQ8KOA14Lk+GUEST/ep8y5PAJVFwmS5ZGewlUIklNA4xQEEEAAAQQQcE2AIOkaLQMj4DkBgqTFLeMdSYubQ2kIIIAAAgj4UIAg6cOmM2UEsggQJC2+NQiSFjeH0hBAAAEEEPChgAmSsZ+eC5usEwiHwxofG9XoyFl1rdsqHm21rkUUVEECBEmLm0mQtLg5lIYAAggggIAPBQiSPmw6U0aAFUnv3QMESe/1jIoRQAABBBCoZAGCZCV3l7khUJgAK5KFeZX1aIJkWbm5GAIIIIAAAghMIuC1dyQvzWDXVm5qBNwSmHGJXVvdsi16XIJk0YQMgAACCCCAAAIlFCBIlhCToRDwuABB0uIGEiQtbg6lIYAAAggg4EMBgqQPm86UEcgiQJC0+NYgSFrcHEpDAAEEEEDAhwIESR82nSkjQJD03j0QmrUlXnR7R4v3JkDFCCCAAAIIIFBRAp4LklW8I1lRNyCTsUpgxjjvSFrVkMRiCJLWtobCEEAAAQQQ8KUAQdKXbWfSCGQUIEhafGMQJC1uDqUhgAACCCDgQwGCpA+bzpQRyCJAkLT41uAdSYubQ2kIIIAAAgj4UMBrQfJi1RkfdokpI1AegcvG56h72wZV185W1cxqBQKB8ly4iKsE1m/eHi7ifM+cSpD0TKsoFAEEEEAAAV8ImCAZ++m5sMm6OYfDYY2PjWp05Ky61m0VQdK6FlFQBQkQJC1uJkHS4uZQGgIIIIAAAj4U8FyQDLAi6cPblCmXSeCyMCuSZaIu/DIEycLNOAMBBBBAAAEE3BMgSLpny8gIeE2AIGlxxwiSFjeH0hBAAAEEEPChgOfekWRF0od3KVMulwBBslzSU7gOQXIKaJyCAAIIIIAAAq4JECRdo2VgBDwnQJC0uGUESYubQ2kIIIAAAgj4UMBrQXKMFUkf3qVMuVwCM3lHslzUhV+HIFm4GWcggAACCCCAgHsCnguSYrMd9+4GRva7wEyx2Y6190Bo1pZ4be0dLdbWSWEIIIAAAggg4A8BgqQ/+swsEchHgCCZj9I0HUOQnCZ4LosAAggggAACGQUIktwYCCAQEyBIWnwvECQtbg6lIYAAAggg4EMBgqQPm86UEcgiQJC0+NbgHUmLm0NpCCCAAAII+FDAc0EyzDuSPrxNmXKZBGYGeEeyTNSFX4YgWbgZZyCAAAIIIICAewImSMZ+ei5scu9CUxw5HA5rfGxUoyNn1bVuq94lSE5RktMQmFzgcoLk5EjTdQRBcrrkuS4CCCCAAAIIZBIgSHJfIIBATIAgafG9QJC0uDmUhgACCCCAgA8FvBckT/uwS0wZgfIIXB5oVPe2Daquna2qmdUKBALluXARVwms37w9XMT5njmVIOmZVlEoAggggAACvhDw2juS74YJkr64MZnktAgQJKeFPb+LEiTzc+IoBBBAAAEEECiPgOeC5DhBsjx3Blfxo8DlVaxIWtt3gqS1raEwBBBAAAEEfClAkPRl25k0AhkFCJIW3xgESYubQ2kIIIAAAgj4UMBrQXKUFUkf3qVMuVwC1axIlou68OuEZm2Jn9Te0VL4AJyBAAIIIIAAAgiUUIAgWUJMhkLA4wIESYsbSJC0uDmUhgACCCCAgA8FCJI+bDpTRiCLAEHS4luDIGlxcygNAQQQQAABHwp4LkheYrMdH96mTLlMAtUz2GynTNSFX4Z3JAs34wwEEEAAAQQQcE+AIOmeLSMj4DUBgqTFHSNIWtwcSkMAAQQQQMCHAiZIxn56LmyyTiAcDmt8bFSjI2fVtW6rRi8NWFcjBSFQKQLVM+aqe9sGVdfOVtXMagUCAeunFli/eXvY+ipLUCBBsgSIDIEAAggggAACJRPwWpC8QJAsWe8ZCIFUgVkESXtvCoKkvb2hMgQQQAABBPwo4LkgeZEVyULv03ktD+vXr75Jc+ujZ57r05tvPqwfHjuUY6glWvO+v9KN9dKbr96mH04sXKecs0TXdGzUqisXaG70dwbOvaA9r2zU6+cKrZTjp1tg1mWsSE53D7JenyBpbWsoDAEEEEAAAV8KeO0dyQsEyYLu02s6ntCvXblAUp/efLtP0gJd7fxaGnjz0/q719PD5LyWB/Tr198TD4bZg+Tt+tD7vqirTUA14fRcn1S/QFfXR6734s/u1y7CZEH9mu6DCZLT3YEc1ydIWtwcSkMAAQQQQMCHAgTJCm56y8P6z9ffJJ17Ut/62eM6FZtq/QP6xPtMUEwPe/Hgee4FvXhugW68ckHWFclrOrbr167MEEizXbeCqStlagRJiztJkLS4OZSGAAIIIICADwUIkpXb9FjQy7SimDkE3q4P/foXNfftR/VPrzwrXfOE7r06W5CMHHu1XtA//9NGvZ7EGHssllVJr91dBEmLO0aQtLg5lIYAAggggIAPBQiSldr0XEFPUmzV8O1H9f+Y0Bj9mVe/RKfORR53nZdPkExd7YyOkxZiY6ugGY6PHBsNnYqulpbqOB6tLegGJ0gWxFXeg0OztsQv2N7RUt6LczUEEEAAAQQQQCBFgCBZqbdENEhmCXrKEezioTKfIJlxRXIihCa+h5lxFTRDoC31cZXaYTfmRZB0Q7VEYxIkSwTJMAgggAACCCBQEgGvBcnzY+zamlfjGx7Q75j3IIee1N8lvh8ZO3my3zcrksue0CfMo63/cpv+MW3X1sjjq6salPH3l62IbPJjguQ3D8Y29Lldv/Gh6OOwP9yog0r9day4Uh+XlxgHSaqZya6t1t4IBElrW0NhCCCAAAII+FKAIFmhbZ8sKE72+5MGycjjsf/lV29yAAeGXtDAsPlfE7vCOv88KUhOhFO9/aj++dy9+rUsQTUWYkt1XIV2ueTTIkiWnLR0A/KOZOksGQkBBBBAAAEEihcgSBZvaOUIkwXFyX4/nyBpjml5QGuuvkdXN8QU+jTw9k69oU7n25Lpq5kTK5nOGdlWTFXq46zsknVFESSta8lEQQRJi5tDaQgggAACCPhQwATJ2E/PhU3WCYTDYY2PjWp05Ky61m0Vj7bm2aLJgmLs999+VH/28sRmO4mj5360NXcduc6NrzYq82OxsZFLfVyecr4+jCBpcfsJkhY3h9IQQAABBBDwoQBBslKbnu39w+h8Y4+luhIkY6uJL+ifnXchE39idfVpQAs012zWk3aMOb7Ux1Vqn0s7L4JkaT1LOhpBsqScDDatAp1auUQ6dGinThdbR/0ihST1nDsSH6mxvlPSTp0u6bbdi9RYf6TEY05t8o31i3Q6Yb5TG8Wc1alQc796jk/YTX2sRWpsblPj8E71TOLu9Odc4b1vrFeJ/Au9/0zvzbWLdwq990/Vob16pefJSZ1ML/Z8+cN64vBi/cVfPDb11nAmAi4KECRdxJ3WoSfbDMd8ciO/FcHMm+3kmFyOkLpsRey6n9auho3OZj6p71GakUt93LS2wkMXJ0ha3CyCpMXNobTCBZof0u+Gjql715PFhUnl9PONAAAgAElEQVQzznUrdWb4aW2PjhV6799r7fxjOrzvMT1bkpBkprdIofc+qNDwY3r20FQCxSKtXPOg5vQ8pZ5Urea71FG3V9t37VLjkjYpVxCrX6W1V63UmRNf0/ZfFB7GUi/duORPdVvdU/qHX+wsvIfGpFnxIGrcO4a/qH/I6WMcHtViPa1X9uUXppzC6u/Rb66+U3OGn47fM6b2rqtadHjfFwvvc/ND+s2Q9Mqur6b3I1Uidm3t1Y7dX80rAGbEdO5V6fAJqacnv3EIklO4LTmlrAJee0dy5N1TZfXx8sWaln1Dn1i6QBr6jv7up4/rZGwywQd03/s+prnaqX/6x9QVw4kZx85/85W1eiZt19YsMsEP6sPvMzuz9mnPz+7TC4MJx8WuG6/ng/rwb2Q4ttTHebmJZa699vJ56t62QdW1s1U1s1qBQKDMFRR+ucD6zdvDhZ/mvTMIkt7rmb8rXqSVS9p06Hh/FoY2rbjuLp3Z95hiG3tnOnBJaI0O/SJ72HTCRN1T+ut4EIoENu37vPaWdEUyEiadEDT8tSkEr2hdPY/pkLMz3cRPY/OD6oiGucbmTjUO98fDtfm9tfP3qnvfrhSeUq2Odur221ep59nsgcoJ5nUTAS5eiBOwVjo9NIHdHBc6/tt69rjU2PyQVqg7Q8Dr1O1r7pJOPKVnDxUQXjP8xYMTgvXYJME1+5/CrPNKO2Vyo0n/rEetDu+O3JeNSx7SinOZfJJHIkhOKssB0yxAkJzmBrh6+SW66f2PO5/okPr05tu9khbq6isXRH79yn0pAXGJli27X9fENs6p63Q20RkY2hndkVV6/fWNOhgNh8tW7tCvX2k21+mV81GW6PHmf775ygN65ljifx3EakkJmC0P6/c7OhPCbqmPcxW44gYnSFrcUoKkxc2htAwCnVq5ZpXmpISmgqjqWrS4riXH6luG0Jj3SmehjzdGK4+uTp3ZFwlMyT+LtPK9XRrIuNqUPeDmCkTmUci5PVMLxc5jlHXSmeF8/yp4ku4MdyevxjoWLXolGkKdFcm6vTqT0PO0lTezEljfre3qUuOhPFYDoyUlhtRYlcUGSWeVM9SXx18KFBcknTrnH9Mr+5JXIRub79EKs6Kb4zFXgmRB/8bg4GkQIEhOA3pZL7lEy1Zu0uorzfuIkR8TDHf/y0QgnCgntkKYvcCk1cmWB3Tf0ps1t8EE00hYHXj7ee1+/fF42IyN1NTysD5hAuPbj+p/7P1xwgUmwq4Ze5dKe1zeK6ll7Ym9FyNI2tsbESQtbg6lpQs0P6Tb61OChzmqvlMrQws0kOsdsfpF0jmzwvWQ5vZ8NfvKYobQGFll2qvDkwXYupVaXCcp4VHJyCQ6tfK9qzQnR0/n1K2UhvfqTOoxsTF1TK9GV54mDplkRTK+smbC6BoN9OzSaa3RbSFpe8/EamRj6EF1aKqPopb4Rs0QJGMrkvGwl/ReY0KY1j26PdSnZ/N5pNZc5zrFH12Oj13oimR9p0Km5xl+QiGzSprtseUpBknnXr9Li/VUxseQzarkbXXHdFgrtTjLe5MEyRLfswxXcgGCZMlJGRABzwoQJC1rXXh8VAqPO1W1XP6NeHWLljapruaCamouWFYx5SAQCWO3336XzpgwVfeQfrN5j14ZXqDQ/Du1uO6Ys0J25sQevXyoXzIbtCShLVDHdXdKb31N24/n3jAnfZXKPDa5Sj37up1HQxtDj6pj2IyT7fFac+FCHxGdYqhwHot9UHNOPJX2jt3c5ru0eDj2iGb248yHmkOhO533C6f0bmn0vcDDPXsijxFl/VmljutaFHsMM+2w+nu0stnsmLdKHc47ik85480NfVaLT3xNr8QeKW6+S2vna+JdVXP95j3xFcB8V1vNcaHjn09bAS58RdK809mWPut6M4+VOvPWF7O8/1pozxcptKRLHfMVWYWsMyufLUkrtYlFnDn+VR3SPVphemuC5VtP6eXovU+Q5N+oNgpcGq/S6TNBp7Qjb5zU0dO3q7XxWR179z7nnwVmzDL/rxWlp37+g3ckrWgLRVSoAEHSpsaGLyow3KtF72lyqqrSRGg00fL00GndctPPbaqYWhBwBJxH9rQr8n5cdDXplX27knZWjVGZHTwb66TTw7Gw16YVq++SJtsoJ7oadnj3xIplarDIb/OXQptWaKiIjZ/vo6253vGMvKM5pyfTY7V5zCO6grtjn1ntzPFTZ1ZCW3JuRGN2jo33sLlLobpj6nFWUdu0IrRKZ453T7wLeu6ITjtBuksDiZvbpKxoZqzIuX9a0h4Lde6zQlcks0w5/T3b1APz7flEgDy8r1t7C97l1Zy/RqH5ZrW8xVn1/tU1z+pfz7+fXVvzuL05pHwCb/Qs1IkT7WqaXa1LF8MaD89UVWBM45qlgaFhnR2dpUB18l8Rlq+65CsRJKdLnuv6UYAgaVPXx8dUr3f0rf92b1pVJwaG9NBj39EHOn9iU8XUgkC6QOpjiebxQuX6RER+/9Ee2ZlVzipSZJdQsxq5QC8n7ALr5SCZaeUytiKptCBpdpR9NLr6lyNk5vv+aJZHSROb27jkHi05t0t7nU12zIphdIfc6HuHZkdZNd+jJfV9kc+8RN+NTN3RNfeGN5HgfL1ZpcvwFwulCZL53G/px6R9gsU8xtosHTpu5v2n6jL35hT+fTCnzqzwTvSQFckpIHKK6wIH31ysjlCXPnbHirRrfedHL+vJn76lQHXsjTrXy8l5gdQgOTzKrq3T2xGuXskCddXs2mpPfwmS9vSCSqYuENvZ80Rkw5c581dqTsI7hM57YvNbEsZv0Zy6vdqRYxdROY9IHtNh865idHfWTO9TZg+SyZ+tKGxy+QSPTCOa8z6rOScyv1s550QsEGd/l1Jq05LrPpthRTIWuBKDdYYaShgkJwLgLi1xPmsSCZKx1b1uEySjnxbZ3qPIKuXwHg1EH3s1j/NeP196dfdj0nWP6nrt1av7Ut6HdcLnMZ25qiXjrrI5g2TsMd7UMVNYnA2J4o8VR3/TrJIr8XFos0q+Sj27I49Mq/lB57MjZ8zj1xm+hTpRlyI7Fycck15zbIOmbvVoTdq7oATJwv50cnR5BAiS5XHmKgh4TYAgaVPHCJI2dYNapiqQx+pW8tCTBbVO3f7eBXr5F5EA4wTJuod0u76a9g6dEyTN9wqP9yVdImTe5TO7mcZXMwuZ3GT1ZR/LrOI1Hnoy/buF9YvU6Dz+aX6m8mhrASuS5t3HaKifbNbm3b29aTvTRs6KB6Lja5ydT1/RXc6q5JnmLmeb9466Pdo+fJdu01M6XLfA+YSLmjul+CPM0atHH3sN1R9Jfne0PrYZj7J+nsQJrZOu/B3L/ohu9J3NtO9xmtXFOiW8R2re210Zfxc00e20eZcxBTIpLMYezY0+0psWJGN/0fLWY3r5+BrdlrKpEEFysruU358OAYLkdKhzTQTsFyBI2tQjgqRN3aCWqQrkuwoWHz9ho54M34E0K4/6hflsxETgOqRFOp3hfbTIimSOzXbi4a2QyWUPkmZ1dYkJX6l1xzanyfFdSyfcmg/e7+vW3OuyfQdzCu9IRnfAjc3QvLWU8/3ITBRJQTc5SL5S1xXZWdfsdttsdrs1O/XKeR9SJ1q0eErfeYz9ZYH5fmgu7yK+I2lC5HVmg52npfktOtPT7Tymm/mnsL88SA2Lie9gpr/Hm7CRUIa/dCFIFvJnk2PLJUCQLJc010HAWwIESZv6RZC0qRvUMlUBEyTNf7CbbxnWtWiO2bE151jm0dZMn8+IfDpk4v3KXCt3kQtM/R3JXJ8AadGc+ZJOpM6jRYujj+ge3vfFyEZD8Z9FaqxPmXRdl7qa96i7J3lH2dPnTAh7VIszfV4k+mhw5m9YZkGNPgacuiqbfzsXKHTdnVqc8pmUSCDaq1fOPakeZ9VykfMY595DO53/3Vh/xHlX8DYTJI8rZWfexKu3acV1q9QT34THjLNGhw6ZEGl+Sh8kG5sf0or6bvXUParI50qijx1nXaEuLkg6n7yp2+ms7iYFyeZ7tFKR90ydH4Jk/rclR06rAEFyWvm5OALWChAkbWrN+JhqLh3XH9x/e1pVp4fO669+sJ3NdmzqF7VkFqjv1O3N0rOHdjrBbu1883mDbN/riwQS84mGTI8MJl/AzSCZq5mFhYrEkRqbO9U43B/ZvdYE7OY9+uu07yhO5dHWHPVGr5MaWPO/Xc17mXfF34GMnRcLkofNDqNS5C8Koj/Oe7DDT+vVE+b3HtN2dWlFlu83mr9cMDuUnjnxtLb/4kmdTlv9LGWQNI8Ad2nu8cjqY9LnY6KPmGb+5ElhPXdWIK8yJvkrR45s0ZyUT7uwIlmoIceXQ8AEybbG/01rVy5Nu9yOvW9oxy/esXeznQtstlOOe4Rr+FOgbhab7VjU+bBmXXpHVbGKxkd1+WWRv6OfVTNTs2cPaOmS1yyql1IQyC5gVoG6rjObq3TrUL5QdV26rflYJGCknVNckDQrhGb1r/CfwkJFUpB03uk7ph3OtwVTgmT8EVR3guREYI2sFmaf+yI1mm9rxgvPXE/iypr53MsS7dKh45HPfISWRP4iIL4i6eyqm/kn/VugqceVMkgmjz35tWPHF9Zz55M26ncet87/MeLIqrV59Nj5i4boD0Gy8D+hnOG+wMmBOTp8+FecC104P6Z3LzY6/33y7viVzj8bVoMCM2rcLySPK6Tu2nqukoNkcImWSzowOPH/yzYFPyjpxzo5mAdW3ocsUVPwUInHzPviBR3ozH/wxzqZ5aym4BJp8FDW3y/oYnkf7B2/vKcUPbCeIFkoWfmOHx98U1fP/3vngu0dibtclq8GroTAVASc0GFWInv2JGxgMvlIzs6eddHglRb68g2SGd6RdHbdVMZPSkxeVWGhInG85McaH9Lvhlp02FnJM4/Lmsd+n1b3rj6tMLu7JqzwJdVkVu8SPg8xab1pK5+RxzgXZ3vE2Hn82NQRC++TB0mz8+nc45+PbMwTezxzn9lcZ5J3GKOfCvmHtFXZxFl5L0hGqo+86zsn7RHoLB2rM9+O3Ksdu7+atOkQQXLSO5wDpllg/yvH9OaJ33b++6TnwqZprib98r4Kkq0P63MrOjUw9B0989zjTjhafsMOfeg9fXrj5S16+mjef407aR+blj+sm4aeKOmY8YsGH9AnP/AxzR3aqR++vFEHigjBk80/8vvSGy8/MMlclmh5q3RyaFKaSQ9oWvZ4pCevb9HTB0rXk0kvXIYDCJJlQJ7qJQiSU5XjvGkTMO+Ghe7S4uGnMn4mwXmXLr76ZT6DsMbZ3TO2ipP7Hcc8g2SGXVsnPPp12llFK+Rn6kEy6ZuJGR85NSuFZl5d0r7u6GcxoqHOeeTTvGPXJR1PDhvO48DOdyTN9xY/n7x7bcYgeZfO7P58+qZAGd8rnSxImnc6zec/otdNuF76DqWLpITVtomNk3L5FxskIyukPc67m8k/bq1IJgbJbM6ptSRuyJP4ewTJQv5scux0CHgvSGZbm5oOvdJes2n5N3Vfw7f0lZd+FB34at186ybp5fv0/GC4tBeTGftxLf3lA/rbA2+Wduzgp/XJDyzUrqc36oCKqfsO3XnnvRr4Sfb5L7/hOV1zbK2ePppyndZH9MlreqOB3Pze1VreGlJTy71aque169jhEsy5RyePmtXQYuZYgjJKOET9rCZ1b9ug6trZqppZrUAgUMLR3RkqsH7z9srpQA6j0Kwt8d9lRdKdm4lRSyVg/uO9Sx11x/RKjwmGE7uqJn8CI3F3zthqVkv8cw25/0M/zyA5HPs+Y6nmNtUgGfs+5F7Nqd+lZ891ZXlHMlKnE8LqntLEap0Jiw+qQ08p7XMVzg62j+r6TJ80cTtIOp//UPSbnuabkF0y3zdZXN+t7XowstlO/NHWhH43Z/5kS3qXig+SE5sAESRL9aeAcRCICRAkbbkXMoTG1kf0uWt69Q1ndTLXfyrfoZuXSwcOmEdAC/hPajP+ioXakyOomQAWeQy2gHFLFSTj8z+sm269V/MytaphgeYO9eV4Wur5hDApmbD+YW3JEJ6vVpOyhcIpGNhyWxVYB0GyQLByHk6QLKc21ypKwHlHbGf0PTyzeY7UE9uZ0vnIfHc8XKSuxEyEx8mC4mS/X8yurblmP8UgmbAjp5Y85Gw+s1iZNtsxdf+pOoYTA9hEPbF3TXc8az6BEvvJ8R3JbEFy32M6lGEzmMbQo+rQ15ICrFlxdL7XmfB4cWy10Wyk43zyxHzLs/6Y5miX/iHX5z/M9yGvWymdyLXhUqJ/sUGyUyuX9Gtvhvc03V+R/KzmnNg7yS7F0bmaR1uHv5a2+RIrkkX9m4iTyyDguSB5vkJXJE1oWtarb+yYCI1mte1DDTv1xmSPYzZ0ammDpKHvRM9foibz60l/Qrpp7b0a2LFFB7Ic27T8cX2oRRo4WMDKZcOn9cm1C7XrB8WtSGZdbUyoNdsxTQ0BnRxKD79Zg6TxX7lQbxzrTZdwfPu0Z8d9ej7DmJMye+iA+hpWJK1tF0HS2tZQWC4Bs/JUb74tmPCJg1DfRFDJ8MmDyHCTBTabg+QiheqPJL3rlun7gWvr9ia8i2jmHJnTnJ7HUj4fkgyc9sjoJP7Ju8NG3t3TW08l1Zc8ROIjv7kebd2rw+qLf/Ij8dHk0JKHNNfsyJohEKevtk4tuOflYIJr866J+y/hUkUHyZRvdCbPIvf3UFNnzKOt/GvUqwIESTs6lx6I7tCda9+n1196wnlX0gS6NUOP6pmjE38FmV75oXh4Wr78EV3T0KvXC32Es+FefailV3sO/ixlA5sCHuMsRZA0Y9ywULt2xMLoHbpz/b2ad6xXifv2zmvolLRTp5LC9kItbZH27L1Pz6c88pozSKYE+bivCZktP0t45NiOe8aNKgiSbqiWaEzekSwRJMOUTcCsnt12XYuSPqngfNdwT8KKV6ScxvqJx1+dX5sdTuueyvB5jFj5pQ6Si9TY3CYNJ3/XMR2rTStWr1LP7u6s71Yuuc48ZmreV4wFwsh7jwPxbyVG59x8j1aE7nQ2tzl8vE8Dw/3OmGa3z6w/5l1J85t1bWoc3pkjDEavMalj+pVinymJvDtqvvN4l85kWpGs26tc36c0myVlCpKRwPyoFp/I57Hj3CuS5h7p7omtfqfOxTxi/aDz7uiOFHtzZHqQTN2xNjZehhqcz4XcKZ34WoZHjc15BMmy/YuGC02rgNeC5FAlrkg2fFqfWrtQr+/YGF/xMoHnTm3R30TfXzRB86ahB+K/duumMde9v+Fb+tP4e5pTuFJ0Pi8UsSKZOn/pDq1f/z4dTBnTuCw7tlY/SAyMrY/o88t69UTC6m5sFunjRn8nxzkyv9fys+JMpsA4Hac0sCI5Hez5XZMgmZ8TR9ki0KmV710l9Xw146Yu6VWa/+hfo9D8lWbveC2eb3ZVTdk4JumkSBiZ02M+KJ95zrk368kQoMwjudm+dzgl1v7II73N9+h2PZm1TvPB+lDzKoXMjqnm+ub/TnK9M2/lE8LyCeSZL2SCfWNzlzquWqk52qvkR2klNXcqFA2+2UptbH5Qa7P9ZYB55DZ0LGVFNtNIuQJZp1auuUuLza632frm7E57TK+YT66k7PybFiTNN09Dqwru9BnzaG/aPRjZHZdHWwvm5ASPCZggGfvxwq6tlRgkTRj6jejjo5HgeIfWr12snSmPuRYdJFs/rZsHH8/5eGZJAutkQbLh01q//LB2vpTtnU4TGr8o85XTN/bGQmI0SO6IrNBOBMPHtezYA9qZuDNs8H7dT5Cc0r+JCJJTYivPSQTJ8jhzlekWMLu3dmmgJ/0//JMriwRPHX8y66qc833D4SfzDLLTPW+Xrm9Cal000E7hEmZ1UsPZVvwmGdBcW9lXTfP7lmdkN9+BXzyZ8E7oFCaS4ZSkz5aUZsiEUdJ3Ic51ici3OJ9MC6S8I1nyxjBgiQUIkiUGLXS41kf0qZZevd5ws/RS5B285Tc8oqYDE6uTZsjsAc/sRiodOJrHzqsmwLXu0A+y7tJ6tW5euyleR6FTiR/vBMmbpZTHUGO/P6+lU3PNL4Z26h/jj64mhsNvqrOhV0sbElcVTZC8V6f2fis5SC77oq459qheSHy0teFe/UbL81NYkZR2pz3SKynHeFM2svREgqSljTFlESQtbg6lIYAAAi4IfPnXvqLnnuvUtgurXRidIREoXsBzQXKkkjbbuUPrb1ysnS/u0PLbogGu4WGt18bkRzVNkLzxOd2k7+iFo8mfrVi2/IvORjtmM5y/eW2yMHm1br5xrQ68mGUX2OCn9akbpKe3T7ZL7CT3nRln7UK9kLJ6mH5Wht1gg9GwO3i/Pr+8V0/Ea7lD6z/yPh38fvIGPsZl2dEMj7YmnZsQUq+NPjKcamUeXzXnvLQj6+RODk7mW/yfx+keoaGWzXamuwdZr0+QtLY1FIYAAggggIAvBTz3jmQFBcnlNz4ivWiC0RLdHA2S5n9nCixOkBx6VE9n22xnMM/vGbY+kjGompu/KVvIKvRPRixIpoS+yYcxwVr6wYs/kvNeYlqQ/KKWpnzqY27DAkl9GkhakTSfBPlOQgjNI0hOXpwvjiBIWtxmgqTFzaE0BBBAAAEEfCjgvSD5TmV0KXiHlutHOuC827dUN9+2UXrpd/R84rt+CTNdfuNPIpvtvPZGkfM311qrA9v/MmVXVrPid69O7cheQ94XDn4msiL5/T/M+lmRjGMFl6pp8I1IXa1figbJWJ1L1dQqnTyaPH/jsuzoB/SDo5ERm1o/oya9JQ3FbJOvFAnLDzuOTdd+SZ36qXYefWvioIb7defyXj1tfIKf0frl0sEDO5Kslt+wUfMO/E78mnm7eODAhtor1L1tg6prZ6tqZrUCgYD1VQfWb95ewFdOrZ9P1gIJkt7tHZUjgAACCCBQiQJeC5KDIxUSJJNupqW6JRokf54jSHYOPaD/r+ggGQlp/yH4RNJYy2/8pjqHHi7N+MHP6D+sXaidhQbJRJPWL+n/XN6rv00LvMl/Ck2QXH70AT3vrEhepaaGq7R8+cc071hmKxMk1ysyT/O/P9myU88cmAiSV7Teq9UNOyPXdebRqddf+pYm7rqr1HnDx3TqpQf0/ZRQWwn/fggSJO1tI0HS3t5QGQIIIIAAAn4U8FyQHK7QIHn7RunF31HWILnqJ+oczBKOgtLJLAE02z29fNU3dcVrkes1tX5Jn2z7qf5kz49K80fABLDbFmrnUwWuSKYGyWt79bfPmhXJO/SRu/7A2cU1/jPUqwHzi6E+57uSp/p/qneC71dnsFc7X9uhK258XPNe+4C+H12pjJ2XFiSD30qatxMuY/8s4zxMLffq1PbsvSoN4vSMEqxjRXJ65PO4amjWlvhR7R0teZzBIQgggAACCCCAgHsCBEn3bPMfealuyStI/pF+kPgYprlA60Z9crn0xosPF7hCFr3m0T6tXi49U0zoS51oyYOktHzVl6TX/jD6KHAWWbOKeeOCqIXUpOhjsgmHEyRz35UEyfz/1Jb9SIJk2cm5IAIIIIAAAgjkECBI2nB75Bkk9R3t7E94ny+p9Lec9wcL2dPWWX1bvlBvvFjixzRLGSRf3KEmKb95NdyvT17bq2deNO80rtX62z4mHfsj/WDPj+LnEyQJkjb8iZ9SDQTJKbFxEgIIIIAAAgi4JECQdAm2oGHzDJJZHm0t6FLOwUu1/NqN+nBrn555rVedN35MOvBH+sFrE4Gr8DETzihlkHx2h5pW3a8rzKOrkxUVvNeZ0+7Xko89eTRHkGyV3hjqmxi5oVNLtVPPPPuHOuDMo1M6Fnl8NvKzQPNaFkoHSvS+6mRzKvPvsyJZZvBCLsc7koVocSwCCCCAAAIIuC1AkHRbOJ/xyxgkg3foIzf+geYNJa7Umes/rtXaqd2vPaGfF7uJTEmDZOLusku1fNX9Wj74Uz2fKfSaR1vj71Vmdk9akWz9ktanbDqUdFbwM/rIjdLzznua/vghSFrcZ4Kkxc2hNAQQQAABBHwoYIJk7KfnwibrBMLhsMbHRjU6clZd67ZqkM12ptgjE8I26sMNfXrmxSd0YDD9MyLmcxjrl3dq7tDOrMfkdfF8g6Q57saF2vlihncfc4RC55Hc1p3RjXgSKiowSOY1F58dRJC0uOEESYubQ2kIIIAAAgj4UMBrQfLsuUkfcPRgF5fqlg9ulPZk3wn0WrNr69AD+uv9BX5HMrhU1167UZ3BPh00q439k52/VNeu2qjO1oWaq14NHN3p7IL6Wjx43qFbVr1f83IqL9A1rdLA0b6cK3lNrZ2a64zTq13Ppsy97Uv6wrW9+psfZ14NvLbtDr3T/5auaFsraYfeMbvWtm3Up1p3Zj3HuZRZZVz1MV3T0KuBob74brenjv508lXH4Pu1rMEMskBNQUlHHy68H5bfnbPr2bXV2hYRJK1tDYUhgAACCCDgSwGCpA1tN0Ey+rmK/sz1FBYkl6qpba1uvrZTGvxW5DHQAj8PYt6jjIxhQpf5zMZOPbPnD/VaweNM0XeSIJk86lJd275RH16+UAMH8gzbwaVq0lW6wgRC5+cqNbUuzBmQTw39NMHxLb3TX9jmRlOUKOtpBMmychd2MYJkYV4cjQACCCCAAALuCnjtHclKXZG8tn2t1P+XWYNaU9tndO3gX2b9zmTSXeKEpDemEB6z3GtmvMEyh6a2z+h3W9/S9xN2XM35J8GsvEoJK6fu/rmp1NEJkhZ3liBpcXMoDQEEEEAAAR8KECR92HSmjEAWAYKkxbcGQdLi5lAaAggggAACPhQgSPqw6UwZAYKk9+4BgqT3ekbFCCCAAAIIVLIAQbKSu8vcEChMgBXJwrzKenRo1pb49do7Wsp6bS6GAAIIIIAAAgikCngtSJ4ZOkETEUDAJYE5DfPVvW2Dqmtnq2pmtQKBgEtXKt2wgfWbtxMIS1IAACAASURBVIdLN5y9IxEk7e0NlSGAAAIIIOBHAYKkH7vOnBHILECQtPjOIEha3BxKQwABBBBAwIcCBEkfNp0pI5BFgCBp8a3BO5IWN4fSEEAAAQQQ8KEAQdKHTWfKCBAkvXcPECS91zMqRgABBBBAoJIFTJCM/fRc2GTdVMPhsMbHRjU6clZd67aKdyStaxEFVZAAK5IWN5MgaXFzKA0BBBBAAAEfChAkfdh0powAK5LeuwcIkt7rGRUjgAACCCBQyQJeC5KnB9m1tZLvR+Y2vQKNQXZtnd4O5Lg6QdLa1lAYAggggAACvhTw2juSBElf3qZMukwCBMkyQU/lMgTJqahxDgIIIIAAAgi4JUCQdEuWcRHwngBB0uKeESQtbg6lIYAAAggg4EMBgqQPm86UEcgiQJC0+NYgSFrcHEpDAAEEEEDAhwIESR82nSkjQJD03j0QmrUlXnR7R4v3JkDFCCCAAAIIIFBRAp4LkmfZbKeibkAmY5VA42w227GqIYnFECStbQ2FIYAAAggg4EsBrwXJAYKkL+9TJl0egbkEyfJAT+UqBMmpqHEOAggggAACCLglQJB0S5ZxEfCeAEHS4p7xjqTFzaE0BBBAAAEEfCjgvSB53IddYsoIlEdg7uxmdW/boOra2aqaWa1AIFCeCxdxlcD6zdvDRZzvmVMJkp5pFYUigAACCCDgCwETJGM/PRc2WTfncDis8bFRjY6cVde6rRo4S5C0rkkUVDECBEmLW0mQtLg5lIYAAggggIAPBTwXJM8QJH14mzLlMgnMncOKZJmoC78MQbJwM85AAAEEEEAAAfcECJLu2TIyAl4TIEha3DGCpMXNoTQEEEAAAQR8KOC1dyRPsSLpw7uUKZdLYB4rkuWiLvw6BMnCzTgDAQQQQAABBNwTIEi6Z8vICHhNgCBpcccIkhY3h9IQQAABBBDwoQBB0odNZ8oIZBEgSFp8axAkLW4OpSGAAAIIIOBDAc8FydNstuPD25Qpl0lgXiOb7ZSJuvDLhGZtiZ/U3tFS+ACcgQACCCCAAAIIlFCAIFlCTIZCwOMCBEmLG0iQtLg5lIYAAggggIAPBbwXJN/2YZeYMgLlEZjXeKW6t21Qde1sVc2sViAQKM+Fi7hKYP3m7eEizvfMqQRJz7SKQhFAAAEEEPCFAEHSF21mkgjkJUCQzItpeg7iHcnpceeqCCCAAAIIIJBZwGtB8uQAK5Lcywi4JdA0lxVJt2yLHpcgWTQhAyCAAAIIIIBACQVMkIz99FzYVMKRSzNUOBzW+NioRkfOqmvdVhEkS+PKKAhkEiBIWnxfECQtbg6lIYAAAggg4EMBgqQPm86UEcgiQJC0+NYgSFrcHEpDAAEEEEDAhwIESR82nSkjQJD03j1AkPRez6gYAQQQQACBShbgHclK7i5zQ6AwAVYkC/Mq69EEybJyczEEEEAAAQQQmETAc0HyFJvtcFMj4JZA0zw223HLtuhxCZJFEzIAAggggAACCJRQgCBZQkyGQsDjAgRJixtIkLS4OZSGAAIIIICADwW8FiTfYUXSh3cpUy6XwBWsSJaLuvDrhGZtiZ/U3tFS+ACcgQACCCCAAAIIlFCAIFlCTIZCwOMCBEmLG0iQtLg5lIYAAggggIAPBQiSPmw6U0YgiwBB0uJbgyBpcXMoDQEEEEAAAR8KeC5InmSzHR/epky5TAJXNLHZTpmoC78M70gWbsYZCCCAAAIIIOCeAEHSPVtGRsBrAgRJiztGkLS4OZSGAAIIIICADwVMkIz99FzYZJ1AOBzW+NioRkfOqmvdVr1z8pfW1UhBCFSKwBVN71H3tg2qrp2tqpnVCgQC1k8tsH7z9rD1VZagQIJkCRAZAgEEEEAAAQRKJkCQLBklAyHgeQGCpMUtJEha3BxKQwABBBBAwIcCnguS77Ai6cPblCmXSeCKK1iRLBN14ZchSBZuxhkIIIAAAggg4J6A596RJEi6dzMwsu8FCJIW3wIESYubQ2kIIIAAAgj4UIAg6cOmM2UEsggQJC2+NQiSFjeH0hBAAAEEEPChgNeC5AlWJH14lzLlcgnM59HWclEXfh2CZOFmnIEAAggggAAC7gkQJN2zZWQEvCZAkLS4Y6FZW+LVtXe0WFwppSGAAAIIIICAHwQ8FyRPsNmOH+5L5jg9AvPns9nO9MjncVWCZB5IHIIAAggggAACZRMgSJaNmgshYL0AQdLiFhEkLW4OpSGAAAIIIOBDAYKkD5vOlBHIIkCQtPjW4B1Ji5tDaQgggAACCPhQgCDpw6YzZQQIkt67BwiS3usZFSOAAAIIIFDJAiZIxn56LmyybqrhcFjjY6MaHTmrrnVbdYJ3JK3rEQVVjgArkhb3kiBpcXMoDQEEEEAAAR8KeC1IHj/OZjs+vE2ZcpkEmpvZbKdM1IVfhiBZuBlnIIAAAggggIB7AgRJ92wZGQGvCRAkLe4YQdLi5lAaAggggAACPhTw2juSx49PPIrrw3YxZQRcFWhublH3tg2qrp2tqpnVCgQCrl6vFIMH1m/eHi7FQLaPQZC0vUPUhwACCCCAgL8ECJL+6jezRSCXAEHS4vuDIGlxcygNAQQQQAABHwoQJH3YdKaMQBYBgqTFtwZB0uLmUBoCCCCAAAI+FCBI+rDpTBkBgqT37oHQrC3xots7Wrw3ASpGAAEEEEAAgYoSIEhWVDuZDAJFCbAiWRSfuycTJN31ZXQEEEAAAQQQKEzAa0Hy7bfZbKewDnM0AvkLXHklm+3kr1XmIwmSZQbncggggAACCCCQU4AgyQ2CAAIxAYKkxfcC70ha3BxKQwABBBBAwIcCBEkfNp0pI5BFgCBp8a1BkLS4OZSGAAIIIICADwVMkIz99FzYZJ1AOBzW+NioRkfOqmvdVvFoq3UtoqAKEiBIWtxMgqTFzaE0BBBAAAEEfCjgvSB51IddYsoIlEfgyitb1b1tg6prZ6tqZrUCgUB5LlzEVQLrN28PF3G+Z04lSHqmVRSKAAIIIICALwQIkr5oM5NEIC8BgmReTNNzEEFyety5KgIIIIAAAghkFvDaO5K//CUrktzLCLgl8J73sCLplm3R4xIkiyZkAAQQQAABBBAooQBBsoSYDIWAxwUIkhY3kCBpcXMoDQEEEEAAAR8KECR92HSmjEAWAYKkxbcGQdLi5lAaAggggAACPhQgSPqw6UwZAYKk9+6B0Kwt8aLbO1q8NwEqRgABBBBAAIGKEiBIVlQ7mQwCRQmwIlkUn7snEyTd9WV0BBBAAAEEEChMwHNB8hib7RTWYY5GIH+B97Sw2U7+WmU+kiBZZnAuhwACCCCAAAI5BbwWJI8RJLmjEXBNoIUg6Zpt0QPzjmTRhAyAAAIIIIAAAiUUIEiWEJOhEPC4AEHS4gYSJC1uDqUhgAACCCDgQwETJGM/PRc2WScQDoc1Pjaq0ZGz6lq3VaxIWtciCqogAYKkxc0kSFrcHEpDAAEEEEDAhwIESR82nSkjkEWAIGnxrUGQtLg5lIYAAggggIAPBTwXJI+y2Y4Pb1OmXCaBllY22ykTdeGXIUgWbsYZCCCAAAIIIOCegOfekSRIunczMLLvBQiSFt8CBEmLm0NpCCCAAAII+FDAa0Hy6NF+H3aJKSNQHoHW1jZ1b9ug6trZqppZrUAgUJ4LF3GVwPrN28NFnO+ZUwmSnmkVhSKAAAIIIOALAYKkL9rMJBHIS4AgmRfT9BxEkJwed66KAAIIIIAAApkFPBck+1mR5F5GwC2B1jZWJN2yLXrc0Kwt8THaO1qKHo8BEEAAAQQQQACBYgQIksXocS4ClSVAkLS4nwRJi5tDaQgggAACCPhQgCDpw6YzZQSyCBAkLb41CJIWN4fSEEAAAQQQ8KEAQdKHTWfKCBAkvXcP8I6k93pGxQgggAACCFSygNeCZD/vSFby7cjcplmgjXckp7kDOS5PkLS3N1SGAAIIIICAHwVMkIz99FzYZB1BOBzW+NioRkfOqmvdVvX3sdmOdU2ioIoRaFvAZjvWNpMgaW1rKAwBBBBAAAFfChAkfdl2Jo1ARgGCpMU3BkHS4uZQGgIIIIAAAj4UIEj6sOlMGYEsAgRJi28NgqTFzaE0BBBAAAEEfCjguXckebTVh3cpUy6XAEGyXNJTuA5BcgponIIAAggggAACrgkQJF2jZWAEPCdAkLS4ZQRJi5tDaQgggAACCPhQwGtBsq+XzXZ8eJsy5TIJLFjIZjtloi78MgTJws04AwEEEEAAAQTcEyBIumfLyAh4TYAgaXHHQrO2xKtr72ixuFJKQwABBBBAAAE/CHgvSPb5oS3MEYFpEViwcIG6t21Qde1sVc2sViAQmJY6CrloYP3m7eFCTvDqsQRJr3aOuhFAAAEEEKhMAYJkZfaVWSEwFQGC5FTUynQOQbJM0FwGAQQQQAABBPISIEjmxcRBCPhCgCBpcZt5R9Li5lAaAggggAACPhQgSPqw6UwZgSwCBEmLbw2CpMXNoTQEEEAAAQR8KGCCZOyn58Im6wTC4bDGx0Y1OnJWXeu2qq+XdyStaxIFVYwAQdLiVhIkLW4OpSGAAAIIIOBDAa8Fyd4jBEkf3qZMuUwCCxex2U6ZqAu/DEGycDPOQAABBBBAAAH3BAiS7tkyMgJeEyBIWtwxgqTFzaE0BBBAAAEEfCjgtXckWZH04U3KlMsmQJAsG3XhFyJIFm7GGQgggAACCCDgngBB0j1bRkbAawIESYs7RpC0uDmUhgACCCCAgA8FvBcke33YJaaMQHkEFi5aqO5tG1RdO1tVM6sVCATKc+EirhJYv3l7uIjzPXMqQdIzraJQBBBAAAEEfCFAkPRFm5kkAnkJECTzYpqeg0KztsQv3N7RMj1FcFUEEEAAAQQQQCAq4LUgeeQwK5LcvAi4JbBoMSuSbtkWPS5BsmhCBkAAAQQQQACBEgoQJEuIyVAIeFyAIGlxAwmSFjeH0hBAAAEEEPChAEHSh01nyghkESBIWnxr8I6kxc2hNAQQQAABBHwoQJD0YdOZMgIESe/dAwRJ7/WMihFAAAEEEKhkARMkYz89FzZZN9VwOKzxsVGNjpxV17qt4h1J61pEQRUkwIqkxc0kSFrcHEpDAAEEEEDAhwKeC5JvsdmOD29TplwmgUVXsdlOmagLvwxBsnAzzkAAAQQQQAAB9wS8FiQPEyTduxkY2fcCiwmS9t4DBEl7e0NlCCCAAAII+FHAa+9IEiT9eJcy53IJECTLJT2F6xAkp4DGKQgggAACCCDgmgBB0jVaBkbAcwIESYtbRpC0uDmUhgACCCCAgA8FCJI+bDpTRiCLAEHS4luDIGlxcygNAQQQQAABHwp4Lkj2sNmOD29TplwmgcUhNtspE3XhlwnN2hI/qb2jpfABOAMBBBBAAAEEECihAEGyhJgMhYDHBQiSFjeQIGlxcygNAQQQQAABHwp4LUi+1XPEh11iygiUR+Cq0CJ1b9ug6trZqppZrUAgUJ4LF3GVwPrN28NFnO+ZUwmSnmkVhSKAAAIIIOALAYKkL9rMJBHIS4AgmRfT9BzEO5LT485VEUAAAQQQQCCzAEGSOwMBBGICBEmL7wWCpMXNoTQEEEAAAQR8KGCCZOyn58Im6wTC4bDGx0Y1OnJWXeu26q1DPNpqXZMoqGIErlrCo632NvP0v2pR0zOaMXNMbLZjb5uoDAEEEEAAAb8ImCD57kitZtac11ujG62bNkHSupZQUAULECQtbG7d8OsKnPw3BYOzNX7pvN59d1RLVpxX81XnLayWkhBAwFaB02cadGl8Rsby6utGNKv6XVtLpy4EELBMYPR8lXpemqdf9r6rqxa3qLfvbV3ecKVON1yn8ZlBa6olSFrTCgrxgQBB0rImN555Ue9fsVQf/607NXPmTKe6M2cH9Xff+XudHvtXtVw7YFnFlIMAAjYKmBD50r+s1KIr0/8Db+TCRY0HTmrF9XtsLJ2aEEDAMoELw1U68LNmPXD/p/Tvr/uVeHX7D7yuv3zif6rvsnaNXz7HiqpTg2QPj7Za0ReKqEyBEI+22tPY6pEjWtUW1kP/x6cyFrXpkUfUcNXramy+aE/RVIIAAlYKnByYo1PH368/efDutPr2HTqmr3U/pZUdO62snaIQQMAugX97br4e+MTvqX35NWmFHfvl29r03/9fnZp7i8KBzE9AlHM2aUHyTd6RLKc/1/KXQOhq3pG0puNzT/5E//Xzn9aihW0Za9r7yv/S3/z9X2jW/APW1EwhCCBgp8D5sfmqqd2gr/7+PRmD5Fe+9T81t+b7dhZPVQggYI3AxQuzNGN4hf7Hl7+UtaZH/vhr+peB2bpU2zLtdRMkp70FFOAjAYKkRc2uP/KU/vbrX40/0ppamvlbv//6R19Sw4J9zm+9eeK3c1Z/9fy/j/8+x0YocKh8B/oc+XNvgmR1zd36s4e6MgbJR5/4sa5s+Fv+HSGJf1dGbgMccEj8l0XsfrgwGNSieb+m/+v3//es/83x7e8+pe/v+aXG5iyf9v+qigXJd88P6s6139dlMy9Ne00UgEClClwcm6Gnd3xEl9cEVTWzWoFAwPqpBtZv3h62vsopFDjn2A/1Z1/+r5ozO/NL628cektffewrqmn51ymMzikIIOAnAVYk/dRt5oqAewKj5+p0xaxb9N/+4P/OepG/+Otva/uBEV0MLnGvkDxHdoLkxXdlguTo0IDzfy9dfFcKj+c5AochgMCkAoEqzbjscidAVjfMjQTJyy4nSE4K5+IBc87s1WfuXqs1q1ZmvMpTz2zT937yhkZmT7zo7mI5DI0AAh4WCF86r6vmjOnPfv8jabMw70g++s2faWTGfA/PkNIRQKAcAoHxMTUe/7H+8s8fzfrE1O89tFFv162wYvdWEyTDl8Y0dmFY746c1djosBMszT/nBwEESiNgVh6rZszUzFn1urx2tmbOqlNgxkyCZGl4pzZK4NIFzT/7gr68+Qtpq5LOy+x/9JhONX3AipfZpzZDzkIAgXIJmCD5npphffajN6dd8q2jp/Tk9n8jSJarGVwHAY8LVA/36KZFM/Sff++TaTN58h+e1g/39Gqood2OWZoVyfFLTni8ODqii2MXFL50UWERJO1oEFVUgkBAAQVmXKYZM6t12eW1zv+tqpoh8Wjr9La36sI7mndunz7QuUKhxQv07tiY9h/o0cv7DurU7BsUvqxuegvk6ggg4A2B8EXNGh9QVZZqxwKzNFZlz7ffvIFKlQj4V6BhaL+aLx/Umhveq2uXX6M3D72lXS/9QsdHZmqg/r1WwURWJS9qfPyixi9ddB5rZUXSqhZRjMcFnHchA1VOeDQrkyZUeuH9SMNese9Ixu4p8xjJZYOHVKdzCgeqNByYrUsNi1mJ9PgfOspHAAEEEEDAywJVo6c0Y+RtBcNnNFw1W+/Oatb4rCvsm5IJkqaqxADJo6329YmKvC0QCETCY6BKzhY7HliN9EWQ9PZdRfUIIIAAAggggIAFAoRHC5pACRUv4JEAGV+wq9RdWyv+RmOCCCCAAAIIIIAAAggggMA0CVT8o63T5MplEUAAAQQQQAABBBBAAIGKFSBIVmxrmRgCCCCAAAIIIIAAAggg4I4AQdIdV0ZFAAEEEEAAAQQQQAABBCpWgCBZsa1lYggggAACCCCAAAIIIICAOwIESXdcGRUBBBBAAAEEEEAAAQQQqFgBgmTFtpaJIYAAAggggAACCCCAAALuCBAk3XFlVAQQQAABBBBAAAEEEECgYgUIkhXbWiaGAAIIIIAAAggggAACCLgjQJB0x5VREUAAAQQQQAABBBBAAIGKFSBIVmxrmRgCCCCAAAIIIIAAAggg4I4AQdIdV0ZFAAEEEEAAAQQQQAABBCpWgCBZsa1lYggggAACCCCAAAIIIICAOwIESXdcGRUBBBBAAAEEEEAAAQQQqFgBgmTFtpaJIYAAAggggAACCCCAAALuCBAk3XFlVAQQQAABBBBAAAEEEECgYgUIkhXbWiaGAAIIIIAAAggggAACCLgjQJB0x5VREUAAAQQQQAABBBBAAIGKFSBIVmxrmRgCCCCAAAIIIIAAAggg4I4AQdIdV0ZFAAEEEEAAAQQQQAABBCpWgCBZsa1lYggggAACCCCAAAIIIICAOwK+CJKj4XM6c+mYLulddxQZFQEEEEAAAQQQQAABBBCYosAMXa6GqitUW9U4xRHKf5ovguTbFw9oXBfLr8sVEUAAAQQQQAABBBBAAIG8BAJquexX8jrShoN8ESSPXfxXG6ypAQEEEEAAAQQQQAABBBDIKtBy2b/zjI7vguT8f3+DZ5pDoQgggAACCCCAAAIIIFDZAif+10vxCRIkLet14ookQdKy5lAOAggggAACCCCAAAI+FiBIWtx8gqTFzaE0BBBAAAEEEEAAAQR8LECQtLj5BEmLm0NpCCCAAAIIIIAAAgj4WIAgaXHzCZIWN4fSEEAAAQQQQAABBBDwsQBB0uLmEyQtbg6lIYAAAggggAACCCDgYwGCpMXNJ0ha3BxKQwABBBBAAAEEEEDAxwIESYubT5C0uDmUhgACCCCAAAIIIICAjwUIkhY3nyBpcXMoDQEEEEAAAQQQQAABHwsQJC1uPkHS4uZQGgIIIIAAAggggAACPhYgSFrcfIKkxc2hNAQQQAABBBBAAAEEfCxAkLS4+QRJi5tDaQgggAACCCCAAAII+FiAIGlx8wmSFjeH0hBAAAEEEEAAAQQQ8LEAQdLi5hMkLW4OpSGAAAIIIIAAAggg4GMBgqTFzSdIWtwcSkMAAQQQQAABBBBAwMcCBEmLm0+QtLg5lIYAAggggAACCCCAgI8FCJIWN58gaXFzKA0BBBBAAAEEEEAAAR8LECQtbj5B0uLmUBoCCCCAAAIIIIAAAj4WIEha3HyCpMXNoTQEEEAAAQQQQAABBHwsQJC0uPkESYubQ2kIIIAAAggggAACCPhYgCBpcfMJkhY3h9IQQAABBBBAAAEEEPCxAEHS4uYTJC1uDqUhgAACCCCAAAIIIOBjAYKkxc0nSFrcHEpDAAEEEEAAAQQQQMDHAgRJi5tPkLS4OZSGAAIIIIAAAggggICPBQiSFjefIGlxcygNAQQQQAABBBBAAAEfCxAkLW4+QdLi5lAaAggggAACCCCAAAI+FiBIWtx8gqTFzaE0BBBAAAEEEEAAAQR8LECQtLj5BEmLm0NpCCCAAAIIIIAAAgj4WIAgaXHzCZIWN4fSEEAAAQQQQAABBBDwsQBB0uLmEyQtbg6lIYAAAggggAACCCDgYwGCpMXNJ0ha3BxKQwABBBBAAAEEEEDAxwIESYubT5C0uDmUhgACCCCAAAIIIICAjwUIkhY3nyBpcXMoDQEEPCxQo1vbanWk/5R6cs6iRqE2Sf3nJzluMgpzPem5/vOTHVj074fa5kmDp9QzmN9QoWCNegZz1VWjkDLNv3xzym8mHIUAAgggUG4BgmS5xQu4HkGyACwORQCBChCo0a3tTTqyv6+44Na2TF9vO6k/3p0lKAYX6OsfbJOOvp79GEdznjZ2XaNVQwP63u6D+ka+4az9en0heErf3d+n58w5bcv0j+01+t7+g/pGjjBpQuCi/lN6bpJwe2vwfGTcDD+3rl6jz7We1549B/VwPsG1bZk2Bnv18P5sYbJG992xTAv3J48Xar9ef35tjfqP9uuPdxfZrwq4c5kCAggg4EcBgqTFXSdIWtwcSkMAAVcETBC6Ozigo3mGtoxFBOdqVcN5fe/Hr2YMfyYEfUF9+m6wSTf39yYErnm6b7X08/0j0WFr9fEPNun5H/fqSPSf3NK+UL37D6YFuVDbAi0aPCm1L9Pnguf1vf0nnTO+0X9KTugK9uk3dp+SZMJyrY7sP+UEzC+YPOscWaNVrTWSBvSV7oPRMDlPG+9YoNbESTbUqE3Z52b8bu7fpYf7E04KzlPIrFJmxIoFxVeTz0k81gnetfputK6Qqbtd+u7uqENwnm7Vqazh1pUbhUERQAABBKZdgCA57S3IXgBB0uLmUBoCCLgikDEIFXilSFA8qP+YcZXNhLMmPf+jSFi7dfX1ujt4Sn/8I7OqFlmBbD06EA93rSbFHT2f8Osa6bVX08d2Vh1H9JXd0VXIhJqdINkmJWY7DfalrIbmEeic+haoNx6Qa3Tf6mVaE0y4mAmaQ+eTr2X+2dHX9Z+yrdBGa/9PxiBYIw3W6r7VTVqYp3tr69yc4TbPYTgMAQQQQMBjAgRJixtGkLS4OZSGAAKuCLgdJNNDpglw12tNvwmHtSlBzQS3Jj2fuEKY9OsEAhPG2k5GVx2TafKbUyRIanfmVVQzYvLKZmb+9GtlGTe4QPe1jajXrPwGm3R3m7Rrv7Rm1dzoI78j6lHK46455ujKzcCgCCCAAAJWCxAkLW4PQdLi5lAaAgi4IpBf6Mp96awrkuYRzdW12rX/pHrNEG0LnMdQv7K7V885G85EV/z2HNTPnUdrUx9tjf46HizzCZLpQS7zBjepoTV1jqmrkYUHyd7263Xz4MHo+5A1CiWuZCYNd97ZrCetzrQgGZnbmv5sq7+u3CIMigACCCBgiQBB0pJGZCqDIGlxcygNAQRcEci0ohZ7pzDzO37Jj6qaojIHSRN6zPuNkXcXNTgSf+9Rg7FdSSNhTa/16flokLx71Tzt2tMXCZ7RnyOZdkV1Hg+V825kb7BJn7u2JrLhzWCTvv7BedLQxPltDTXqN4/H9tfq1niYq9XdqybeQ0zFTVuNDC7QxtW1Usq7pK3Buc57lonvmJpHTxV/XFd6PsM7npmaGWpfpo8nhs1gjVZJ2pO2y+uIno9tLOTKXcGgCCCAAAI2ChAkbexKtCaCpMXNoTQEEHBFIPOjmddrTUo4il/chJsGE9rMZjGRRzEzPr66epkWxlfjEkuvUWQX1MgKXfKnMDKtEtbo1tXLdPdgyipc/B3JkxMB1Xw2YzD1MxmJK4uR3zuS0tSGBwAAED1JREFUuPqZabUz7d3I7PR5P9qq6KdNEoLoovZlulup724mXCvro63zdGvbSMrnTYzT9fpcq7RnT3Tzn+huuW1D/XLex0wYOrbbrLNBkiK76nr+uGI2jHLlTxeDIoAAAqUVIEiW1rOkoxEkS8rJYAgg4AGBbEFy4f6UnUhjc8kQbjIFyZB5TNVspDOU+pmLGrU5O7z2Se35bzBjLp+0suc8Nqvopj2J0GYn2CbJfPrDCRZZHlFN2Rk1cYS01ciET3aEpLRAlrxra/Z3L81Os7doJGm1NXLdWt3cVpt+t2RbkXR2yZX6kz6nEnn39KPmnydsThQJjMn/zPk8SvTdzMjOtmYTpMo4zgN/5CgRAQQQmLIAQXLKdO6fSJB035grIICAXQLuBMlYgEvcOCcy76SQZj5jEUxdWUv2cb71OJjhUxfZgqT55+1K+NZilnchc53/wXk6enQiAJvHV9tkVvVO6pbVC5N2V830aKszg8GT+vb+bJ8AyXAPBGtkQmrsZ1Fbk9QfXW0N1mpR4qPBsYPijwibf5BhRdI5LvptzvhnTlJ/HRusUo6z688X1SCAAAKlFCBIllKzxGMRJEsMynAIIGC9wPQGydgjlSmfz0hQM+83KtOnNKJB8Lu7T+pIcOHEdxaDy/T1YO/E50ISVx4Tw1qwyTkn8hmS3D/mkdGF+zPv7lrMZkXOO5GDid/VNN+8XKi7r4183mPP0fPONzR7281qoVnFNf97ksdhM0zFCe/XRhy/Mrgg+j5p+opzpRxn/R86CkQAAQSmKECQnCJcOU4jSJZDmWsggIBNAu4GyWu0Kss3Fp1HKnM8XhoxyvGJDufclI15Bkek9mXJoS9x5TFo3s+MPkIaXKDPtZ1Ke3cwvTfRTYPMdzCdbz4mP6qb7R3JTDurmuD4hbaatEvs2n1QvdG6zPubH/9g8kpu8qPD5luWTeo138/M+0aaeOzVOSXDO5MT3pHHY719XN4wHIgAAgh4SoAgaXG7CJIWN4fSEEDAFQF3g+Rkj7ZGViSV9h5lwlQbpF1mQ5jUjVQyhlCzo2ytvp2wypj1W5D5fqMxIYiadws/3pbchqyPtir/nVXNZz8mflI/gSItaouuQvaPRA4zq6lmd9tMLlnukvhqo9kFNrYZT4ZjK+U4V/6wMCgCCCAwzQIEyWluQK7LEyQtbg6lIYCAKwLTHySzf4Jj8hXJlHPjm+Io8oho29zoxj4ZgmjWIBlZ8fv57sgjr1m/kRntRjGPtpr5hYLmUyjztLG9KTpijVpbJR09r6OxjpvNdTSgPalhevCkHt4f2Swn90/s/UfzCHGN2uLvS6aeVSnHTebB7yOAAALeFCBIWtw3gqTFzaE0BBBwRaDgz39EqzDv7sVWCTOHrchuqa2Jgcica0LR4OuaeLR1XnJoSplla2tN8spbdIOeI4PpK3dpQMFaZ5fUn2f4LIRZ5ftc8JS+F2zTR52NdBLelTSBVAf1cH+OR2snCZLOyl7beX1l90E9F71+7J/FA6Gz+6p59zEx6GbYHCgl9N7afr1uNvXtT90RN/MtEtuR1Xyy5dvBZc77kok7u8bOqpTjXPmDwqAIIICABQIESQuakK0EgqTFzaE0BBBwRSBjkFy9TMqyuUymIrIHyQyPtqpGPYoGoNjjqT/uTfgWZOIVanXL6gXS7sSgZb4FmeFTGcXqJO0MG12V3C99oX1E/3H3qcjKZDBhlTB6veyPtkYPSNi9NdUp82O3kQBuViRbg9Ku/b36xmDTxKdOEsyeS3pfM7Zr6/noNz6j10/7luTEqmNSgK2U44q9DzgfAQQQsFiAIGlxcwiSFjeH0hBAwBWB4h7NjJSUd5AMLtDG9hE9HP12YXyznYKCZA4Gs1qpDJ8KiT1CWsgH62Ob+UzyHmIhflmDZH+tvt7eprbYJjcacHZonXgvNLoyur9PC9sXqDcWrJM2/8n0HcnYP0tZ9Yx9RzK+6U6lHOfKHxEGRQABBKwRIEha04r0QgiSFjeH0hBAwBWBQoJQtgLyDpKpoTNh51W1NWnh4Ek9nxT2anVz+7yJ4JRTYCIM7dljHktNfuwz1LZMX2iv0dH+vvy+7+hssjNP6j848SmRDNcvxC/7iuRIwk6smb97GdkEx2yU86oe7jeF1Oi+9lp9I/6OZPp3JM2c/3zVXOezH86jxPGfidBpNt75tirjuIgLPwgggEDlChAkLe4tQdLi5lAaAgi4IlBIECoqSJpPb7Qv1M2S0t97jO3eOqDvmncKo5vP9Pb36ueD59Uz2UpicJ42rr5GrYOv6493n8rxXciJ7zTqaL++u78v/v5i8tzMo60L1bv7oI44n+yQvru7V8mPkkbD3B3Xa03/qznDZmzs/B9tTfn8R9sCfbzdPM47d2KOZnW3zWy2k/k9yeuuCKq5tlrPHnlHl8+o0h+uWaaf952s2F+vv/o9+t7B+PZErvxZYVAEEEBgugUIktPdgRzXJ0ha3BxKQwABFwSiK1Myu3kW81OjttgGOvFhEt71a52rtqGB+MYzieE1slIomW8ppn7iw/m9VTU6+lq2VUSzCmc2zTmv75l3CVNWIbPOKDhP97Uv0EdbE1f4Jo4233u8pT+hnoTj+4fO6+jgiJ53PsUxIvPdx9SfRdFvQi40q6wJnwGJrSr2DyWfsWv3q/p5cJ5kvoPpfNojuhttLHzH37OM9WtAezRX2r8rujqZXsN1//aKPlE3rufWfkg3zKnR3I/9lt796G9V7K8Hv/wn+rMPfrSYm5hzEUAAAesFCJIWt4ggaXFzKA0BBFwQiASThTkCST4XzbxpTGTsNYquMiYGrmCNQqrVx81GOpM+ahoLi6cmdlZ1AtYy3R2Uju5Pf4w1n5rNMZFdVBPGdf7ZMt0yeFDfyJKszTcfFwWbtLCtVgvN6mrSNyBTrjx4St/d3afnov94sk+JhNoW6Aur2tQWfXdRwRr1JG2oYwaaWFWNHWc+U5Lp57987Ut6z9r3acaPfqTvvO9DuuWF7RX965d/dXW+rec4BBBAwJMCBEmL20aQtLg5lIYAAq4IhNrMe4C5HgfN57I1Umwn1sTDTWA0j6amDTFPt7ZLR/bnf10T4GKhKhScp0UZN9XJp9Zcx0S/6zjZo7TFXibr+TUKtUnqz2SWepKpVRmCZvJxn/2rP9HuG25RLGRV+q9daw0DI4AAAhYIECQtaEK2EgiSFjeH0hBAAAEEEEAAAQQQ8LEAQdLi5hMkLW4OpSGAAAIIIIAAAggg4GMBgqTFzSdIWtwcSkMAAQQQQAABBBBAwMcCBEmLm0+QtLg5lIYAAggggAACCCCAgI8FCJIWN58gaXFzKA0BBBBAAAEEEEAAAR8LECQtbj5B0uLmUBoCCCCAAAIIIIAAAj4WIEha3HyCpMXNoTQEEEAAAQQQQAABBHwsQJC0uPkESYubQ2kIIIAAAggggAACCPhYgCBpcfMJkhY3h9IQQAABBBBAAAEEEPCxAEHS4uYTJC1uDqUhgAACCCCAAAIIIOBjAYKkxc0nSFrcHEpDAAEEEEAAAQQQQMDHAgRJi5tPkLS4OZSGAAIIIIAAAggggICPBQiSFjefIGlxcygNAQQQQAABBBBAAAEfCxAkLW4+QdLi5lAaAggggAACCCCAAAI+FiBIWtx8gqTFzaE0BBBAAAEEEEAAAQR8LECQtLj5BEmLm0NpCCCAAAIIIIAAAgj4WIAgaXHzCZIWN4fSEEAAAQQQQAABBBDwsQBB0uLmEyQtbg6lIYAAAggggAACCCDgYwGCpMXNJ0ha3BxKQwABBBBAAAEEEEDAxwIESYubT5C0uDmUhgACCCCAAAIIIICAjwUIkhY3nyBpcXMoDQEEEEAAAQQQQAABHwsQJC1uPkHS4uZQGgIIIIAAAggggAACPhYgSFrcfIKkxc2hNAQQQAABBBBAAAEEfCxAkLS4+QRJi5tDaQgggAACCCCAAAII+FiAIGlx8wmSFjeH0hBAAAEEEEAAAQQQ8LEAQdLi5hMkLW4OpSGAAAIIIIAAAggg4GMBgqTFzSdIWtwcSkMAAQQQQAABBBBAwMcCBEmLm0+QtLg5lIYAAggggAACCCCAgI8FCJIWN58gaXFzKA0BBBBAAAEEEEAAAR8LECQtbj5B0uLmUBoCCCCAAAIIIIAAAj4WIEha3PzEIGlxmZSGAAIIIIAAAggggAACPhZouezfeWb2gfWbt4c9U+0UCz128d8kVfw0p6jDaQgggAACCCCAAAIIIGCDAEHShi4k1HBu/B0Njh+3rCrKQQABBBBAAAEEEEAAAQQiArVVczWnqsUzHL5YkfRMNygU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gGCpE3doBYEEEAAAQQQQAABBBBAwAMCBEkPNIkSEUAAAQQQQAABBBBAAAGbBAiSNnWDWhBAAAEEEEAAAQQQQAABDwgQJD3QJEpEAAEEEEAAAQQQQAABBGwSIEja1A1qQQABBBBAAAEEEEAAAQQ8IECQ9ECTKBEBBBBAAAEEEEAAAQQQsEmAIGlTN6gFAQQQQAABBBBAAAEEEPCAAEHSA02iRAQQQAABBBBAAAEEEEDAJoH/H+KWSX57OJuPAAAAAElFTkSuQmCC"/>
          <p:cNvSpPr/>
          <p:nvPr/>
        </p:nvSpPr>
        <p:spPr>
          <a:xfrm>
            <a:off x="133350" y="-1660525"/>
            <a:ext cx="527685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6020" y="2753604"/>
            <a:ext cx="5773931" cy="403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4420998" y="1761684"/>
            <a:ext cx="1770078" cy="109895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GPT-4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452695" y="1761684"/>
            <a:ext cx="1770078" cy="109895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作品</a:t>
            </a:r>
            <a:endParaRPr/>
          </a:p>
        </p:txBody>
      </p:sp>
      <p:cxnSp>
        <p:nvCxnSpPr>
          <p:cNvPr id="203" name="Google Shape;203;p25"/>
          <p:cNvCxnSpPr>
            <a:stCxn id="202" idx="3"/>
          </p:cNvCxnSpPr>
          <p:nvPr/>
        </p:nvCxnSpPr>
        <p:spPr>
          <a:xfrm>
            <a:off x="3222773" y="2311164"/>
            <a:ext cx="11982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4" name="Google Shape;204;p25"/>
          <p:cNvSpPr txBox="1"/>
          <p:nvPr/>
        </p:nvSpPr>
        <p:spPr>
          <a:xfrm>
            <a:off x="3371807" y="1465049"/>
            <a:ext cx="9001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透過網頁</a:t>
            </a:r>
            <a:endParaRPr/>
          </a:p>
        </p:txBody>
      </p:sp>
      <p:cxnSp>
        <p:nvCxnSpPr>
          <p:cNvPr id="205" name="Google Shape;205;p25"/>
          <p:cNvCxnSpPr>
            <a:stCxn id="201" idx="3"/>
          </p:cNvCxnSpPr>
          <p:nvPr/>
        </p:nvCxnSpPr>
        <p:spPr>
          <a:xfrm>
            <a:off x="6191076" y="2311164"/>
            <a:ext cx="12669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25"/>
          <p:cNvSpPr/>
          <p:nvPr/>
        </p:nvSpPr>
        <p:spPr>
          <a:xfrm>
            <a:off x="7458075" y="1761684"/>
            <a:ext cx="1914525" cy="1098959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進行評分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與修改建議</a:t>
            </a:r>
            <a:endParaRPr/>
          </a:p>
        </p:txBody>
      </p:sp>
      <p:cxnSp>
        <p:nvCxnSpPr>
          <p:cNvPr id="207" name="Google Shape;207;p25"/>
          <p:cNvCxnSpPr>
            <a:stCxn id="206" idx="2"/>
          </p:cNvCxnSpPr>
          <p:nvPr/>
        </p:nvCxnSpPr>
        <p:spPr>
          <a:xfrm>
            <a:off x="8415338" y="2860643"/>
            <a:ext cx="0" cy="12636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5"/>
          <p:cNvSpPr/>
          <p:nvPr/>
        </p:nvSpPr>
        <p:spPr>
          <a:xfrm>
            <a:off x="7458075" y="4124325"/>
            <a:ext cx="1914525" cy="1209675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即時顯示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在網頁上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1452695" y="3657600"/>
            <a:ext cx="407180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本解決方案可以透過最新的GPT-4 和網頁來實現，提高了評分效率與客觀性和準確性，還可以提高學生寫作能力，對推動教育現代化與社會進步這方面更有助益。</a:t>
            </a:r>
            <a:endParaRPr/>
          </a:p>
        </p:txBody>
      </p:sp>
      <p:cxnSp>
        <p:nvCxnSpPr>
          <p:cNvPr id="210" name="Google Shape;210;p25"/>
          <p:cNvCxnSpPr>
            <a:stCxn id="208" idx="1"/>
          </p:cNvCxnSpPr>
          <p:nvPr/>
        </p:nvCxnSpPr>
        <p:spPr>
          <a:xfrm rot="10800000">
            <a:off x="5410275" y="4729163"/>
            <a:ext cx="20478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1" name="Google Shape;211;p25"/>
          <p:cNvSpPr txBox="1"/>
          <p:nvPr/>
        </p:nvSpPr>
        <p:spPr>
          <a:xfrm>
            <a:off x="6005467" y="3898165"/>
            <a:ext cx="8573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呈現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結果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784894" y="641561"/>
            <a:ext cx="25869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流程示意圖: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zh-TW">
                <a:solidFill>
                  <a:schemeClr val="dk1"/>
                </a:solidFill>
              </a:rPr>
              <a:t>四、作品特色價值與社會貢獻: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1163108" y="1518444"/>
            <a:ext cx="8780991" cy="412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Noto Sans Symbols"/>
              <a:buChar char="●"/>
            </a:pPr>
            <a:r>
              <a:rPr lang="zh-TW" sz="2600"/>
              <a:t>特色價值:</a:t>
            </a:r>
            <a:r>
              <a:rPr lang="zh-TW" sz="26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可以透過最新的GPT-4自然語言處理技術和網頁來實現作文自動評分，提高了評分效率與客觀性和準確性，還提供修改建議，可以提高學生寫作能力，對推動教育現代化與社會進步這方面更有助益。 </a:t>
            </a:r>
            <a:endParaRPr sz="2600" b="0" i="0" u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Font typeface="Noto Sans Symbols"/>
              <a:buChar char="●"/>
            </a:pPr>
            <a:r>
              <a:rPr lang="zh-TW" sz="2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社會貢獻: </a:t>
            </a:r>
            <a:endParaRPr sz="2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</a:t>
            </a:r>
            <a:r>
              <a:rPr lang="zh-TW" sz="2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貢獻:</a:t>
            </a:r>
            <a:r>
              <a:rPr lang="zh-TW" sz="26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1.提高學生的寫作能力。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 sz="2600" b="0" i="0" u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2.幫助老師更好地管理和評估學生的作業。 </a:t>
            </a:r>
            <a:endParaRPr sz="2600" b="0" i="0" u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</a:t>
            </a:r>
            <a:r>
              <a:rPr lang="zh-TW" sz="2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社會上優勢:1.可透過GPT-4自動評分和提供修改建議。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 sz="2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   2.提高評分的客觀性和準確性。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zh-TW" sz="2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    3.提高教育資源的效率和利用率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32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寬螢幕</PresentationFormat>
  <Paragraphs>58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Noto Sans Symbols</vt:lpstr>
      <vt:lpstr>Microsoft JhengHei</vt:lpstr>
      <vt:lpstr>Arial</vt:lpstr>
      <vt:lpstr>Calibri</vt:lpstr>
      <vt:lpstr>Trebuchet MS</vt:lpstr>
      <vt:lpstr>多面向</vt:lpstr>
      <vt:lpstr>優化智慧教育與教學資源</vt:lpstr>
      <vt:lpstr>目錄:</vt:lpstr>
      <vt:lpstr>一、計畫目的:</vt:lpstr>
      <vt:lpstr>二、參賽計畫簡介及其設計概念:</vt:lpstr>
      <vt:lpstr>PowerPoint 簡報</vt:lpstr>
      <vt:lpstr>三、創意與科技應用實現方法:</vt:lpstr>
      <vt:lpstr>PowerPoint 簡報</vt:lpstr>
      <vt:lpstr>PowerPoint 簡報</vt:lpstr>
      <vt:lpstr>四、作品特色價值與社會貢獻:</vt:lpstr>
      <vt:lpstr>策略分析:</vt:lpstr>
      <vt:lpstr>五、結論與未來目標：</vt:lpstr>
      <vt:lpstr>六、參考資料: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優化智慧教育與教學資源</dc:title>
  <dc:creator>user</dc:creator>
  <cp:lastModifiedBy>user</cp:lastModifiedBy>
  <cp:revision>1</cp:revision>
  <dcterms:modified xsi:type="dcterms:W3CDTF">2023-05-23T03:54:45Z</dcterms:modified>
</cp:coreProperties>
</file>