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1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RENICE NARES ZAVALA" initials="BNZ" lastIdx="1" clrIdx="0">
    <p:extLst>
      <p:ext uri="{19B8F6BF-5375-455C-9EA6-DF929625EA0E}">
        <p15:presenceInfo xmlns:p15="http://schemas.microsoft.com/office/powerpoint/2012/main" userId="S::bnaresza@itam.mx::b3a80e1a-fef7-4b25-9576-d06d488bddd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61937"/>
    <a:srgbClr val="FC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8"/>
  </p:normalViewPr>
  <p:slideViewPr>
    <p:cSldViewPr snapToGrid="0" snapToObjects="1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48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55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597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611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74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360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42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5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1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416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6969C88-B244-455D-A017-012B25B1ACDD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181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85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ancia e Italia solicitan plantar más viñedo">
            <a:extLst>
              <a:ext uri="{FF2B5EF4-FFF2-40B4-BE49-F238E27FC236}">
                <a16:creationId xmlns:a16="http://schemas.microsoft.com/office/drawing/2014/main" id="{5D70D5FE-97BB-E449-8A4A-AA262F2B1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12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1F0BEA9-2A00-E846-A561-D350A13EB14D}"/>
              </a:ext>
            </a:extLst>
          </p:cNvPr>
          <p:cNvSpPr txBox="1"/>
          <p:nvPr/>
        </p:nvSpPr>
        <p:spPr>
          <a:xfrm>
            <a:off x="214312" y="301852"/>
            <a:ext cx="98583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X" sz="6600" dirty="0"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</a:rPr>
              <a:t>Wine regions and reviews</a:t>
            </a:r>
          </a:p>
        </p:txBody>
      </p:sp>
    </p:spTree>
    <p:extLst>
      <p:ext uri="{BB962C8B-B14F-4D97-AF65-F5344CB8AC3E}">
        <p14:creationId xmlns:p14="http://schemas.microsoft.com/office/powerpoint/2010/main" val="4104205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14875-22DF-0744-8C1B-BD507CBF2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887" y="3429000"/>
            <a:ext cx="3273099" cy="224711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MX" sz="4400" dirty="0">
                <a:solidFill>
                  <a:srgbClr val="961937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2E2DF-7E00-1E47-B2C5-20B0BD49B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MX" sz="2800" dirty="0">
                <a:latin typeface="Century Gothic" panose="020B0502020202020204" pitchFamily="34" charset="0"/>
              </a:rPr>
              <a:t>7 main producer countries</a:t>
            </a:r>
          </a:p>
          <a:p>
            <a:r>
              <a:rPr lang="en-MX" sz="2800" dirty="0">
                <a:latin typeface="Century Gothic" panose="020B0502020202020204" pitchFamily="34" charset="0"/>
              </a:rPr>
              <a:t>64 Provinces </a:t>
            </a:r>
          </a:p>
          <a:p>
            <a:r>
              <a:rPr lang="en-MX" sz="2800" dirty="0">
                <a:latin typeface="Century Gothic" panose="020B0502020202020204" pitchFamily="34" charset="0"/>
              </a:rPr>
              <a:t>1,203 wine regions</a:t>
            </a:r>
          </a:p>
          <a:p>
            <a:r>
              <a:rPr lang="en-MX" sz="2800" dirty="0">
                <a:latin typeface="Century Gothic" panose="020B0502020202020204" pitchFamily="34" charset="0"/>
              </a:rPr>
              <a:t>11,469 wineries around the world</a:t>
            </a:r>
          </a:p>
          <a:p>
            <a:r>
              <a:rPr lang="en-MX" sz="2800" dirty="0">
                <a:latin typeface="Century Gothic" panose="020B0502020202020204" pitchFamily="34" charset="0"/>
              </a:rPr>
              <a:t>36,338 vineyards</a:t>
            </a:r>
          </a:p>
          <a:p>
            <a:r>
              <a:rPr lang="en-MX" sz="2800" dirty="0">
                <a:latin typeface="Century Gothic" panose="020B0502020202020204" pitchFamily="34" charset="0"/>
              </a:rPr>
              <a:t>504 different types of wine.</a:t>
            </a:r>
          </a:p>
          <a:p>
            <a:r>
              <a:rPr lang="en-MX" sz="2800" dirty="0">
                <a:latin typeface="Century Gothic" panose="020B0502020202020204" pitchFamily="34" charset="0"/>
              </a:rPr>
              <a:t>Rated between 86 to 100 points</a:t>
            </a:r>
          </a:p>
          <a:p>
            <a:r>
              <a:rPr lang="en-MX" sz="2800" dirty="0">
                <a:latin typeface="Century Gothic" panose="020B0502020202020204" pitchFamily="34" charset="0"/>
              </a:rPr>
              <a:t>Min price 8 USD – Max price 478 USD</a:t>
            </a:r>
          </a:p>
        </p:txBody>
      </p:sp>
      <p:pic>
        <p:nvPicPr>
          <p:cNvPr id="2056" name="Picture 8" descr="The world wine map is changing - Telegraph">
            <a:extLst>
              <a:ext uri="{FF2B5EF4-FFF2-40B4-BE49-F238E27FC236}">
                <a16:creationId xmlns:a16="http://schemas.microsoft.com/office/drawing/2014/main" id="{09107D3F-AD19-6744-A90B-904F70F50B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0" r="17077"/>
          <a:stretch/>
        </p:blipFill>
        <p:spPr bwMode="auto">
          <a:xfrm>
            <a:off x="-1" y="-1"/>
            <a:ext cx="4772025" cy="3952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488422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{612F4B0A-6F02-1E45-BEA7-9C1EDB32FA76}tf10001119</Template>
  <TotalTime>20</TotalTime>
  <Words>42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Gill Sans MT</vt:lpstr>
      <vt:lpstr>Gallery</vt:lpstr>
      <vt:lpstr>PowerPoint Presentation</vt:lpstr>
      <vt:lpstr>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BERENICE NARES ZAVALA</dc:creator>
  <cp:lastModifiedBy>BERENICE NARES ZAVALA</cp:lastModifiedBy>
  <cp:revision>4</cp:revision>
  <dcterms:created xsi:type="dcterms:W3CDTF">2020-12-11T01:35:39Z</dcterms:created>
  <dcterms:modified xsi:type="dcterms:W3CDTF">2020-12-11T01:55:45Z</dcterms:modified>
</cp:coreProperties>
</file>