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5" r:id="rId41"/>
    <p:sldId id="294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DF048-0865-4EBA-9094-EF19B442E05B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8C05A-5962-4249-A957-D898F6E7F4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162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6425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6773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7322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7211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6149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167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9085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7884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5395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8666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6491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1459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4218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9687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400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761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0630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756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0489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137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8769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8593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974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898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2182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152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55221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97522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61201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72842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94710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621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953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60620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19976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94666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026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656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92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169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494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6751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8C05A-5962-4249-A957-D898F6E7F48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187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7C18-6405-4892-85E2-A0F74BE84C2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E0AE5E3-ABA1-4A19-B4CD-3FE820A28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7C18-6405-4892-85E2-A0F74BE84C2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5E3-ABA1-4A19-B4CD-3FE820A28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7C18-6405-4892-85E2-A0F74BE84C2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5E3-ABA1-4A19-B4CD-3FE820A28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7C18-6405-4892-85E2-A0F74BE84C2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5E3-ABA1-4A19-B4CD-3FE820A28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7C18-6405-4892-85E2-A0F74BE84C2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0AE5E3-ABA1-4A19-B4CD-3FE820A28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7C18-6405-4892-85E2-A0F74BE84C2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5E3-ABA1-4A19-B4CD-3FE820A28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7C18-6405-4892-85E2-A0F74BE84C2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5E3-ABA1-4A19-B4CD-3FE820A28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7C18-6405-4892-85E2-A0F74BE84C2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5E3-ABA1-4A19-B4CD-3FE820A28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7C18-6405-4892-85E2-A0F74BE84C2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5E3-ABA1-4A19-B4CD-3FE820A28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7C18-6405-4892-85E2-A0F74BE84C2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AE5E3-ABA1-4A19-B4CD-3FE820A28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7C18-6405-4892-85E2-A0F74BE84C2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0AE5E3-ABA1-4A19-B4CD-3FE820A28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5667C18-6405-4892-85E2-A0F74BE84C2F}" type="datetimeFigureOut">
              <a:rPr lang="en-US" smtClean="0"/>
              <a:pPr/>
              <a:t>9/13/2016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E0AE5E3-ABA1-4A19-B4CD-3FE820A28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ORGANISASI </a:t>
            </a:r>
            <a:r>
              <a:rPr lang="en-US" b="1" dirty="0" err="1"/>
              <a:t>dan</a:t>
            </a:r>
            <a:r>
              <a:rPr lang="en-US" b="1" dirty="0"/>
              <a:t> ARSITEKTUR KOMPUTER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677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Mekanisme</a:t>
            </a:r>
            <a:r>
              <a:rPr lang="en-US" dirty="0" smtClean="0"/>
              <a:t> 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(I/O, memory)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menginterupsi</a:t>
            </a:r>
            <a:r>
              <a:rPr lang="en-US" dirty="0" smtClean="0"/>
              <a:t> proses </a:t>
            </a:r>
            <a:r>
              <a:rPr lang="en-US" dirty="0" err="1" smtClean="0"/>
              <a:t>pengolahan</a:t>
            </a:r>
            <a:r>
              <a:rPr lang="en-US" dirty="0" smtClean="0"/>
              <a:t> normal </a:t>
            </a:r>
            <a:r>
              <a:rPr lang="en-US" dirty="0" err="1" smtClean="0"/>
              <a:t>dari</a:t>
            </a:r>
            <a:r>
              <a:rPr lang="en-US" dirty="0" smtClean="0"/>
              <a:t> processor.</a:t>
            </a:r>
          </a:p>
          <a:p>
            <a:r>
              <a:rPr lang="en-US" dirty="0" smtClean="0"/>
              <a:t>Interrupts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Contoh</a:t>
            </a:r>
            <a:r>
              <a:rPr lang="en-US" b="1" dirty="0" smtClean="0"/>
              <a:t>:</a:t>
            </a:r>
          </a:p>
          <a:p>
            <a:r>
              <a:rPr lang="en-GB" dirty="0" smtClean="0"/>
              <a:t>Program</a:t>
            </a:r>
          </a:p>
          <a:p>
            <a:pPr lvl="1"/>
            <a:r>
              <a:rPr lang="en-GB" dirty="0" smtClean="0"/>
              <a:t>e.g. overflow, division by zero</a:t>
            </a:r>
          </a:p>
          <a:p>
            <a:r>
              <a:rPr lang="en-GB" dirty="0" smtClean="0"/>
              <a:t>Timer</a:t>
            </a:r>
          </a:p>
          <a:p>
            <a:pPr lvl="1"/>
            <a:r>
              <a:rPr lang="en-GB" dirty="0" smtClean="0"/>
              <a:t>Generated by internal processor timer</a:t>
            </a:r>
          </a:p>
          <a:p>
            <a:pPr lvl="1"/>
            <a:r>
              <a:rPr lang="en-GB" dirty="0" smtClean="0"/>
              <a:t>Used in pre-emptive multi-tasking</a:t>
            </a:r>
          </a:p>
          <a:p>
            <a:r>
              <a:rPr lang="en-GB" dirty="0" smtClean="0"/>
              <a:t>I/O</a:t>
            </a:r>
          </a:p>
          <a:p>
            <a:pPr lvl="1"/>
            <a:r>
              <a:rPr lang="en-GB" dirty="0" smtClean="0"/>
              <a:t>from I/O controller</a:t>
            </a:r>
          </a:p>
          <a:p>
            <a:r>
              <a:rPr lang="en-GB" dirty="0" smtClean="0"/>
              <a:t>Hardware failure</a:t>
            </a:r>
          </a:p>
          <a:p>
            <a:pPr lvl="1"/>
            <a:r>
              <a:rPr lang="en-GB" dirty="0" smtClean="0"/>
              <a:t>e.g. memory parity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838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33800" y="457200"/>
            <a:ext cx="5257799" cy="6400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User program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panggilan</a:t>
            </a:r>
            <a:r>
              <a:rPr lang="en-US" dirty="0" smtClean="0"/>
              <a:t> WRITE .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segmen</a:t>
            </a:r>
            <a:r>
              <a:rPr lang="en-US" dirty="0" smtClean="0"/>
              <a:t> 1,2,3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I/O.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I/O program </a:t>
            </a:r>
            <a:r>
              <a:rPr lang="en-US" b="1" dirty="0" err="1" smtClean="0"/>
              <a:t>terdiri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3 </a:t>
            </a:r>
            <a:r>
              <a:rPr lang="en-US" b="1" dirty="0" err="1" smtClean="0"/>
              <a:t>bagian</a:t>
            </a:r>
            <a:r>
              <a:rPr lang="en-US" b="1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diberi</a:t>
            </a:r>
            <a:r>
              <a:rPr lang="en-US" dirty="0" smtClean="0"/>
              <a:t> label 4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mempersiapkan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I/O.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mencakup</a:t>
            </a:r>
            <a:r>
              <a:rPr lang="en-US" dirty="0" smtClean="0"/>
              <a:t> copy data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output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spesial</a:t>
            </a:r>
            <a:r>
              <a:rPr lang="en-US" dirty="0" smtClean="0"/>
              <a:t> buffer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mempersiapkan</a:t>
            </a:r>
            <a:r>
              <a:rPr lang="en-US" dirty="0" smtClean="0"/>
              <a:t> parameter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device command.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Actual I/O command.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sekali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perintah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diberikan</a:t>
            </a:r>
            <a:r>
              <a:rPr lang="en-US" dirty="0" smtClean="0">
                <a:sym typeface="Wingdings" pitchFamily="2" charset="2"/>
              </a:rPr>
              <a:t>, program </a:t>
            </a:r>
            <a:r>
              <a:rPr lang="en-US" dirty="0" err="1" smtClean="0">
                <a:sym typeface="Wingdings" pitchFamily="2" charset="2"/>
              </a:rPr>
              <a:t>harus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menunggu</a:t>
            </a:r>
            <a:r>
              <a:rPr lang="en-US" dirty="0" smtClean="0">
                <a:sym typeface="Wingdings" pitchFamily="2" charset="2"/>
              </a:rPr>
              <a:t> I/O device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melakukan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fungsi</a:t>
            </a:r>
            <a:r>
              <a:rPr lang="en-US" dirty="0" smtClean="0">
                <a:sym typeface="Wingdings" pitchFamily="2" charset="2"/>
              </a:rPr>
              <a:t> request. Program </a:t>
            </a:r>
            <a:r>
              <a:rPr lang="en-US" dirty="0" err="1" smtClean="0">
                <a:sym typeface="Wingdings" pitchFamily="2" charset="2"/>
              </a:rPr>
              <a:t>mungkin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menunggu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melakukan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operasi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sederhana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secara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berulang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menentukan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apakah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operasi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I</a:t>
            </a:r>
            <a:r>
              <a:rPr lang="en-US" dirty="0" smtClean="0">
                <a:sym typeface="Wingdings" pitchFamily="2" charset="2"/>
              </a:rPr>
              <a:t>/O </a:t>
            </a:r>
            <a:r>
              <a:rPr lang="en-US" dirty="0" err="1" smtClean="0">
                <a:sym typeface="Wingdings" pitchFamily="2" charset="2"/>
              </a:rPr>
              <a:t>telah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selesai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ym typeface="Wingdings" pitchFamily="2" charset="2"/>
              </a:rPr>
              <a:t>Langkah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instruksi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diberi</a:t>
            </a:r>
            <a:r>
              <a:rPr lang="en-US" dirty="0" smtClean="0">
                <a:sym typeface="Wingdings" pitchFamily="2" charset="2"/>
              </a:rPr>
              <a:t> label 5 </a:t>
            </a:r>
            <a:r>
              <a:rPr lang="en-US" dirty="0" err="1" smtClean="0">
                <a:sym typeface="Wingdings" pitchFamily="2" charset="2"/>
              </a:rPr>
              <a:t>adalah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indikasi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operasi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selesai</a:t>
            </a:r>
            <a:r>
              <a:rPr lang="en-US" dirty="0" smtClean="0">
                <a:sym typeface="Wingdings" pitchFamily="2" charset="2"/>
              </a:rPr>
              <a:t>. </a:t>
            </a:r>
            <a:r>
              <a:rPr lang="en-US" dirty="0" err="1" smtClean="0">
                <a:sym typeface="Wingdings" pitchFamily="2" charset="2"/>
              </a:rPr>
              <a:t>Ini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meunkgin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mencakup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pengaturan</a:t>
            </a:r>
            <a:r>
              <a:rPr lang="en-US" dirty="0" smtClean="0">
                <a:sym typeface="Wingdings" pitchFamily="2" charset="2"/>
              </a:rPr>
              <a:t> flag yang </a:t>
            </a:r>
            <a:r>
              <a:rPr lang="en-US" dirty="0" err="1" smtClean="0">
                <a:sym typeface="Wingdings" pitchFamily="2" charset="2"/>
              </a:rPr>
              <a:t>mengindikasikan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berhasil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gagalnya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sebuah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operasi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9767"/>
            <a:ext cx="3505201" cy="61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1025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4800" y="233363"/>
            <a:ext cx="4800600" cy="64722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Interupsi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siklus</a:t>
            </a:r>
            <a:r>
              <a:rPr lang="en-US" b="1" dirty="0" smtClean="0"/>
              <a:t> </a:t>
            </a:r>
            <a:r>
              <a:rPr lang="en-US" b="1" dirty="0" err="1" smtClean="0"/>
              <a:t>intruksi</a:t>
            </a:r>
            <a:endParaRPr lang="en-US" b="1" dirty="0" smtClean="0"/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processor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lain </a:t>
            </a:r>
            <a:r>
              <a:rPr lang="en-US" dirty="0" err="1" smtClean="0"/>
              <a:t>sementara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I/O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progress.</a:t>
            </a:r>
          </a:p>
          <a:p>
            <a:endParaRPr lang="en-US" dirty="0"/>
          </a:p>
          <a:p>
            <a:r>
              <a:rPr lang="en-US" dirty="0" smtClean="0"/>
              <a:t>User program </a:t>
            </a:r>
            <a:r>
              <a:rPr lang="en-US" dirty="0" err="1" smtClean="0"/>
              <a:t>mencapai</a:t>
            </a:r>
            <a:r>
              <a:rPr lang="en-US" dirty="0" smtClean="0"/>
              <a:t> point yang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WRITE call.</a:t>
            </a:r>
          </a:p>
          <a:p>
            <a:r>
              <a:rPr lang="en-US" dirty="0" smtClean="0"/>
              <a:t>I/O program yang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 </a:t>
            </a:r>
            <a:r>
              <a:rPr lang="en-US" dirty="0" err="1" smtClean="0"/>
              <a:t>persiapan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actual I/O command.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user program. </a:t>
            </a:r>
            <a:r>
              <a:rPr lang="en-US" dirty="0" err="1" smtClean="0"/>
              <a:t>Sementara</a:t>
            </a:r>
            <a:r>
              <a:rPr lang="en-US" dirty="0" smtClean="0"/>
              <a:t> external device </a:t>
            </a:r>
            <a:r>
              <a:rPr lang="en-US" dirty="0" err="1" smtClean="0"/>
              <a:t>sibuk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smtClean="0"/>
              <a:t>memory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mencetak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.</a:t>
            </a:r>
          </a:p>
          <a:p>
            <a:r>
              <a:rPr lang="en-US" dirty="0" smtClean="0"/>
              <a:t>I/O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external device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interupt</a:t>
            </a:r>
            <a:r>
              <a:rPr lang="en-US" dirty="0" smtClean="0"/>
              <a:t> request </a:t>
            </a:r>
            <a:r>
              <a:rPr lang="en-US" dirty="0" err="1" smtClean="0"/>
              <a:t>ke</a:t>
            </a:r>
            <a:r>
              <a:rPr lang="en-US" dirty="0" smtClean="0"/>
              <a:t> processor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r>
              <a:rPr lang="en-US" dirty="0" smtClean="0"/>
              <a:t> device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dilayani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processor.</a:t>
            </a:r>
          </a:p>
          <a:p>
            <a:r>
              <a:rPr lang="en-US" dirty="0" smtClean="0"/>
              <a:t>Processor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merespon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men-suspend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melompat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I/O device (</a:t>
            </a:r>
            <a:r>
              <a:rPr lang="en-US" dirty="0" err="1" smtClean="0"/>
              <a:t>interupt</a:t>
            </a:r>
            <a:r>
              <a:rPr lang="en-US" dirty="0" smtClean="0"/>
              <a:t> handler)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processor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lain </a:t>
            </a:r>
            <a:r>
              <a:rPr lang="en-US" dirty="0" err="1" smtClean="0"/>
              <a:t>setelah</a:t>
            </a:r>
            <a:r>
              <a:rPr lang="en-US" dirty="0" smtClean="0"/>
              <a:t> device </a:t>
            </a:r>
            <a:r>
              <a:rPr lang="en-US" dirty="0" err="1" smtClean="0"/>
              <a:t>dilayani</a:t>
            </a:r>
            <a:r>
              <a:rPr lang="en-US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3363"/>
            <a:ext cx="3429000" cy="644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50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0" y="1600201"/>
            <a:ext cx="4038600" cy="3581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Dari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user program,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penghentian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normal sequence.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normal sequence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dilanjutkan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44672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0999" y="5181600"/>
            <a:ext cx="8153401" cy="147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 program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spesial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mengakomodasi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processor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men-suspend user program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melanjutkannya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175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81400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Processor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yang </a:t>
            </a:r>
            <a:r>
              <a:rPr lang="en-US" dirty="0" err="1" smtClean="0"/>
              <a:t>diindikasikan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fetch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pending: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 smtClean="0"/>
              <a:t>Suspend </a:t>
            </a:r>
            <a:r>
              <a:rPr lang="en-US" dirty="0" err="1" smtClean="0"/>
              <a:t>eksekusi</a:t>
            </a:r>
            <a:r>
              <a:rPr lang="en-US" dirty="0" smtClean="0"/>
              <a:t> program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marL="860425" indent="-514350">
              <a:buFont typeface="+mj-lt"/>
              <a:buAutoNum type="arabicPeriod"/>
            </a:pPr>
            <a:r>
              <a:rPr lang="en-US" dirty="0" err="1" smtClean="0"/>
              <a:t>Simpan</a:t>
            </a:r>
            <a:r>
              <a:rPr lang="en-US" dirty="0" smtClean="0"/>
              <a:t> context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 smtClean="0"/>
              <a:t>Set PC </a:t>
            </a:r>
            <a:r>
              <a:rPr lang="en-US" dirty="0" err="1" smtClean="0"/>
              <a:t>ke</a:t>
            </a:r>
            <a:r>
              <a:rPr lang="en-US" dirty="0" smtClean="0"/>
              <a:t> start </a:t>
            </a:r>
            <a:r>
              <a:rPr lang="en-US" dirty="0" err="1" smtClean="0"/>
              <a:t>adress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interrupt handler routine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endParaRPr lang="en-US" dirty="0" smtClean="0"/>
          </a:p>
          <a:p>
            <a:pPr marL="860425" indent="-514350">
              <a:buFont typeface="+mj-lt"/>
              <a:buAutoNum type="arabicPeriod"/>
            </a:pPr>
            <a:r>
              <a:rPr lang="en-US" dirty="0" err="1" smtClean="0"/>
              <a:t>Kembalikan</a:t>
            </a:r>
            <a:r>
              <a:rPr lang="en-US" dirty="0" smtClean="0"/>
              <a:t> </a:t>
            </a:r>
            <a:r>
              <a:rPr lang="en-US" dirty="0" err="1" smtClean="0"/>
              <a:t>konteks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lanjutkan</a:t>
            </a:r>
            <a:r>
              <a:rPr lang="en-US" dirty="0" smtClean="0"/>
              <a:t> program yang di </a:t>
            </a:r>
            <a:r>
              <a:rPr lang="en-US" dirty="0" err="1" smtClean="0"/>
              <a:t>interupsi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5008"/>
            <a:ext cx="6916469" cy="28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1859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Disable Interrupts</a:t>
            </a:r>
          </a:p>
          <a:p>
            <a:pPr marL="915988" indent="-514350">
              <a:buFont typeface="+mj-lt"/>
              <a:buAutoNum type="arabicPeriod"/>
            </a:pPr>
            <a:r>
              <a:rPr lang="en-US" dirty="0" smtClean="0"/>
              <a:t>Processor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mengabaikan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.</a:t>
            </a:r>
          </a:p>
          <a:p>
            <a:pPr marL="915988" indent="-514350">
              <a:buFont typeface="+mj-lt"/>
              <a:buAutoNum type="arabicPeriod"/>
            </a:pP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di-pending </a:t>
            </a:r>
            <a:r>
              <a:rPr lang="en-US" dirty="0" err="1" smtClean="0"/>
              <a:t>dan</a:t>
            </a:r>
            <a:r>
              <a:rPr lang="en-US" dirty="0" smtClean="0"/>
              <a:t> di </a:t>
            </a:r>
            <a:r>
              <a:rPr lang="en-US" dirty="0" err="1" smtClean="0"/>
              <a:t>cek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di proses.</a:t>
            </a:r>
          </a:p>
          <a:p>
            <a:pPr marL="915988" indent="-514350">
              <a:buFont typeface="+mj-lt"/>
              <a:buAutoNum type="arabicPeriod"/>
            </a:pPr>
            <a:r>
              <a:rPr lang="en-US" dirty="0" err="1" smtClean="0"/>
              <a:t>Interupsi</a:t>
            </a:r>
            <a:r>
              <a:rPr lang="en-US" dirty="0" smtClean="0"/>
              <a:t> di handle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Define Priorities</a:t>
            </a:r>
          </a:p>
          <a:p>
            <a:pPr marL="909638"/>
            <a:r>
              <a:rPr lang="en-US" dirty="0" err="1" smtClean="0"/>
              <a:t>Interupsi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.</a:t>
            </a:r>
          </a:p>
          <a:p>
            <a:pPr marL="909638">
              <a:tabLst>
                <a:tab pos="1993900" algn="l"/>
              </a:tabLst>
            </a:pP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prioritas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di proses </a:t>
            </a:r>
            <a:r>
              <a:rPr lang="en-US" dirty="0" err="1" smtClean="0"/>
              <a:t>maka</a:t>
            </a:r>
            <a:r>
              <a:rPr lang="en-US" dirty="0" smtClean="0"/>
              <a:t> processor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29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Interrupts - Sequential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78511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56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Interrupts – Nested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66850"/>
            <a:ext cx="6553200" cy="491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885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Interrupts – Nested (</a:t>
            </a:r>
            <a:r>
              <a:rPr lang="en-US" dirty="0" err="1" smtClean="0"/>
              <a:t>contoh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705600" cy="483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6208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STRUKTUR INTEKONEKSI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processor, memory </a:t>
            </a:r>
            <a:r>
              <a:rPr lang="en-US" dirty="0" err="1" smtClean="0"/>
              <a:t>dan</a:t>
            </a:r>
            <a:r>
              <a:rPr lang="en-US" dirty="0" smtClean="0"/>
              <a:t> I/O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lain. </a:t>
            </a:r>
            <a:r>
              <a:rPr lang="en-US" dirty="0" err="1" smtClean="0"/>
              <a:t>Efeknya</a:t>
            </a:r>
            <a:r>
              <a:rPr lang="en-US" dirty="0" smtClean="0"/>
              <a:t>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modul-modul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paths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modul-modul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Sekumpulan</a:t>
            </a:r>
            <a:r>
              <a:rPr lang="en-US" dirty="0" smtClean="0"/>
              <a:t> path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interkoneksi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73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AKAN DIPELAJARI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Sistem</a:t>
            </a:r>
            <a:r>
              <a:rPr lang="en-US" dirty="0"/>
              <a:t> Bus </a:t>
            </a:r>
            <a:r>
              <a:rPr lang="en-US" dirty="0" err="1"/>
              <a:t>dan</a:t>
            </a:r>
            <a:r>
              <a:rPr lang="en-US" dirty="0"/>
              <a:t> Interrupt</a:t>
            </a:r>
          </a:p>
          <a:p>
            <a:pPr lvl="0"/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  <a:p>
            <a:pPr lvl="0"/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Instruksi</a:t>
            </a:r>
            <a:endParaRPr lang="en-US" dirty="0"/>
          </a:p>
          <a:p>
            <a:pPr lvl="0"/>
            <a:r>
              <a:rPr lang="en-US" dirty="0"/>
              <a:t>Interrupt</a:t>
            </a:r>
          </a:p>
          <a:p>
            <a:r>
              <a:rPr lang="en-US" dirty="0" err="1"/>
              <a:t>Interkoneksi</a:t>
            </a:r>
            <a:r>
              <a:rPr lang="en-US" dirty="0"/>
              <a:t> Bus</a:t>
            </a:r>
          </a:p>
        </p:txBody>
      </p:sp>
    </p:spTree>
    <p:extLst>
      <p:ext uri="{BB962C8B-B14F-4D97-AF65-F5344CB8AC3E}">
        <p14:creationId xmlns:p14="http://schemas.microsoft.com/office/powerpoint/2010/main" xmlns="" val="628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STRUKTUR INTEKONEKSI: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87655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memory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 words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word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(0,1,….,N-1). </a:t>
            </a:r>
          </a:p>
          <a:p>
            <a:r>
              <a:rPr lang="en-US" dirty="0" err="1" smtClean="0"/>
              <a:t>Sebuah</a:t>
            </a:r>
            <a:r>
              <a:rPr lang="en-US" dirty="0" smtClean="0"/>
              <a:t> word data </a:t>
            </a:r>
            <a:r>
              <a:rPr lang="en-US" dirty="0" err="1" smtClean="0"/>
              <a:t>dapat</a:t>
            </a:r>
            <a:r>
              <a:rPr lang="en-US" dirty="0" smtClean="0"/>
              <a:t> di read/write </a:t>
            </a:r>
            <a:r>
              <a:rPr lang="en-US" dirty="0" err="1" smtClean="0"/>
              <a:t>dari</a:t>
            </a:r>
            <a:r>
              <a:rPr lang="en-US" dirty="0" smtClean="0"/>
              <a:t>/</a:t>
            </a:r>
            <a:r>
              <a:rPr lang="en-US" dirty="0" err="1" smtClean="0"/>
              <a:t>ke</a:t>
            </a:r>
            <a:r>
              <a:rPr lang="en-US" dirty="0" smtClean="0"/>
              <a:t> memory.</a:t>
            </a:r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diindikasikan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read </a:t>
            </a:r>
            <a:r>
              <a:rPr lang="en-US" dirty="0" err="1" smtClean="0"/>
              <a:t>dan</a:t>
            </a:r>
            <a:r>
              <a:rPr lang="en-US" dirty="0" smtClean="0"/>
              <a:t> write.</a:t>
            </a:r>
          </a:p>
          <a:p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dispesifikasikan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(address) 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76750"/>
            <a:ext cx="3814873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85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STRUKTUR INTEKONEKSI: I/O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Dari </a:t>
            </a:r>
            <a:r>
              <a:rPr lang="en-US" dirty="0" err="1" smtClean="0"/>
              <a:t>sudut</a:t>
            </a:r>
            <a:r>
              <a:rPr lang="en-US" dirty="0" smtClean="0"/>
              <a:t> </a:t>
            </a:r>
            <a:r>
              <a:rPr lang="en-US" dirty="0" err="1" smtClean="0"/>
              <a:t>pandang</a:t>
            </a:r>
            <a:r>
              <a:rPr lang="en-US" dirty="0" smtClean="0"/>
              <a:t> internal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), I/O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</a:t>
            </a:r>
            <a:r>
              <a:rPr lang="en-US" dirty="0" smtClean="0"/>
              <a:t> memory (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read </a:t>
            </a:r>
            <a:r>
              <a:rPr lang="en-US" dirty="0" err="1" smtClean="0"/>
              <a:t>dan</a:t>
            </a:r>
            <a:r>
              <a:rPr lang="en-US" dirty="0" smtClean="0"/>
              <a:t> write).</a:t>
            </a:r>
          </a:p>
          <a:p>
            <a:r>
              <a:rPr lang="en-US" dirty="0" smtClean="0"/>
              <a:t>I/O module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external device.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ke</a:t>
            </a:r>
            <a:r>
              <a:rPr lang="en-US" dirty="0" smtClean="0"/>
              <a:t> external device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port yang </a:t>
            </a:r>
            <a:r>
              <a:rPr lang="en-US" dirty="0" err="1" smtClean="0"/>
              <a:t>diberi</a:t>
            </a:r>
            <a:r>
              <a:rPr lang="en-US" dirty="0" smtClean="0"/>
              <a:t> unique address (0,1,…, M-1).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external data path </a:t>
            </a:r>
            <a:r>
              <a:rPr lang="en-US" dirty="0" err="1" smtClean="0"/>
              <a:t>untuk</a:t>
            </a:r>
            <a:r>
              <a:rPr lang="en-US" dirty="0" smtClean="0"/>
              <a:t> input </a:t>
            </a:r>
            <a:r>
              <a:rPr lang="en-US" dirty="0" err="1" smtClean="0"/>
              <a:t>dan</a:t>
            </a:r>
            <a:r>
              <a:rPr lang="en-US" dirty="0" smtClean="0"/>
              <a:t> output </a:t>
            </a:r>
            <a:r>
              <a:rPr lang="en-US" dirty="0" err="1" smtClean="0"/>
              <a:t>dengan</a:t>
            </a:r>
            <a:r>
              <a:rPr lang="en-US" dirty="0" smtClean="0"/>
              <a:t> external device.</a:t>
            </a:r>
          </a:p>
          <a:p>
            <a:r>
              <a:rPr lang="en-US" dirty="0" smtClean="0"/>
              <a:t>I/O module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interups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processor.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57663"/>
            <a:ext cx="4376363" cy="216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5392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STRUKTUR INTERKONEKSI :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61937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Processor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data, </a:t>
            </a:r>
            <a:r>
              <a:rPr lang="en-US" dirty="0" err="1" smtClean="0"/>
              <a:t>menuliskan</a:t>
            </a:r>
            <a:r>
              <a:rPr lang="en-US" dirty="0" smtClean="0"/>
              <a:t> data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control signal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Processor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19574"/>
            <a:ext cx="4711559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155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STRUKTUR INTEKONEKSI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interkoneksi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tipe-tipe</a:t>
            </a:r>
            <a:r>
              <a:rPr lang="en-US" dirty="0" smtClean="0"/>
              <a:t> transfer:</a:t>
            </a:r>
          </a:p>
          <a:p>
            <a:r>
              <a:rPr lang="en-US" b="1" dirty="0" smtClean="0"/>
              <a:t>Memory to processor</a:t>
            </a:r>
            <a:r>
              <a:rPr lang="en-US" dirty="0" smtClean="0"/>
              <a:t>: processor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unit data </a:t>
            </a:r>
            <a:r>
              <a:rPr lang="en-US" dirty="0" err="1" smtClean="0"/>
              <a:t>dari</a:t>
            </a:r>
            <a:r>
              <a:rPr lang="en-US" dirty="0" smtClean="0"/>
              <a:t> memory.</a:t>
            </a:r>
          </a:p>
          <a:p>
            <a:r>
              <a:rPr lang="en-US" b="1" dirty="0" smtClean="0"/>
              <a:t>Processor to memory</a:t>
            </a:r>
            <a:r>
              <a:rPr lang="en-US" dirty="0" smtClean="0"/>
              <a:t>: processor </a:t>
            </a:r>
            <a:r>
              <a:rPr lang="en-US" dirty="0" err="1" smtClean="0"/>
              <a:t>menuliskan</a:t>
            </a:r>
            <a:r>
              <a:rPr lang="en-US" dirty="0" smtClean="0"/>
              <a:t> unit data </a:t>
            </a:r>
            <a:r>
              <a:rPr lang="en-US" dirty="0" err="1" smtClean="0"/>
              <a:t>ke</a:t>
            </a:r>
            <a:r>
              <a:rPr lang="en-US" dirty="0" smtClean="0"/>
              <a:t> memory.</a:t>
            </a:r>
          </a:p>
          <a:p>
            <a:r>
              <a:rPr lang="en-US" b="1" dirty="0" smtClean="0"/>
              <a:t>I/O to processor</a:t>
            </a:r>
            <a:r>
              <a:rPr lang="en-US" dirty="0" smtClean="0"/>
              <a:t>: processor </a:t>
            </a:r>
            <a:r>
              <a:rPr lang="en-US" dirty="0" err="1" smtClean="0"/>
              <a:t>membaca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I/O device </a:t>
            </a:r>
            <a:r>
              <a:rPr lang="en-US" dirty="0" err="1" smtClean="0"/>
              <a:t>lewat</a:t>
            </a:r>
            <a:r>
              <a:rPr lang="en-US" dirty="0" smtClean="0"/>
              <a:t> I/O module.</a:t>
            </a:r>
          </a:p>
          <a:p>
            <a:r>
              <a:rPr lang="en-US" b="1" dirty="0" smtClean="0"/>
              <a:t>Processor to I/O</a:t>
            </a:r>
            <a:r>
              <a:rPr lang="en-US" dirty="0" smtClean="0"/>
              <a:t>: processor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dara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I/O device.</a:t>
            </a:r>
          </a:p>
          <a:p>
            <a:r>
              <a:rPr lang="en-US" b="1" dirty="0" smtClean="0"/>
              <a:t>I/O to or from memory</a:t>
            </a:r>
            <a:r>
              <a:rPr lang="en-US" dirty="0" smtClean="0"/>
              <a:t>: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I/O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diperbolehkan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memory </a:t>
            </a:r>
            <a:r>
              <a:rPr lang="en-US" dirty="0" err="1" smtClean="0"/>
              <a:t>menggunakan</a:t>
            </a:r>
            <a:r>
              <a:rPr lang="en-US" dirty="0" smtClean="0"/>
              <a:t> direct memory address (DMA)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processor.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455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INTERKONEKSI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Bus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device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bus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medium </a:t>
            </a:r>
            <a:r>
              <a:rPr lang="en-US" dirty="0" err="1" smtClean="0"/>
              <a:t>transmisi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Banyak</a:t>
            </a:r>
            <a:r>
              <a:rPr lang="en-US" dirty="0" smtClean="0"/>
              <a:t> device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bus. </a:t>
            </a:r>
            <a:r>
              <a:rPr lang="en-US" dirty="0" err="1"/>
              <a:t>S</a:t>
            </a:r>
            <a:r>
              <a:rPr lang="en-US" dirty="0" err="1" smtClean="0"/>
              <a:t>inyal</a:t>
            </a:r>
            <a:r>
              <a:rPr lang="en-US" dirty="0" smtClean="0"/>
              <a:t> yang </a:t>
            </a:r>
            <a:r>
              <a:rPr lang="en-US" dirty="0" err="1" smtClean="0"/>
              <a:t>ditransmisikan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device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device lain yang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bus.</a:t>
            </a:r>
          </a:p>
          <a:p>
            <a:endParaRPr lang="en-US" dirty="0" smtClean="0"/>
          </a:p>
          <a:p>
            <a:r>
              <a:rPr lang="en-US" dirty="0" err="1" smtClean="0"/>
              <a:t>Sebuah</a:t>
            </a:r>
            <a:r>
              <a:rPr lang="en-US" dirty="0" smtClean="0"/>
              <a:t> bus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(processor, memory </a:t>
            </a:r>
            <a:r>
              <a:rPr lang="en-US" dirty="0" err="1" smtClean="0"/>
              <a:t>dan</a:t>
            </a:r>
            <a:r>
              <a:rPr lang="en-US" dirty="0" smtClean="0"/>
              <a:t> I/O) </a:t>
            </a:r>
            <a:r>
              <a:rPr lang="en-US" dirty="0" err="1" smtClean="0"/>
              <a:t>disebut</a:t>
            </a:r>
            <a:r>
              <a:rPr lang="en-US" dirty="0" smtClean="0"/>
              <a:t> system bus.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30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INTERKONEKSI BUS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8229600" cy="3200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lines: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data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modul-modul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Address lines: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data bus.</a:t>
            </a:r>
          </a:p>
          <a:p>
            <a:r>
              <a:rPr lang="en-US" dirty="0" smtClean="0"/>
              <a:t>Control lines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 lines </a:t>
            </a:r>
            <a:r>
              <a:rPr lang="en-US" dirty="0" err="1" smtClean="0"/>
              <a:t>dan</a:t>
            </a:r>
            <a:r>
              <a:rPr lang="en-US" dirty="0" smtClean="0"/>
              <a:t> address lines. Control signal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timing </a:t>
            </a:r>
            <a:r>
              <a:rPr lang="en-US" dirty="0" err="1" smtClean="0"/>
              <a:t>diantara</a:t>
            </a:r>
            <a:r>
              <a:rPr lang="en-US" dirty="0" smtClean="0"/>
              <a:t> </a:t>
            </a:r>
            <a:r>
              <a:rPr lang="en-US" dirty="0" err="1" smtClean="0"/>
              <a:t>modul-modul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Timing signals </a:t>
            </a:r>
            <a:r>
              <a:rPr lang="en-US" dirty="0" err="1" smtClean="0"/>
              <a:t>mengindikasikan</a:t>
            </a:r>
            <a:r>
              <a:rPr lang="en-US" dirty="0" smtClean="0"/>
              <a:t> </a:t>
            </a:r>
            <a:r>
              <a:rPr lang="en-US" dirty="0" err="1" smtClean="0"/>
              <a:t>validitas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. Command signals </a:t>
            </a:r>
            <a:r>
              <a:rPr lang="en-US" dirty="0" err="1" smtClean="0"/>
              <a:t>menspesifikasikan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7912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846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Control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 control lines </a:t>
            </a:r>
            <a:r>
              <a:rPr lang="en-US" dirty="0" err="1" smtClean="0"/>
              <a:t>mencakup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Memory write</a:t>
            </a:r>
            <a:r>
              <a:rPr lang="en-US" dirty="0" smtClean="0"/>
              <a:t>:  </a:t>
            </a:r>
            <a:r>
              <a:rPr lang="en-US" dirty="0" err="1" smtClean="0"/>
              <a:t>menyebabkan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bus  </a:t>
            </a:r>
            <a:r>
              <a:rPr lang="en-US" dirty="0" err="1" smtClean="0"/>
              <a:t>dituliskan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 smtClean="0"/>
          </a:p>
          <a:p>
            <a:r>
              <a:rPr lang="en-US" b="1" dirty="0" smtClean="0"/>
              <a:t>Memory read</a:t>
            </a:r>
            <a:r>
              <a:rPr lang="en-US" dirty="0" smtClean="0"/>
              <a:t>: </a:t>
            </a:r>
            <a:r>
              <a:rPr lang="en-US" dirty="0" err="1" smtClean="0"/>
              <a:t>menyebabkan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ditunjuk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bus</a:t>
            </a:r>
          </a:p>
          <a:p>
            <a:r>
              <a:rPr lang="en-US" b="1" dirty="0" smtClean="0"/>
              <a:t>I/O write: </a:t>
            </a:r>
            <a:r>
              <a:rPr lang="en-US" dirty="0" err="1" smtClean="0"/>
              <a:t>menyebabkan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bus </a:t>
            </a:r>
            <a:r>
              <a:rPr lang="en-US" dirty="0" err="1" smtClean="0"/>
              <a:t>menjadi</a:t>
            </a:r>
            <a:r>
              <a:rPr lang="en-US" dirty="0" smtClean="0"/>
              <a:t> output </a:t>
            </a:r>
            <a:r>
              <a:rPr lang="en-US" dirty="0" err="1" smtClean="0"/>
              <a:t>terhadap</a:t>
            </a:r>
            <a:r>
              <a:rPr lang="en-US" dirty="0" smtClean="0"/>
              <a:t>  I/O port yang </a:t>
            </a:r>
            <a:r>
              <a:rPr lang="en-US" dirty="0" err="1" smtClean="0"/>
              <a:t>ditunjuk</a:t>
            </a:r>
            <a:endParaRPr lang="en-US" dirty="0" smtClean="0"/>
          </a:p>
          <a:p>
            <a:r>
              <a:rPr lang="en-US" b="1" dirty="0" smtClean="0"/>
              <a:t>I/O read: </a:t>
            </a:r>
            <a:r>
              <a:rPr lang="en-US" dirty="0" err="1" smtClean="0"/>
              <a:t>menyebabkan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I/O port yang </a:t>
            </a:r>
            <a:r>
              <a:rPr lang="en-US" dirty="0" err="1" smtClean="0"/>
              <a:t>ditunjuk</a:t>
            </a:r>
            <a:r>
              <a:rPr lang="en-US" dirty="0" smtClean="0"/>
              <a:t> </a:t>
            </a:r>
            <a:r>
              <a:rPr lang="en-US" dirty="0" err="1" smtClean="0"/>
              <a:t>ditempatkan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bus</a:t>
            </a:r>
          </a:p>
          <a:p>
            <a:r>
              <a:rPr lang="en-US" b="1" dirty="0" smtClean="0"/>
              <a:t>Transfer ACK</a:t>
            </a:r>
            <a:r>
              <a:rPr lang="en-US" dirty="0" smtClean="0"/>
              <a:t>: </a:t>
            </a:r>
            <a:r>
              <a:rPr lang="en-US" dirty="0" err="1" smtClean="0"/>
              <a:t>mengindikasikan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data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ditempakan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bus.</a:t>
            </a:r>
          </a:p>
          <a:p>
            <a:r>
              <a:rPr lang="en-US" b="1" dirty="0" smtClean="0"/>
              <a:t>Bus request</a:t>
            </a:r>
            <a:r>
              <a:rPr lang="en-US" dirty="0" smtClean="0"/>
              <a:t>: </a:t>
            </a:r>
            <a:r>
              <a:rPr lang="en-US" dirty="0" err="1" smtClean="0"/>
              <a:t>mengindikasikan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bus</a:t>
            </a:r>
          </a:p>
          <a:p>
            <a:r>
              <a:rPr lang="en-US" b="1" dirty="0" smtClean="0"/>
              <a:t>Bus grant: </a:t>
            </a:r>
            <a:r>
              <a:rPr lang="en-US" dirty="0" err="1" smtClean="0"/>
              <a:t>mengindikasikan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permintaan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disetujui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bus</a:t>
            </a:r>
          </a:p>
          <a:p>
            <a:r>
              <a:rPr lang="en-US" b="1" dirty="0" smtClean="0"/>
              <a:t>Interrupt request</a:t>
            </a:r>
            <a:r>
              <a:rPr lang="en-US" dirty="0" smtClean="0"/>
              <a:t>: </a:t>
            </a:r>
            <a:r>
              <a:rPr lang="en-US" dirty="0" err="1" smtClean="0"/>
              <a:t>mengindikasikan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interrupt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i="1" dirty="0" smtClean="0"/>
              <a:t>pending</a:t>
            </a:r>
          </a:p>
          <a:p>
            <a:r>
              <a:rPr lang="en-US" b="1" dirty="0" smtClean="0"/>
              <a:t>Interrupt ACK: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interupsi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pending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endParaRPr lang="en-US" dirty="0" smtClean="0"/>
          </a:p>
          <a:p>
            <a:r>
              <a:rPr lang="en-US" b="1" dirty="0" smtClean="0"/>
              <a:t>Clock: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sinkronisasi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r>
              <a:rPr lang="en-US" b="1" dirty="0" smtClean="0"/>
              <a:t>Reset:</a:t>
            </a:r>
            <a:r>
              <a:rPr lang="en-US" dirty="0" smtClean="0"/>
              <a:t> </a:t>
            </a:r>
            <a:r>
              <a:rPr lang="en-US" dirty="0" err="1" smtClean="0"/>
              <a:t>menginisialisasi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879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bus?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00050" lvl="1"/>
            <a:r>
              <a:rPr lang="en-GB" dirty="0" smtClean="0"/>
              <a:t>Parallel lines on circuit boards</a:t>
            </a:r>
          </a:p>
          <a:p>
            <a:pPr marL="400050" lvl="1"/>
            <a:r>
              <a:rPr lang="en-GB" dirty="0" smtClean="0"/>
              <a:t>Ribbon cables</a:t>
            </a:r>
          </a:p>
          <a:p>
            <a:pPr marL="400050" lvl="1"/>
            <a:r>
              <a:rPr lang="en-GB" dirty="0" smtClean="0"/>
              <a:t>Strip connectors on mother boards</a:t>
            </a:r>
          </a:p>
          <a:p>
            <a:pPr marL="685800" lvl="2" indent="-285750"/>
            <a:r>
              <a:rPr lang="en-GB" dirty="0" err="1" smtClean="0"/>
              <a:t>contohnya</a:t>
            </a:r>
            <a:r>
              <a:rPr lang="en-GB" dirty="0" smtClean="0"/>
              <a:t> PCI.</a:t>
            </a:r>
          </a:p>
          <a:p>
            <a:pPr marL="400050" lvl="1"/>
            <a:r>
              <a:rPr lang="en-GB" dirty="0" smtClean="0"/>
              <a:t>Sets of wires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269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Bus </a:t>
            </a:r>
            <a:br>
              <a:rPr lang="en-US" dirty="0" smtClean="0"/>
            </a:b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6869"/>
          <a:stretch>
            <a:fillRect/>
          </a:stretch>
        </p:blipFill>
        <p:spPr bwMode="auto">
          <a:xfrm>
            <a:off x="1524000" y="1828800"/>
            <a:ext cx="6383337" cy="471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277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r>
              <a:rPr lang="en-US" dirty="0" smtClean="0"/>
              <a:t> Single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Banyaknya</a:t>
            </a:r>
            <a:r>
              <a:rPr lang="en-US" dirty="0" smtClean="0"/>
              <a:t> device yang </a:t>
            </a:r>
            <a:r>
              <a:rPr lang="en-US" dirty="0" err="1" smtClean="0"/>
              <a:t>terpasang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bus </a:t>
            </a:r>
            <a:r>
              <a:rPr lang="en-US" dirty="0" err="1" smtClean="0"/>
              <a:t>menyebabkan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Propagation delays</a:t>
            </a:r>
          </a:p>
          <a:p>
            <a:pPr marL="862013" indent="-514350">
              <a:buFont typeface="+mj-lt"/>
              <a:buAutoNum type="arabicPeriod"/>
            </a:pPr>
            <a:r>
              <a:rPr lang="en-US" dirty="0" err="1" smtClean="0"/>
              <a:t>Panjang</a:t>
            </a:r>
            <a:r>
              <a:rPr lang="en-US" dirty="0"/>
              <a:t> </a:t>
            </a:r>
            <a:r>
              <a:rPr lang="en-US" dirty="0" smtClean="0"/>
              <a:t>data path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koordinasi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bus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.</a:t>
            </a:r>
          </a:p>
          <a:p>
            <a:pPr marL="862013" indent="-514350">
              <a:buFont typeface="+mj-lt"/>
              <a:buAutoNum type="arabicPeriod"/>
            </a:pPr>
            <a:r>
              <a:rPr lang="en-US" dirty="0" err="1" smtClean="0"/>
              <a:t>Agregrate</a:t>
            </a:r>
            <a:r>
              <a:rPr lang="en-US" dirty="0" smtClean="0"/>
              <a:t> transfer data yang </a:t>
            </a:r>
            <a:r>
              <a:rPr lang="en-US" dirty="0" err="1" smtClean="0"/>
              <a:t>mendekati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bus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80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KOMPONEN KOMPUTER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processor, main memory </a:t>
            </a:r>
            <a:r>
              <a:rPr lang="en-US" dirty="0" err="1" smtClean="0"/>
              <a:t>dan</a:t>
            </a:r>
            <a:r>
              <a:rPr lang="en-US" dirty="0" smtClean="0"/>
              <a:t> I/O modules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bertukar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interkoneksi</a:t>
            </a:r>
            <a:r>
              <a:rPr lang="en-US" dirty="0" smtClean="0"/>
              <a:t> yang paling </a:t>
            </a:r>
            <a:r>
              <a:rPr lang="en-US" dirty="0" err="1" smtClean="0"/>
              <a:t>populer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shared system bus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15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Traditional bus architecture</a:t>
            </a:r>
            <a:endParaRPr lang="en-US" dirty="0"/>
          </a:p>
        </p:txBody>
      </p:sp>
      <p:pic>
        <p:nvPicPr>
          <p:cNvPr id="4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608" b="62469"/>
          <a:stretch>
            <a:fillRect/>
          </a:stretch>
        </p:blipFill>
        <p:spPr bwMode="auto">
          <a:xfrm>
            <a:off x="1219200" y="2057400"/>
            <a:ext cx="700845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097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High-performance 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17904"/>
            <a:ext cx="7312042" cy="465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682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TIPE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Dedicated</a:t>
            </a:r>
          </a:p>
          <a:p>
            <a:r>
              <a:rPr lang="en-US" dirty="0" smtClean="0"/>
              <a:t>Data lines </a:t>
            </a:r>
            <a:r>
              <a:rPr lang="en-US" dirty="0" err="1" smtClean="0"/>
              <a:t>dan</a:t>
            </a:r>
            <a:r>
              <a:rPr lang="en-US" dirty="0" smtClean="0"/>
              <a:t> address lines yang </a:t>
            </a:r>
            <a:r>
              <a:rPr lang="en-US" dirty="0" err="1" smtClean="0"/>
              <a:t>terpisah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Multiplexed</a:t>
            </a:r>
          </a:p>
          <a:p>
            <a:r>
              <a:rPr lang="en-US" dirty="0" err="1" smtClean="0"/>
              <a:t>Berbagi</a:t>
            </a:r>
            <a:r>
              <a:rPr lang="en-US" dirty="0" smtClean="0"/>
              <a:t> lines (</a:t>
            </a:r>
            <a:r>
              <a:rPr lang="en-US" dirty="0" err="1" smtClean="0"/>
              <a:t>jalur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Keuntungan</a:t>
            </a:r>
            <a:r>
              <a:rPr lang="en-US" dirty="0" smtClean="0"/>
              <a:t> – lines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endParaRPr lang="en-US" dirty="0" smtClean="0"/>
          </a:p>
          <a:p>
            <a:r>
              <a:rPr lang="en-US" dirty="0" err="1" smtClean="0"/>
              <a:t>Kerugian</a:t>
            </a:r>
            <a:r>
              <a:rPr lang="en-US" dirty="0" smtClean="0"/>
              <a:t> – </a:t>
            </a:r>
            <a:r>
              <a:rPr lang="en-US" dirty="0" err="1" smtClean="0"/>
              <a:t>kontrol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087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Bus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bus, </a:t>
            </a:r>
            <a:r>
              <a:rPr lang="en-US" dirty="0" err="1" smtClean="0"/>
              <a:t>contoh</a:t>
            </a:r>
            <a:r>
              <a:rPr lang="en-US" dirty="0" smtClean="0"/>
              <a:t> CPU </a:t>
            </a:r>
            <a:r>
              <a:rPr lang="en-US" dirty="0" err="1" smtClean="0"/>
              <a:t>dan</a:t>
            </a:r>
            <a:r>
              <a:rPr lang="en-US" dirty="0" smtClean="0"/>
              <a:t> DMA controller</a:t>
            </a:r>
          </a:p>
          <a:p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mengontrol</a:t>
            </a:r>
            <a:r>
              <a:rPr lang="en-US" dirty="0" smtClean="0"/>
              <a:t> bus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endParaRPr lang="en-US" dirty="0" smtClean="0"/>
          </a:p>
          <a:p>
            <a:r>
              <a:rPr lang="en-US" dirty="0" err="1" smtClean="0"/>
              <a:t>Arbitrasi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di </a:t>
            </a:r>
            <a:r>
              <a:rPr lang="en-US" dirty="0" err="1" smtClean="0"/>
              <a:t>centralised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di distributed.</a:t>
            </a:r>
          </a:p>
          <a:p>
            <a:r>
              <a:rPr lang="en-US" dirty="0" err="1" smtClean="0"/>
              <a:t>Skema</a:t>
            </a:r>
            <a:r>
              <a:rPr lang="en-US" dirty="0" smtClean="0"/>
              <a:t> centralized,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hadware</a:t>
            </a:r>
            <a:r>
              <a:rPr lang="en-US" dirty="0" smtClean="0"/>
              <a:t> device yang </a:t>
            </a:r>
            <a:r>
              <a:rPr lang="en-US" dirty="0" err="1" smtClean="0"/>
              <a:t>disebut</a:t>
            </a:r>
            <a:r>
              <a:rPr lang="en-US" dirty="0" smtClean="0"/>
              <a:t>  bus controller </a:t>
            </a:r>
            <a:r>
              <a:rPr lang="en-US" dirty="0" err="1" smtClean="0"/>
              <a:t>atau</a:t>
            </a:r>
            <a:r>
              <a:rPr lang="en-US" dirty="0" smtClean="0"/>
              <a:t> arbiter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mengalokasikan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bus.</a:t>
            </a:r>
          </a:p>
          <a:p>
            <a:r>
              <a:rPr lang="en-US" dirty="0" err="1" smtClean="0"/>
              <a:t>Skema</a:t>
            </a:r>
            <a:r>
              <a:rPr lang="en-US" dirty="0" smtClean="0"/>
              <a:t> distributed,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central controller.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logic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beraksi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493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Timing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kejadian-kejadian</a:t>
            </a:r>
            <a:r>
              <a:rPr lang="en-US" dirty="0" smtClean="0"/>
              <a:t> </a:t>
            </a:r>
            <a:r>
              <a:rPr lang="en-US" dirty="0" err="1" smtClean="0"/>
              <a:t>terkoordinasi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bus.</a:t>
            </a:r>
          </a:p>
          <a:p>
            <a:r>
              <a:rPr lang="en-US" dirty="0" smtClean="0"/>
              <a:t>Bus-bus </a:t>
            </a:r>
            <a:r>
              <a:rPr lang="en-US" dirty="0" err="1" smtClean="0"/>
              <a:t>menggunakan</a:t>
            </a:r>
            <a:r>
              <a:rPr lang="en-US" dirty="0" smtClean="0"/>
              <a:t> synchronous timing </a:t>
            </a:r>
            <a:r>
              <a:rPr lang="en-US" dirty="0" err="1" smtClean="0"/>
              <a:t>atau</a:t>
            </a:r>
            <a:r>
              <a:rPr lang="en-US" dirty="0" smtClean="0"/>
              <a:t> asynchronous timing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537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Synchronous 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Dengan</a:t>
            </a:r>
            <a:r>
              <a:rPr lang="en-US" dirty="0" smtClean="0"/>
              <a:t> synchronous timing, </a:t>
            </a:r>
            <a:r>
              <a:rPr lang="en-US" dirty="0" err="1" smtClean="0"/>
              <a:t>terjadinya</a:t>
            </a:r>
            <a:r>
              <a:rPr lang="en-US" dirty="0" smtClean="0"/>
              <a:t> event-event </a:t>
            </a:r>
            <a:r>
              <a:rPr lang="en-US" dirty="0" err="1" smtClean="0"/>
              <a:t>pada</a:t>
            </a:r>
            <a:r>
              <a:rPr lang="en-US" dirty="0" smtClean="0"/>
              <a:t> bus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clock.</a:t>
            </a:r>
          </a:p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0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clock cycle </a:t>
            </a:r>
            <a:r>
              <a:rPr lang="en-US" dirty="0" err="1" smtClean="0"/>
              <a:t>atau</a:t>
            </a:r>
            <a:r>
              <a:rPr lang="en-US" dirty="0" smtClean="0"/>
              <a:t> bus cycle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slot </a:t>
            </a:r>
            <a:r>
              <a:rPr lang="en-US" dirty="0" err="1" smtClean="0"/>
              <a:t>waktu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98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010400" cy="604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15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Asynchronous 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Asynchronous timing,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event </a:t>
            </a:r>
            <a:r>
              <a:rPr lang="en-US" dirty="0" err="1" smtClean="0"/>
              <a:t>pada</a:t>
            </a:r>
            <a:r>
              <a:rPr lang="en-US" dirty="0" smtClean="0"/>
              <a:t> bus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event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04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806437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065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14316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3544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KOMPONEN 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Secara</a:t>
            </a:r>
            <a:r>
              <a:rPr lang="en-US" dirty="0" smtClean="0"/>
              <a:t> virtual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kontemporer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John Von Neumann. </a:t>
            </a:r>
            <a:r>
              <a:rPr lang="en-US" dirty="0" err="1" smtClean="0"/>
              <a:t>Desain</a:t>
            </a:r>
            <a:r>
              <a:rPr lang="en-US" dirty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kunci</a:t>
            </a:r>
            <a:r>
              <a:rPr lang="en-US" dirty="0" smtClean="0"/>
              <a:t>: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instruksi-instruksi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single read-write memory.</a:t>
            </a:r>
          </a:p>
          <a:p>
            <a:r>
              <a:rPr lang="en-US" dirty="0" smtClean="0"/>
              <a:t>Isi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 smtClean="0"/>
          </a:p>
          <a:p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sekuensial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intruksi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PCI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PCI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peripheral component interconnect </a:t>
            </a:r>
          </a:p>
          <a:p>
            <a:r>
              <a:rPr lang="en-US" dirty="0" smtClean="0"/>
              <a:t>PCI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independent bus processor yang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peripheral bus.</a:t>
            </a:r>
          </a:p>
          <a:p>
            <a:r>
              <a:rPr lang="en-US" dirty="0" smtClean="0"/>
              <a:t>PCI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dikonfigurasi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32 </a:t>
            </a:r>
            <a:r>
              <a:rPr lang="en-US" dirty="0" err="1" smtClean="0"/>
              <a:t>atau</a:t>
            </a:r>
            <a:r>
              <a:rPr lang="en-US" dirty="0" smtClean="0"/>
              <a:t> 64 bit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45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PCI BUS STRUKTUR: </a:t>
            </a:r>
            <a:br>
              <a:rPr lang="en-GB" b="1" dirty="0" smtClean="0"/>
            </a:br>
            <a:r>
              <a:rPr lang="en-GB" b="1" dirty="0" smtClean="0"/>
              <a:t>PCI Bus Lines (required)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b="1" dirty="0" smtClean="0"/>
              <a:t>System pins</a:t>
            </a:r>
            <a:r>
              <a:rPr lang="en-US" dirty="0" smtClean="0"/>
              <a:t>: </a:t>
            </a:r>
            <a:r>
              <a:rPr lang="en-US" dirty="0" err="1" smtClean="0"/>
              <a:t>mencakup</a:t>
            </a:r>
            <a:r>
              <a:rPr lang="en-US" dirty="0" smtClean="0"/>
              <a:t> clock </a:t>
            </a:r>
            <a:r>
              <a:rPr lang="en-US" dirty="0" err="1" smtClean="0"/>
              <a:t>dan</a:t>
            </a:r>
            <a:r>
              <a:rPr lang="en-US" dirty="0" smtClean="0"/>
              <a:t> pin reset</a:t>
            </a:r>
          </a:p>
          <a:p>
            <a:r>
              <a:rPr lang="en-US" b="1" dirty="0" smtClean="0"/>
              <a:t>Address and data pins</a:t>
            </a:r>
            <a:r>
              <a:rPr lang="en-US" dirty="0" smtClean="0"/>
              <a:t>: </a:t>
            </a:r>
            <a:r>
              <a:rPr lang="en-US" dirty="0" err="1" smtClean="0"/>
              <a:t>mencakup</a:t>
            </a:r>
            <a:r>
              <a:rPr lang="en-US" dirty="0" smtClean="0"/>
              <a:t> 32 lines </a:t>
            </a:r>
            <a:r>
              <a:rPr lang="en-US" dirty="0" err="1" smtClean="0"/>
              <a:t>untuk</a:t>
            </a:r>
            <a:r>
              <a:rPr lang="en-US" dirty="0" smtClean="0"/>
              <a:t> address </a:t>
            </a:r>
            <a:r>
              <a:rPr lang="en-US" dirty="0" err="1" smtClean="0"/>
              <a:t>dan</a:t>
            </a:r>
            <a:r>
              <a:rPr lang="en-US" dirty="0" smtClean="0"/>
              <a:t> data. Lines lain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menerjemaahkan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memvalidasi</a:t>
            </a:r>
            <a:r>
              <a:rPr lang="en-US" dirty="0" smtClean="0"/>
              <a:t> </a:t>
            </a:r>
            <a:r>
              <a:rPr lang="en-US" dirty="0" err="1" smtClean="0"/>
              <a:t>jalur-jalur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yang </a:t>
            </a:r>
            <a:r>
              <a:rPr lang="en-US" dirty="0" err="1" smtClean="0"/>
              <a:t>membawa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data.</a:t>
            </a:r>
          </a:p>
          <a:p>
            <a:r>
              <a:rPr lang="en-US" b="1" dirty="0" smtClean="0"/>
              <a:t>Interface control pins</a:t>
            </a:r>
            <a:r>
              <a:rPr lang="en-US" dirty="0" smtClean="0"/>
              <a:t>: </a:t>
            </a:r>
            <a:r>
              <a:rPr lang="en-US" dirty="0" err="1" smtClean="0"/>
              <a:t>mengontrol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transaksi-transaksi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koordinasi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inisiator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target.</a:t>
            </a:r>
          </a:p>
          <a:p>
            <a:r>
              <a:rPr lang="en-US" b="1" dirty="0" smtClean="0"/>
              <a:t>Arbitration pins</a:t>
            </a:r>
            <a:r>
              <a:rPr lang="en-US" dirty="0" smtClean="0"/>
              <a:t>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PCI lain,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shared lines.</a:t>
            </a:r>
          </a:p>
          <a:p>
            <a:r>
              <a:rPr lang="en-US" b="1" dirty="0" smtClean="0"/>
              <a:t>Error reporting pins</a:t>
            </a:r>
            <a:r>
              <a:rPr lang="en-US" dirty="0" smtClean="0"/>
              <a:t>: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melaporkan</a:t>
            </a:r>
            <a:r>
              <a:rPr lang="en-US" dirty="0" smtClean="0"/>
              <a:t> parity </a:t>
            </a:r>
            <a:r>
              <a:rPr lang="en-US" dirty="0" err="1" smtClean="0"/>
              <a:t>dan</a:t>
            </a:r>
            <a:r>
              <a:rPr lang="en-US" dirty="0" smtClean="0"/>
              <a:t> error 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204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PCI BUS STRUKTUR: </a:t>
            </a:r>
            <a:br>
              <a:rPr lang="en-GB" b="1" dirty="0" smtClean="0"/>
            </a:br>
            <a:r>
              <a:rPr lang="en-GB" b="1" dirty="0" smtClean="0"/>
              <a:t>PCI Bus Lines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Interrupt pins: </a:t>
            </a:r>
            <a:r>
              <a:rPr lang="en-US" dirty="0" err="1" smtClean="0"/>
              <a:t>disediakan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-generate request </a:t>
            </a:r>
            <a:r>
              <a:rPr lang="en-US" dirty="0" err="1" smtClean="0"/>
              <a:t>layanan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shared lines.</a:t>
            </a:r>
          </a:p>
          <a:p>
            <a:r>
              <a:rPr lang="en-US" dirty="0" err="1" smtClean="0"/>
              <a:t>Chace</a:t>
            </a:r>
            <a:r>
              <a:rPr lang="en-US" dirty="0" smtClean="0"/>
              <a:t> support pins: pin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memory </a:t>
            </a:r>
            <a:r>
              <a:rPr lang="en-US" dirty="0" err="1" smtClean="0"/>
              <a:t>pada</a:t>
            </a:r>
            <a:r>
              <a:rPr lang="en-US" dirty="0" smtClean="0"/>
              <a:t> PCI agar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chaced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processor </a:t>
            </a:r>
            <a:r>
              <a:rPr lang="en-US" dirty="0" err="1" smtClean="0"/>
              <a:t>atau</a:t>
            </a:r>
            <a:r>
              <a:rPr lang="en-US" dirty="0" smtClean="0"/>
              <a:t> device lain.</a:t>
            </a:r>
          </a:p>
          <a:p>
            <a:r>
              <a:rPr lang="en-US" dirty="0" smtClean="0"/>
              <a:t>64 bit </a:t>
            </a:r>
            <a:r>
              <a:rPr lang="en-US" dirty="0" err="1" smtClean="0"/>
              <a:t>extention</a:t>
            </a:r>
            <a:r>
              <a:rPr lang="en-US" dirty="0" smtClean="0"/>
              <a:t> pins: </a:t>
            </a:r>
            <a:r>
              <a:rPr lang="en-US" dirty="0" err="1" smtClean="0"/>
              <a:t>mencakup</a:t>
            </a:r>
            <a:r>
              <a:rPr lang="en-US" dirty="0" smtClean="0"/>
              <a:t> 32 lines </a:t>
            </a:r>
            <a:r>
              <a:rPr lang="en-US" dirty="0" err="1" smtClean="0"/>
              <a:t>untuk</a:t>
            </a:r>
            <a:r>
              <a:rPr lang="en-US" dirty="0" smtClean="0"/>
              <a:t> address </a:t>
            </a:r>
            <a:r>
              <a:rPr lang="en-US" dirty="0" err="1" smtClean="0"/>
              <a:t>dan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dikombinasikan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address/data lines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64 bit address/data bus.</a:t>
            </a:r>
          </a:p>
          <a:p>
            <a:r>
              <a:rPr lang="en-US" dirty="0" smtClean="0"/>
              <a:t>JTAG/boundary scan pins: </a:t>
            </a:r>
            <a:r>
              <a:rPr lang="en-US" dirty="0" err="1" smtClean="0"/>
              <a:t>merupakan</a:t>
            </a:r>
            <a:r>
              <a:rPr lang="en-US" dirty="0" smtClean="0"/>
              <a:t> signal lines yang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 yang </a:t>
            </a:r>
            <a:r>
              <a:rPr lang="en-US" dirty="0" err="1" smtClean="0"/>
              <a:t>ditetapkan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IEEE </a:t>
            </a:r>
            <a:r>
              <a:rPr lang="en-US" dirty="0" err="1" smtClean="0"/>
              <a:t>Standar</a:t>
            </a:r>
            <a:r>
              <a:rPr lang="en-US" dirty="0" smtClean="0"/>
              <a:t> 1149.1.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46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PCI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master </a:t>
            </a:r>
            <a:r>
              <a:rPr lang="en-US" dirty="0" err="1" smtClean="0"/>
              <a:t>dan</a:t>
            </a:r>
            <a:r>
              <a:rPr lang="en-US" dirty="0" smtClean="0"/>
              <a:t> target</a:t>
            </a:r>
          </a:p>
          <a:p>
            <a:r>
              <a:rPr lang="en-US" dirty="0" smtClean="0"/>
              <a:t>Master </a:t>
            </a:r>
            <a:r>
              <a:rPr lang="en-US" dirty="0" err="1" smtClean="0"/>
              <a:t>mengklaim</a:t>
            </a:r>
            <a:r>
              <a:rPr lang="en-US" dirty="0" smtClean="0"/>
              <a:t> bus</a:t>
            </a:r>
          </a:p>
          <a:p>
            <a:r>
              <a:rPr lang="en-US" dirty="0" err="1" smtClean="0"/>
              <a:t>Menentukan</a:t>
            </a:r>
            <a:r>
              <a:rPr lang="en-US" dirty="0" smtClean="0"/>
              <a:t> type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transaksi,contohnya</a:t>
            </a:r>
            <a:r>
              <a:rPr lang="en-US" dirty="0" smtClean="0"/>
              <a:t> I/O read/write</a:t>
            </a:r>
          </a:p>
        </p:txBody>
      </p:sp>
    </p:spTree>
    <p:extLst>
      <p:ext uri="{BB962C8B-B14F-4D97-AF65-F5344CB8AC3E}">
        <p14:creationId xmlns:p14="http://schemas.microsoft.com/office/powerpoint/2010/main" xmlns="" val="25658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COMPUTER COMPONENTS</a:t>
            </a:r>
            <a:br>
              <a:rPr lang="en-US" b="1" dirty="0" smtClean="0"/>
            </a:br>
            <a:r>
              <a:rPr lang="en-US" b="1" dirty="0" smtClean="0"/>
              <a:t>TOP LEVEL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27904" y="1600200"/>
            <a:ext cx="3587496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alamatnya</a:t>
            </a:r>
            <a:r>
              <a:rPr lang="en-US" dirty="0" smtClean="0"/>
              <a:t> </a:t>
            </a:r>
            <a:r>
              <a:rPr lang="en-US" dirty="0" err="1" smtClean="0"/>
              <a:t>didapat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PC di fetch-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kedalam</a:t>
            </a:r>
            <a:r>
              <a:rPr lang="en-US" dirty="0" smtClean="0"/>
              <a:t> 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Instruksi</a:t>
            </a:r>
            <a:r>
              <a:rPr lang="en-US" dirty="0" smtClean="0"/>
              <a:t> di decode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Operand-operand di fetch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memory </a:t>
            </a:r>
            <a:r>
              <a:rPr lang="en-US" dirty="0" err="1" smtClean="0"/>
              <a:t>memory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register CPU.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CPU register </a:t>
            </a:r>
            <a:r>
              <a:rPr lang="en-US" dirty="0" err="1" smtClean="0"/>
              <a:t>ke</a:t>
            </a:r>
            <a:r>
              <a:rPr lang="en-US" dirty="0" smtClean="0"/>
              <a:t> memory.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6804" y="1524000"/>
            <a:ext cx="4991100" cy="513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294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SIKLUS INSTRUKSI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program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memory.</a:t>
            </a:r>
          </a:p>
          <a:p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 smtClean="0"/>
              <a:t>Fetch cycle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 smtClean="0"/>
              <a:t>Execute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45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SIKLUS INSTRUKSI : </a:t>
            </a:r>
            <a:r>
              <a:rPr lang="en-US" b="1" i="1" dirty="0" smtClean="0"/>
              <a:t>Fetch Cycle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</a:t>
            </a:r>
            <a:r>
              <a:rPr lang="en-US" dirty="0" err="1" smtClean="0"/>
              <a:t>memanggil</a:t>
            </a:r>
            <a:r>
              <a:rPr lang="en-US" dirty="0" smtClean="0"/>
              <a:t> PC (program counter) yang </a:t>
            </a:r>
            <a:r>
              <a:rPr lang="en-US" dirty="0" err="1" smtClean="0"/>
              <a:t>memegang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di fetch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Processor </a:t>
            </a:r>
            <a:r>
              <a:rPr lang="en-US" dirty="0" err="1" smtClean="0"/>
              <a:t>mengambil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memory yang </a:t>
            </a:r>
            <a:r>
              <a:rPr lang="en-US" dirty="0" err="1" smtClean="0"/>
              <a:t>ditunjuk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PC di increment-</a:t>
            </a:r>
            <a:r>
              <a:rPr lang="en-US" dirty="0" err="1" smtClean="0"/>
              <a:t>kan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dimasukan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IR (instruction register)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Processor </a:t>
            </a:r>
            <a:r>
              <a:rPr lang="en-US" dirty="0" err="1" smtClean="0"/>
              <a:t>menerjemaahkan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676400"/>
            <a:ext cx="67357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258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SIKLUS INSTRUKSI : </a:t>
            </a:r>
            <a:r>
              <a:rPr lang="en-US" b="1" i="1" dirty="0" smtClean="0"/>
              <a:t>Execute cycle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Processor-memory:</a:t>
            </a:r>
            <a:r>
              <a:rPr lang="en-US" dirty="0" smtClean="0"/>
              <a:t> data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processor </a:t>
            </a:r>
            <a:r>
              <a:rPr lang="en-US" dirty="0" err="1" smtClean="0"/>
              <a:t>ke</a:t>
            </a:r>
            <a:r>
              <a:rPr lang="en-US" dirty="0" smtClean="0"/>
              <a:t> memory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memory </a:t>
            </a:r>
            <a:r>
              <a:rPr lang="en-US" dirty="0" err="1" smtClean="0"/>
              <a:t>ke</a:t>
            </a:r>
            <a:r>
              <a:rPr lang="en-US" dirty="0" smtClean="0"/>
              <a:t> processor.</a:t>
            </a:r>
          </a:p>
          <a:p>
            <a:endParaRPr lang="en-US" dirty="0" smtClean="0"/>
          </a:p>
          <a:p>
            <a:r>
              <a:rPr lang="en-US" b="1" dirty="0" smtClean="0"/>
              <a:t>Processor-I/O:</a:t>
            </a:r>
            <a:r>
              <a:rPr lang="en-US" dirty="0" smtClean="0"/>
              <a:t> data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dikirimkan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/</a:t>
            </a:r>
            <a:r>
              <a:rPr lang="en-US" dirty="0" err="1" smtClean="0"/>
              <a:t>dari</a:t>
            </a:r>
            <a:r>
              <a:rPr lang="en-US" dirty="0"/>
              <a:t> </a:t>
            </a:r>
            <a:r>
              <a:rPr lang="en-US" dirty="0" smtClean="0"/>
              <a:t>peripheral device. </a:t>
            </a:r>
            <a:r>
              <a:rPr lang="en-US" dirty="0" err="1" smtClean="0"/>
              <a:t>Pengiriman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processor </a:t>
            </a:r>
            <a:r>
              <a:rPr lang="en-US" dirty="0" err="1" smtClean="0"/>
              <a:t>dan</a:t>
            </a:r>
            <a:r>
              <a:rPr lang="en-US" dirty="0" smtClean="0"/>
              <a:t> I/O module.</a:t>
            </a:r>
          </a:p>
          <a:p>
            <a:endParaRPr lang="en-US" dirty="0" smtClean="0"/>
          </a:p>
          <a:p>
            <a:r>
              <a:rPr lang="en-US" b="1" dirty="0" smtClean="0"/>
              <a:t>Data processing</a:t>
            </a:r>
            <a:r>
              <a:rPr lang="en-US" dirty="0" smtClean="0"/>
              <a:t>: processor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aritmethic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data.</a:t>
            </a:r>
          </a:p>
          <a:p>
            <a:endParaRPr lang="en-US" dirty="0" smtClean="0"/>
          </a:p>
          <a:p>
            <a:r>
              <a:rPr lang="en-US" b="1" dirty="0" smtClean="0"/>
              <a:t>Control:  </a:t>
            </a:r>
            <a:r>
              <a:rPr lang="en-US" b="1" dirty="0" err="1" smtClean="0"/>
              <a:t>instruksi</a:t>
            </a:r>
            <a:r>
              <a:rPr lang="en-US" b="1" dirty="0" smtClean="0"/>
              <a:t> </a:t>
            </a:r>
            <a:r>
              <a:rPr lang="en-US" dirty="0" smtClean="0"/>
              <a:t>. </a:t>
            </a:r>
            <a:r>
              <a:rPr lang="en-US" dirty="0" err="1" smtClean="0"/>
              <a:t>Contohnya</a:t>
            </a:r>
            <a:r>
              <a:rPr lang="en-US" dirty="0" smtClean="0"/>
              <a:t>, processor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149,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di </a:t>
            </a:r>
            <a:r>
              <a:rPr lang="en-US" dirty="0" err="1" smtClean="0"/>
              <a:t>lokasi</a:t>
            </a:r>
            <a:r>
              <a:rPr lang="en-US" dirty="0" smtClean="0"/>
              <a:t> 182. processor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PC </a:t>
            </a:r>
            <a:r>
              <a:rPr lang="en-US" dirty="0" err="1" smtClean="0"/>
              <a:t>ke</a:t>
            </a:r>
            <a:r>
              <a:rPr lang="en-US" dirty="0" smtClean="0"/>
              <a:t> 182 </a:t>
            </a:r>
            <a:r>
              <a:rPr lang="en-US" dirty="0" err="1" smtClean="0"/>
              <a:t>pada</a:t>
            </a:r>
            <a:r>
              <a:rPr lang="en-US" dirty="0" smtClean="0"/>
              <a:t> fetch cycle </a:t>
            </a:r>
            <a:r>
              <a:rPr lang="en-US" dirty="0" err="1" smtClean="0"/>
              <a:t>berikutnya</a:t>
            </a:r>
            <a:r>
              <a:rPr lang="en-US" dirty="0" smtClean="0"/>
              <a:t>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siklus</a:t>
            </a:r>
            <a:r>
              <a:rPr lang="en-US" dirty="0" smtClean="0"/>
              <a:t> fetch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di fetch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182 </a:t>
            </a:r>
            <a:r>
              <a:rPr lang="en-US" dirty="0" err="1" smtClean="0"/>
              <a:t>daripada</a:t>
            </a:r>
            <a:r>
              <a:rPr lang="en-US" dirty="0" smtClean="0"/>
              <a:t> 150.</a:t>
            </a:r>
          </a:p>
          <a:p>
            <a:endParaRPr lang="en-US" dirty="0"/>
          </a:p>
          <a:p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instruksi-instruksi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keempat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40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ADD </a:t>
            </a:r>
            <a:br>
              <a:rPr lang="en-US" dirty="0" smtClean="0"/>
            </a:br>
            <a:r>
              <a:rPr lang="en-US" dirty="0" smtClean="0"/>
              <a:t>(location 940 and 941)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0" y="1600200"/>
            <a:ext cx="441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PC </a:t>
            </a:r>
            <a:r>
              <a:rPr lang="en-US" dirty="0" err="1" smtClean="0"/>
              <a:t>berisi</a:t>
            </a:r>
            <a:r>
              <a:rPr lang="en-US" dirty="0" smtClean="0"/>
              <a:t> 300 (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). </a:t>
            </a:r>
            <a:r>
              <a:rPr lang="en-US" dirty="0" err="1" smtClean="0"/>
              <a:t>Nilai</a:t>
            </a:r>
            <a:r>
              <a:rPr lang="en-US" dirty="0" smtClean="0"/>
              <a:t> 1940 </a:t>
            </a:r>
            <a:r>
              <a:rPr lang="en-US" dirty="0" err="1" smtClean="0"/>
              <a:t>dalam</a:t>
            </a:r>
            <a:r>
              <a:rPr lang="en-US" dirty="0" smtClean="0"/>
              <a:t> hexadecimal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IR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PC di increment-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301.</a:t>
            </a:r>
          </a:p>
          <a:p>
            <a:r>
              <a:rPr lang="en-US" dirty="0" smtClean="0"/>
              <a:t>4bit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dalan</a:t>
            </a:r>
            <a:r>
              <a:rPr lang="en-US" dirty="0" smtClean="0"/>
              <a:t> IR </a:t>
            </a:r>
            <a:r>
              <a:rPr lang="en-US" dirty="0" err="1" smtClean="0"/>
              <a:t>mengindikasikan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AC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. 12bit </a:t>
            </a:r>
            <a:r>
              <a:rPr lang="en-US" dirty="0" err="1" smtClean="0"/>
              <a:t>sisanya</a:t>
            </a:r>
            <a:r>
              <a:rPr lang="en-US" dirty="0" smtClean="0"/>
              <a:t> </a:t>
            </a:r>
            <a:r>
              <a:rPr lang="en-US" dirty="0" err="1" smtClean="0"/>
              <a:t>mengindikasikan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940 yang </a:t>
            </a:r>
            <a:r>
              <a:rPr lang="en-US" dirty="0" err="1" smtClean="0"/>
              <a:t>berisi</a:t>
            </a:r>
            <a:r>
              <a:rPr lang="en-US" dirty="0" smtClean="0"/>
              <a:t> data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dimasukan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AC.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 5941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301 </a:t>
            </a:r>
            <a:r>
              <a:rPr lang="en-US" dirty="0" err="1" smtClean="0"/>
              <a:t>dan</a:t>
            </a:r>
            <a:r>
              <a:rPr lang="en-US" dirty="0" smtClean="0"/>
              <a:t> PC di </a:t>
            </a:r>
            <a:r>
              <a:rPr lang="en-US" dirty="0" err="1" smtClean="0"/>
              <a:t>incrementkan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Isi AC yang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dijumlahkan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941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di AC.</a:t>
            </a:r>
          </a:p>
          <a:p>
            <a:r>
              <a:rPr lang="en-US" dirty="0" err="1" smtClean="0"/>
              <a:t>Instruksi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2941 yang di-fetch-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302 </a:t>
            </a:r>
            <a:r>
              <a:rPr lang="en-US" dirty="0" err="1" smtClean="0"/>
              <a:t>dan</a:t>
            </a:r>
            <a:r>
              <a:rPr lang="en-US" dirty="0" smtClean="0"/>
              <a:t> PC di increment-</a:t>
            </a:r>
            <a:r>
              <a:rPr lang="en-US" dirty="0" err="1" smtClean="0"/>
              <a:t>kan.</a:t>
            </a:r>
            <a:endParaRPr lang="en-US" dirty="0" smtClean="0"/>
          </a:p>
          <a:p>
            <a:r>
              <a:rPr lang="en-US" dirty="0" smtClean="0"/>
              <a:t>Isi </a:t>
            </a:r>
            <a:r>
              <a:rPr lang="en-US" dirty="0" err="1" smtClean="0"/>
              <a:t>dari</a:t>
            </a:r>
            <a:r>
              <a:rPr lang="en-US" dirty="0" smtClean="0"/>
              <a:t> AC </a:t>
            </a:r>
            <a:r>
              <a:rPr lang="en-US" dirty="0" err="1" smtClean="0"/>
              <a:t>disimpan</a:t>
            </a:r>
            <a:r>
              <a:rPr lang="en-US" dirty="0" smtClean="0"/>
              <a:t> di </a:t>
            </a:r>
            <a:r>
              <a:rPr lang="en-US" dirty="0" err="1" smtClean="0"/>
              <a:t>lokasi</a:t>
            </a:r>
            <a:r>
              <a:rPr lang="en-US" dirty="0" smtClean="0"/>
              <a:t> 941.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9250"/>
            <a:ext cx="42672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136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296</TotalTime>
  <Words>2019</Words>
  <Application>Microsoft Office PowerPoint</Application>
  <PresentationFormat>On-screen Show (4:3)</PresentationFormat>
  <Paragraphs>252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Equity</vt:lpstr>
      <vt:lpstr>ORGANISASI dan ARSITEKTUR KOMPUTER </vt:lpstr>
      <vt:lpstr>YANG AKAN DIPELAJARI</vt:lpstr>
      <vt:lpstr>KOMPONEN KOMPUTER</vt:lpstr>
      <vt:lpstr>KOMPONEN KOMPUTER</vt:lpstr>
      <vt:lpstr>COMPUTER COMPONENTS TOP LEVEL VIEW</vt:lpstr>
      <vt:lpstr>SIKLUS INSTRUKSI</vt:lpstr>
      <vt:lpstr>SIKLUS INSTRUKSI : Fetch Cycle</vt:lpstr>
      <vt:lpstr>SIKLUS INSTRUKSI : Execute cycle</vt:lpstr>
      <vt:lpstr>EXAMPLE ADD  (location 940 and 941)</vt:lpstr>
      <vt:lpstr>Interrupts</vt:lpstr>
      <vt:lpstr>Slide 11</vt:lpstr>
      <vt:lpstr>Slide 12</vt:lpstr>
      <vt:lpstr>Interrupts</vt:lpstr>
      <vt:lpstr>Slide 14</vt:lpstr>
      <vt:lpstr>Multiple Interrupts</vt:lpstr>
      <vt:lpstr>Multiple Interrupts - Sequential</vt:lpstr>
      <vt:lpstr>Multiple Interrupts – Nested</vt:lpstr>
      <vt:lpstr>Multiple Interrupts – Nested (contoh)</vt:lpstr>
      <vt:lpstr>STRUKTUR INTEKONEKSI</vt:lpstr>
      <vt:lpstr>STRUKTUR INTEKONEKSI: Memory</vt:lpstr>
      <vt:lpstr>STRUKTUR INTEKONEKSI: I/O module</vt:lpstr>
      <vt:lpstr>STRUKTUR INTERKONEKSI : Processor</vt:lpstr>
      <vt:lpstr>STRUKTUR INTEKONEKSI</vt:lpstr>
      <vt:lpstr>INTERKONEKSI BUS</vt:lpstr>
      <vt:lpstr>INTERKONEKSI BUS</vt:lpstr>
      <vt:lpstr>Control Lines</vt:lpstr>
      <vt:lpstr>Seperti apa bentuk bus?</vt:lpstr>
      <vt:lpstr>Realisasi Fisik Arsitektur Bus  Secara Umum</vt:lpstr>
      <vt:lpstr>Masalah Single Bus</vt:lpstr>
      <vt:lpstr>Traditional bus architecture</vt:lpstr>
      <vt:lpstr>High-performance architecture</vt:lpstr>
      <vt:lpstr>TIPE Bus</vt:lpstr>
      <vt:lpstr>Bus Arbitration</vt:lpstr>
      <vt:lpstr>TIMING</vt:lpstr>
      <vt:lpstr>Synchronous  Timing</vt:lpstr>
      <vt:lpstr>Slide 36</vt:lpstr>
      <vt:lpstr>Asynchronous  Timing</vt:lpstr>
      <vt:lpstr>Slide 38</vt:lpstr>
      <vt:lpstr>Slide 39</vt:lpstr>
      <vt:lpstr>PCI Bus</vt:lpstr>
      <vt:lpstr>PCI BUS STRUKTUR:  PCI Bus Lines (required)</vt:lpstr>
      <vt:lpstr>PCI BUS STRUKTUR:  PCI Bus Lines (Optional)</vt:lpstr>
      <vt:lpstr>PCI Commands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Linde</dc:creator>
  <cp:lastModifiedBy>dedeng</cp:lastModifiedBy>
  <cp:revision>34</cp:revision>
  <dcterms:created xsi:type="dcterms:W3CDTF">2013-09-23T14:04:28Z</dcterms:created>
  <dcterms:modified xsi:type="dcterms:W3CDTF">2016-09-13T02:50:38Z</dcterms:modified>
</cp:coreProperties>
</file>