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ce8ef6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261ce8ef6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1ce8ef6af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261ce8ef6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1cfa4ab2a_1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61cfa4ab2a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ce8ef6af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261ce8ef6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1cfa4ab2a_9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261cfa4ab2a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1">
  <p:cSld name="Placeholder 0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57784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7">
  <p:cSld name="Placeholder 07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>
            <a:spLocks noGrp="1"/>
          </p:cNvSpPr>
          <p:nvPr>
            <p:ph type="pic" idx="2"/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36" name="Google Shape;36;p11"/>
          <p:cNvSpPr>
            <a:spLocks noGrp="1"/>
          </p:cNvSpPr>
          <p:nvPr>
            <p:ph type="pic" idx="3"/>
          </p:nvPr>
        </p:nvSpPr>
        <p:spPr>
          <a:xfrm>
            <a:off x="3813709" y="3783330"/>
            <a:ext cx="1897582" cy="1908810"/>
          </a:xfrm>
          <a:prstGeom prst="ellipse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8">
  <p:cSld name="Placeholder 0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2207910" y="1938856"/>
            <a:ext cx="1756379" cy="1690947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39" name="Google Shape;39;p12"/>
          <p:cNvSpPr>
            <a:spLocks noGrp="1"/>
          </p:cNvSpPr>
          <p:nvPr>
            <p:ph type="pic" idx="3"/>
          </p:nvPr>
        </p:nvSpPr>
        <p:spPr>
          <a:xfrm>
            <a:off x="5217809" y="1938855"/>
            <a:ext cx="1756379" cy="1690947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40" name="Google Shape;40;p12"/>
          <p:cNvSpPr>
            <a:spLocks noGrp="1"/>
          </p:cNvSpPr>
          <p:nvPr>
            <p:ph type="pic" idx="4"/>
          </p:nvPr>
        </p:nvSpPr>
        <p:spPr>
          <a:xfrm>
            <a:off x="8227710" y="1938854"/>
            <a:ext cx="1756379" cy="1690947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9">
  <p:cSld name="Placeholder 0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>
            <a:spLocks noGrp="1"/>
          </p:cNvSpPr>
          <p:nvPr>
            <p:ph type="pic" idx="2"/>
          </p:nvPr>
        </p:nvSpPr>
        <p:spPr>
          <a:xfrm>
            <a:off x="996330" y="2247466"/>
            <a:ext cx="2272650" cy="239555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43" name="Google Shape;43;p13"/>
          <p:cNvSpPr>
            <a:spLocks noGrp="1"/>
          </p:cNvSpPr>
          <p:nvPr>
            <p:ph type="pic" idx="3"/>
          </p:nvPr>
        </p:nvSpPr>
        <p:spPr>
          <a:xfrm>
            <a:off x="3640470" y="2247465"/>
            <a:ext cx="2272650" cy="239555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44" name="Google Shape;44;p13"/>
          <p:cNvSpPr>
            <a:spLocks noGrp="1"/>
          </p:cNvSpPr>
          <p:nvPr>
            <p:ph type="pic" idx="4"/>
          </p:nvPr>
        </p:nvSpPr>
        <p:spPr>
          <a:xfrm>
            <a:off x="6284610" y="2247465"/>
            <a:ext cx="2272650" cy="239555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45" name="Google Shape;45;p13"/>
          <p:cNvSpPr>
            <a:spLocks noGrp="1"/>
          </p:cNvSpPr>
          <p:nvPr>
            <p:ph type="pic" idx="5"/>
          </p:nvPr>
        </p:nvSpPr>
        <p:spPr>
          <a:xfrm>
            <a:off x="8928750" y="2247464"/>
            <a:ext cx="2272650" cy="239555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0">
  <p:cSld name="Placeholder 10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0"/>
            <a:ext cx="5187315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>
            <a:spLocks noGrp="1"/>
          </p:cNvSpPr>
          <p:nvPr>
            <p:ph type="pic" idx="2"/>
          </p:nvPr>
        </p:nvSpPr>
        <p:spPr>
          <a:xfrm>
            <a:off x="6387465" y="1243965"/>
            <a:ext cx="2070735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50" name="Google Shape;50;p15"/>
          <p:cNvSpPr>
            <a:spLocks noGrp="1"/>
          </p:cNvSpPr>
          <p:nvPr>
            <p:ph type="pic" idx="3"/>
          </p:nvPr>
        </p:nvSpPr>
        <p:spPr>
          <a:xfrm>
            <a:off x="8724900" y="3552824"/>
            <a:ext cx="2070735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3">
  <p:cSld name="Placeholder 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>
            <a:spLocks noGrp="1"/>
          </p:cNvSpPr>
          <p:nvPr>
            <p:ph type="pic" idx="2"/>
          </p:nvPr>
        </p:nvSpPr>
        <p:spPr>
          <a:xfrm>
            <a:off x="4362756" y="739378"/>
            <a:ext cx="3466488" cy="537924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53" name="Google Shape;53;p16"/>
          <p:cNvSpPr>
            <a:spLocks noGrp="1"/>
          </p:cNvSpPr>
          <p:nvPr>
            <p:ph type="pic" idx="3"/>
          </p:nvPr>
        </p:nvSpPr>
        <p:spPr>
          <a:xfrm>
            <a:off x="705156" y="3756898"/>
            <a:ext cx="3466488" cy="236172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54" name="Google Shape;54;p16"/>
          <p:cNvSpPr>
            <a:spLocks noGrp="1"/>
          </p:cNvSpPr>
          <p:nvPr>
            <p:ph type="pic" idx="4"/>
          </p:nvPr>
        </p:nvSpPr>
        <p:spPr>
          <a:xfrm>
            <a:off x="8020356" y="739378"/>
            <a:ext cx="3466488" cy="236172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5">
  <p:cSld name="Placeholder 15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>
            <a:spLocks noGrp="1"/>
          </p:cNvSpPr>
          <p:nvPr>
            <p:ph type="pic" idx="2"/>
          </p:nvPr>
        </p:nvSpPr>
        <p:spPr>
          <a:xfrm>
            <a:off x="688771" y="806330"/>
            <a:ext cx="2576944" cy="258703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57" name="Google Shape;57;p17"/>
          <p:cNvSpPr>
            <a:spLocks noGrp="1"/>
          </p:cNvSpPr>
          <p:nvPr>
            <p:ph type="pic" idx="3"/>
          </p:nvPr>
        </p:nvSpPr>
        <p:spPr>
          <a:xfrm>
            <a:off x="3420095" y="806330"/>
            <a:ext cx="2576944" cy="258703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58" name="Google Shape;58;p17"/>
          <p:cNvSpPr>
            <a:spLocks noGrp="1"/>
          </p:cNvSpPr>
          <p:nvPr>
            <p:ph type="pic" idx="4"/>
          </p:nvPr>
        </p:nvSpPr>
        <p:spPr>
          <a:xfrm>
            <a:off x="688771" y="3559614"/>
            <a:ext cx="2576944" cy="258703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59" name="Google Shape;59;p17"/>
          <p:cNvSpPr>
            <a:spLocks noGrp="1"/>
          </p:cNvSpPr>
          <p:nvPr>
            <p:ph type="pic" idx="5"/>
          </p:nvPr>
        </p:nvSpPr>
        <p:spPr>
          <a:xfrm>
            <a:off x="3420095" y="3559614"/>
            <a:ext cx="2576944" cy="258703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6">
  <p:cSld name="Placeholder 1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>
            <a:spLocks noGrp="1"/>
          </p:cNvSpPr>
          <p:nvPr>
            <p:ph type="pic" idx="2"/>
          </p:nvPr>
        </p:nvSpPr>
        <p:spPr>
          <a:xfrm>
            <a:off x="285010" y="2242363"/>
            <a:ext cx="2202264" cy="221088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62" name="Google Shape;62;p18"/>
          <p:cNvSpPr>
            <a:spLocks noGrp="1"/>
          </p:cNvSpPr>
          <p:nvPr>
            <p:ph type="pic" idx="3"/>
          </p:nvPr>
        </p:nvSpPr>
        <p:spPr>
          <a:xfrm>
            <a:off x="2636322" y="2242363"/>
            <a:ext cx="2202264" cy="221088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63" name="Google Shape;63;p18"/>
          <p:cNvSpPr>
            <a:spLocks noGrp="1"/>
          </p:cNvSpPr>
          <p:nvPr>
            <p:ph type="pic" idx="4"/>
          </p:nvPr>
        </p:nvSpPr>
        <p:spPr>
          <a:xfrm>
            <a:off x="4987634" y="2242363"/>
            <a:ext cx="2202264" cy="221088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64" name="Google Shape;64;p18"/>
          <p:cNvSpPr>
            <a:spLocks noGrp="1"/>
          </p:cNvSpPr>
          <p:nvPr>
            <p:ph type="pic" idx="5"/>
          </p:nvPr>
        </p:nvSpPr>
        <p:spPr>
          <a:xfrm>
            <a:off x="7338946" y="2242363"/>
            <a:ext cx="2202264" cy="221088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65" name="Google Shape;65;p18"/>
          <p:cNvSpPr>
            <a:spLocks noGrp="1"/>
          </p:cNvSpPr>
          <p:nvPr>
            <p:ph type="pic" idx="6"/>
          </p:nvPr>
        </p:nvSpPr>
        <p:spPr>
          <a:xfrm>
            <a:off x="9690258" y="2242363"/>
            <a:ext cx="2202264" cy="2210884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7">
  <p:cSld name="Placeholder 17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2362200" y="2080260"/>
            <a:ext cx="2959100" cy="1679790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</p:sp>
      <p:sp>
        <p:nvSpPr>
          <p:cNvPr id="68" name="Google Shape;68;p19"/>
          <p:cNvSpPr>
            <a:spLocks noGrp="1"/>
          </p:cNvSpPr>
          <p:nvPr>
            <p:ph type="pic" idx="3"/>
          </p:nvPr>
        </p:nvSpPr>
        <p:spPr>
          <a:xfrm>
            <a:off x="2362200" y="4459400"/>
            <a:ext cx="2959100" cy="1679790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8">
  <p:cSld name="Placeholder 1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>
            <a:spLocks noGrp="1"/>
          </p:cNvSpPr>
          <p:nvPr>
            <p:ph type="pic" idx="2"/>
          </p:nvPr>
        </p:nvSpPr>
        <p:spPr>
          <a:xfrm>
            <a:off x="6870700" y="553710"/>
            <a:ext cx="2959100" cy="1679790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</p:sp>
      <p:sp>
        <p:nvSpPr>
          <p:cNvPr id="71" name="Google Shape;71;p20"/>
          <p:cNvSpPr>
            <a:spLocks noGrp="1"/>
          </p:cNvSpPr>
          <p:nvPr>
            <p:ph type="pic" idx="3"/>
          </p:nvPr>
        </p:nvSpPr>
        <p:spPr>
          <a:xfrm>
            <a:off x="6870700" y="2932850"/>
            <a:ext cx="2959100" cy="1679790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</p:sp>
      <p:sp>
        <p:nvSpPr>
          <p:cNvPr id="72" name="Google Shape;72;p20"/>
          <p:cNvSpPr>
            <a:spLocks noGrp="1"/>
          </p:cNvSpPr>
          <p:nvPr>
            <p:ph type="pic" idx="4"/>
          </p:nvPr>
        </p:nvSpPr>
        <p:spPr>
          <a:xfrm>
            <a:off x="0" y="5168900"/>
            <a:ext cx="12192000" cy="16891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2">
  <p:cSld name="Placeholder 0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44043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9">
  <p:cSld name="Placeholder 19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>
            <a:spLocks noGrp="1"/>
          </p:cNvSpPr>
          <p:nvPr>
            <p:ph type="pic" idx="2"/>
          </p:nvPr>
        </p:nvSpPr>
        <p:spPr>
          <a:xfrm>
            <a:off x="1396790" y="2143932"/>
            <a:ext cx="1712537" cy="3469564"/>
          </a:xfrm>
          <a:prstGeom prst="roundRect">
            <a:avLst>
              <a:gd name="adj" fmla="val 5600"/>
            </a:avLst>
          </a:prstGeom>
          <a:solidFill>
            <a:srgbClr val="AEABAB"/>
          </a:solidFill>
          <a:ln>
            <a:noFill/>
          </a:ln>
        </p:spPr>
      </p:sp>
      <p:sp>
        <p:nvSpPr>
          <p:cNvPr id="75" name="Google Shape;75;p21"/>
          <p:cNvSpPr>
            <a:spLocks noGrp="1"/>
          </p:cNvSpPr>
          <p:nvPr>
            <p:ph type="pic" idx="3"/>
          </p:nvPr>
        </p:nvSpPr>
        <p:spPr>
          <a:xfrm>
            <a:off x="2605692" y="1243661"/>
            <a:ext cx="2151709" cy="4369834"/>
          </a:xfrm>
          <a:prstGeom prst="roundRect">
            <a:avLst>
              <a:gd name="adj" fmla="val 5600"/>
            </a:avLst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0">
  <p:cSld name="Placeholder 20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313380" y="1695735"/>
            <a:ext cx="5721396" cy="3717705"/>
          </a:xfrm>
          <a:prstGeom prst="roundRect">
            <a:avLst>
              <a:gd name="adj" fmla="val 1861"/>
            </a:avLst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1">
  <p:cSld name="Placeholder 2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4229100" y="2314575"/>
            <a:ext cx="3724275" cy="211455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2">
  <p:cSld name="Placeholder 2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8257120" y="944118"/>
            <a:ext cx="2446640" cy="4969764"/>
          </a:xfrm>
          <a:prstGeom prst="roundRect">
            <a:avLst>
              <a:gd name="adj" fmla="val 5600"/>
            </a:avLst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3">
  <p:cSld name="Placeholder 2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4">
  <p:cSld name="Placeholder 2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7004685" y="0"/>
            <a:ext cx="5187315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5">
  <p:cSld name="Placeholder 2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>
            <a:spLocks noGrp="1"/>
          </p:cNvSpPr>
          <p:nvPr>
            <p:ph type="pic" idx="2"/>
          </p:nvPr>
        </p:nvSpPr>
        <p:spPr>
          <a:xfrm>
            <a:off x="0" y="0"/>
            <a:ext cx="5187315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6">
  <p:cSld name="Placeholder 2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>
            <a:spLocks noGrp="1"/>
          </p:cNvSpPr>
          <p:nvPr>
            <p:ph type="pic" idx="2"/>
          </p:nvPr>
        </p:nvSpPr>
        <p:spPr>
          <a:xfrm>
            <a:off x="7004685" y="0"/>
            <a:ext cx="5187315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7">
  <p:cSld name="Placeholder 27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>
            <a:spLocks noGrp="1"/>
          </p:cNvSpPr>
          <p:nvPr>
            <p:ph type="pic" idx="2"/>
          </p:nvPr>
        </p:nvSpPr>
        <p:spPr>
          <a:xfrm>
            <a:off x="0" y="0"/>
            <a:ext cx="5187315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28">
  <p:cSld name="Placeholder 28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>
            <a:spLocks noGrp="1"/>
          </p:cNvSpPr>
          <p:nvPr>
            <p:ph type="pic" idx="2"/>
          </p:nvPr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4">
  <p:cSld name="Placeholder 14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5060633" y="1301115"/>
            <a:ext cx="2070735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17" name="Google Shape;17;p4"/>
          <p:cNvSpPr>
            <a:spLocks noGrp="1"/>
          </p:cNvSpPr>
          <p:nvPr>
            <p:ph type="pic" idx="3"/>
          </p:nvPr>
        </p:nvSpPr>
        <p:spPr>
          <a:xfrm>
            <a:off x="7206614" y="1301115"/>
            <a:ext cx="2070735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18" name="Google Shape;18;p4"/>
          <p:cNvSpPr>
            <a:spLocks noGrp="1"/>
          </p:cNvSpPr>
          <p:nvPr>
            <p:ph type="pic" idx="4"/>
          </p:nvPr>
        </p:nvSpPr>
        <p:spPr>
          <a:xfrm>
            <a:off x="9357359" y="1301115"/>
            <a:ext cx="2070735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19" name="Google Shape;19;p4"/>
          <p:cNvSpPr>
            <a:spLocks noGrp="1"/>
          </p:cNvSpPr>
          <p:nvPr>
            <p:ph type="pic" idx="5"/>
          </p:nvPr>
        </p:nvSpPr>
        <p:spPr>
          <a:xfrm>
            <a:off x="5060633" y="3453765"/>
            <a:ext cx="2070735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20" name="Google Shape;20;p4"/>
          <p:cNvSpPr>
            <a:spLocks noGrp="1"/>
          </p:cNvSpPr>
          <p:nvPr>
            <p:ph type="pic" idx="6"/>
          </p:nvPr>
        </p:nvSpPr>
        <p:spPr>
          <a:xfrm>
            <a:off x="7206614" y="3453765"/>
            <a:ext cx="4221482" cy="2070736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3">
  <p:cSld name="Placeholder 0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6709410" y="0"/>
            <a:ext cx="5482590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4">
  <p:cSld name="Placeholder 04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0" y="0"/>
            <a:ext cx="3737610" cy="68580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2">
  <p:cSld name="Placeholder 1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736600" y="1160462"/>
            <a:ext cx="4518025" cy="453707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30">
  <p:cSld name="Placeholder 30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689860" y="1217295"/>
            <a:ext cx="6812280" cy="255460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5">
  <p:cSld name="Placeholder 05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628900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06">
  <p:cSld name="Placeholder 06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0" y="841374"/>
            <a:ext cx="3105583" cy="5240339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  <p:sp>
        <p:nvSpPr>
          <p:cNvPr id="33" name="Google Shape;33;p10"/>
          <p:cNvSpPr>
            <a:spLocks noGrp="1"/>
          </p:cNvSpPr>
          <p:nvPr>
            <p:ph type="pic" idx="3"/>
          </p:nvPr>
        </p:nvSpPr>
        <p:spPr>
          <a:xfrm>
            <a:off x="3105583" y="841373"/>
            <a:ext cx="3105583" cy="5240339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90500" y="2863850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hyperlink" Target="https://www.kaggle.com/datasets/mittalvasu95/the-bread-basket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l="81581"/>
          <a:stretch/>
        </p:blipFill>
        <p:spPr>
          <a:xfrm flipH="1">
            <a:off x="10280016" y="0"/>
            <a:ext cx="191198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2800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1"/>
          <p:cNvSpPr/>
          <p:nvPr/>
        </p:nvSpPr>
        <p:spPr>
          <a:xfrm>
            <a:off x="0" y="0"/>
            <a:ext cx="12192000" cy="5577840"/>
          </a:xfrm>
          <a:prstGeom prst="rect">
            <a:avLst/>
          </a:prstGeom>
          <a:solidFill>
            <a:srgbClr val="0E3D67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0" y="5577840"/>
            <a:ext cx="12184380" cy="128016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428700" y="2762275"/>
            <a:ext cx="11334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GB"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Rekomendasi Produk Bundling dengan </a:t>
            </a:r>
            <a:endParaRPr sz="3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GB"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Metode Asosiasi untuk Optimalisasi Penjualan</a:t>
            </a:r>
            <a:endParaRPr sz="36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31"/>
          <p:cNvSpPr txBox="1"/>
          <p:nvPr/>
        </p:nvSpPr>
        <p:spPr>
          <a:xfrm>
            <a:off x="8570380" y="2150878"/>
            <a:ext cx="31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1"/>
          <p:cNvSpPr txBox="1"/>
          <p:nvPr/>
        </p:nvSpPr>
        <p:spPr>
          <a:xfrm>
            <a:off x="6556157" y="4902659"/>
            <a:ext cx="512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Seaborn Skipy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9861565" y="6076886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921" y="524197"/>
            <a:ext cx="216187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1"/>
          <p:cNvPicPr preferRelativeResize="0"/>
          <p:nvPr/>
        </p:nvPicPr>
        <p:blipFill rotWithShape="1">
          <a:blip r:embed="rId5">
            <a:alphaModFix/>
          </a:blip>
          <a:srcRect l="25285" t="22548" b="24446"/>
          <a:stretch/>
        </p:blipFill>
        <p:spPr>
          <a:xfrm>
            <a:off x="-7620" y="4876800"/>
            <a:ext cx="2792603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3130" y="524197"/>
            <a:ext cx="2836709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/>
          <p:nvPr/>
        </p:nvSpPr>
        <p:spPr>
          <a:xfrm>
            <a:off x="2063650" y="340647"/>
            <a:ext cx="8064600" cy="233610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2"/>
          <p:cNvSpPr txBox="1"/>
          <p:nvPr/>
        </p:nvSpPr>
        <p:spPr>
          <a:xfrm>
            <a:off x="2063713" y="525150"/>
            <a:ext cx="8064600" cy="1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Rencana use case </a:t>
            </a:r>
            <a:endParaRPr sz="3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GB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“Rekomendasi Produk Bundling dengan </a:t>
            </a:r>
            <a:endParaRPr sz="2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GB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Metode Asosiasi untuk Optimalisasi Penjualan”</a:t>
            </a:r>
            <a:endParaRPr sz="2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Dengan menggunakan metode 5W1H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32"/>
          <p:cNvGrpSpPr/>
          <p:nvPr/>
        </p:nvGrpSpPr>
        <p:grpSpPr>
          <a:xfrm>
            <a:off x="-816020" y="4605426"/>
            <a:ext cx="2384305" cy="2742153"/>
            <a:chOff x="-816020" y="4605426"/>
            <a:chExt cx="2384305" cy="2742153"/>
          </a:xfrm>
        </p:grpSpPr>
        <p:pic>
          <p:nvPicPr>
            <p:cNvPr id="116" name="Google Shape;116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37958" y="4605426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544462" y="5592201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0799973" y="-416411"/>
            <a:ext cx="18034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2"/>
          <p:cNvSpPr/>
          <p:nvPr/>
        </p:nvSpPr>
        <p:spPr>
          <a:xfrm>
            <a:off x="9861565" y="6076886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0" name="Google Shape;120;p32"/>
          <p:cNvGrpSpPr/>
          <p:nvPr/>
        </p:nvGrpSpPr>
        <p:grpSpPr>
          <a:xfrm>
            <a:off x="5170751" y="6120993"/>
            <a:ext cx="1850499" cy="396000"/>
            <a:chOff x="4789675" y="6120993"/>
            <a:chExt cx="1850499" cy="396000"/>
          </a:xfrm>
        </p:grpSpPr>
        <p:pic>
          <p:nvPicPr>
            <p:cNvPr id="121" name="Google Shape;121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40178" y="6120993"/>
              <a:ext cx="899996" cy="285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89675" y="6120993"/>
              <a:ext cx="743143" cy="396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" name="Google Shape;12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213" y="2832550"/>
            <a:ext cx="5563581" cy="313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/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3"/>
          <p:cNvSpPr txBox="1"/>
          <p:nvPr/>
        </p:nvSpPr>
        <p:spPr>
          <a:xfrm>
            <a:off x="3155155" y="299175"/>
            <a:ext cx="2223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800" b="1">
                <a:solidFill>
                  <a:srgbClr val="403D52"/>
                </a:solidFill>
                <a:latin typeface="Open Sans"/>
                <a:ea typeface="Open Sans"/>
                <a:cs typeface="Open Sans"/>
                <a:sym typeface="Open Sans"/>
              </a:rPr>
              <a:t>What ?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3"/>
          <p:cNvSpPr txBox="1"/>
          <p:nvPr/>
        </p:nvSpPr>
        <p:spPr>
          <a:xfrm>
            <a:off x="3256505" y="2014425"/>
            <a:ext cx="8113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bertujuan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mengidentifikasi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pola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asosiasi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antara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produk-produk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dataset "The Bread Basket"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Apriori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dan FP-Growth. </a:t>
            </a:r>
            <a:endParaRPr sz="1800" b="1" i="0" u="none" strike="noStrike" cap="none" dirty="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1" name="Google Shape;131;p33"/>
          <p:cNvGrpSpPr/>
          <p:nvPr/>
        </p:nvGrpSpPr>
        <p:grpSpPr>
          <a:xfrm>
            <a:off x="-1010492" y="-418210"/>
            <a:ext cx="3439059" cy="2742153"/>
            <a:chOff x="-1010492" y="-418210"/>
            <a:chExt cx="3439059" cy="2742153"/>
          </a:xfrm>
        </p:grpSpPr>
        <p:pic>
          <p:nvPicPr>
            <p:cNvPr id="132" name="Google Shape;132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2430" y="-418210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738934" y="568565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6068" y="-398278"/>
              <a:ext cx="1452499" cy="14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33"/>
          <p:cNvSpPr/>
          <p:nvPr/>
        </p:nvSpPr>
        <p:spPr>
          <a:xfrm>
            <a:off x="9861565" y="6292038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9583" y="444443"/>
            <a:ext cx="899996" cy="28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19080" y="444443"/>
            <a:ext cx="743146" cy="3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3"/>
          <p:cNvSpPr txBox="1"/>
          <p:nvPr/>
        </p:nvSpPr>
        <p:spPr>
          <a:xfrm>
            <a:off x="3155150" y="1331775"/>
            <a:ext cx="755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Apa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tujuan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utama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900" b="1" i="0" u="none" strike="noStrike" cap="none" dirty="0">
              <a:solidFill>
                <a:srgbClr val="0175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33"/>
          <p:cNvSpPr txBox="1"/>
          <p:nvPr/>
        </p:nvSpPr>
        <p:spPr>
          <a:xfrm>
            <a:off x="3155450" y="3453825"/>
            <a:ext cx="8485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Apa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diharapkan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dicapai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merekomendasikan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bundling?</a:t>
            </a:r>
            <a:endParaRPr sz="2900" b="1" i="0" u="none" strike="noStrike" cap="none" dirty="0">
              <a:solidFill>
                <a:srgbClr val="0175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3"/>
          <p:cNvSpPr txBox="1"/>
          <p:nvPr/>
        </p:nvSpPr>
        <p:spPr>
          <a:xfrm>
            <a:off x="3256505" y="4677813"/>
            <a:ext cx="8113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diharapkan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merekomendasikan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bundling dan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penyusunan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rak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berdasarkan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memiliki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hubungan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meningkatkan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secara</a:t>
            </a:r>
            <a:r>
              <a:rPr lang="en-GB" sz="18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optimal.</a:t>
            </a:r>
            <a:r>
              <a:rPr lang="en-GB" sz="18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b="1" i="0" u="none" strike="noStrike" cap="none" dirty="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/>
          <p:nvPr/>
        </p:nvSpPr>
        <p:spPr>
          <a:xfrm>
            <a:off x="8530500" y="-50300"/>
            <a:ext cx="3737700" cy="700590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34"/>
          <p:cNvGrpSpPr/>
          <p:nvPr/>
        </p:nvGrpSpPr>
        <p:grpSpPr>
          <a:xfrm>
            <a:off x="-1010492" y="-418210"/>
            <a:ext cx="3439059" cy="2742153"/>
            <a:chOff x="-1010492" y="-418210"/>
            <a:chExt cx="3439059" cy="2742153"/>
          </a:xfrm>
        </p:grpSpPr>
        <p:pic>
          <p:nvPicPr>
            <p:cNvPr id="147" name="Google Shape;14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2430" y="-418210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738934" y="568565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6068" y="-398278"/>
              <a:ext cx="1452499" cy="1452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9581" y="444443"/>
            <a:ext cx="900000" cy="285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4"/>
          <p:cNvSpPr txBox="1"/>
          <p:nvPr/>
        </p:nvSpPr>
        <p:spPr>
          <a:xfrm>
            <a:off x="6209181" y="444450"/>
            <a:ext cx="190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800" b="1">
                <a:solidFill>
                  <a:srgbClr val="403D52"/>
                </a:solidFill>
                <a:latin typeface="Open Sans"/>
                <a:ea typeface="Open Sans"/>
                <a:cs typeface="Open Sans"/>
                <a:sym typeface="Open Sans"/>
              </a:rPr>
              <a:t>Why ?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4"/>
          <p:cNvSpPr txBox="1"/>
          <p:nvPr/>
        </p:nvSpPr>
        <p:spPr>
          <a:xfrm>
            <a:off x="702506" y="1387000"/>
            <a:ext cx="75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Mengapa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asosiasi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dipilih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GB" sz="27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4"/>
          <p:cNvSpPr txBox="1"/>
          <p:nvPr/>
        </p:nvSpPr>
        <p:spPr>
          <a:xfrm>
            <a:off x="702500" y="2686900"/>
            <a:ext cx="76833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asosiasi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dipilih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karena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kemampuannya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mengidentifikasi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pola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asosiasi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antara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transaksi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, yang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memungkinkan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kita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rekomendasi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bundling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berdasarkan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hubungan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kuat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antar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, dan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penyusunan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rak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inventori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 dirty="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19080" y="444443"/>
            <a:ext cx="743142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4"/>
          <p:cNvSpPr/>
          <p:nvPr/>
        </p:nvSpPr>
        <p:spPr>
          <a:xfrm>
            <a:off x="702489" y="6292038"/>
            <a:ext cx="1965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4"/>
          <p:cNvSpPr txBox="1"/>
          <p:nvPr/>
        </p:nvSpPr>
        <p:spPr>
          <a:xfrm>
            <a:off x="702506" y="4423350"/>
            <a:ext cx="71991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Rekomendasi produk bundling dianggap efektif karena dapat mendorong pembelian dan memaksimalkan keuntungan.</a:t>
            </a:r>
            <a:endParaRPr sz="170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11669579" y="4198776"/>
            <a:ext cx="522300" cy="2659200"/>
          </a:xfrm>
          <a:prstGeom prst="rect">
            <a:avLst/>
          </a:prstGeom>
          <a:solidFill>
            <a:srgbClr val="E4A8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5"/>
          <p:cNvSpPr txBox="1"/>
          <p:nvPr/>
        </p:nvSpPr>
        <p:spPr>
          <a:xfrm>
            <a:off x="514414" y="680931"/>
            <a:ext cx="4842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800" b="1">
                <a:solidFill>
                  <a:srgbClr val="403D52"/>
                </a:solidFill>
                <a:latin typeface="Open Sans"/>
                <a:ea typeface="Open Sans"/>
                <a:cs typeface="Open Sans"/>
                <a:sym typeface="Open Sans"/>
              </a:rPr>
              <a:t>Who ?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456825" y="1540900"/>
            <a:ext cx="49581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60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Siapa yang dapat diuntungkan dari penelitian ini?</a:t>
            </a:r>
            <a:endParaRPr sz="100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4" name="Google Shape;164;p35"/>
          <p:cNvGrpSpPr/>
          <p:nvPr/>
        </p:nvGrpSpPr>
        <p:grpSpPr>
          <a:xfrm>
            <a:off x="-1342567" y="-851335"/>
            <a:ext cx="3439059" cy="2742153"/>
            <a:chOff x="-1010492" y="-418210"/>
            <a:chExt cx="3439059" cy="2742153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2430" y="-418210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738934" y="568565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6068" y="-398278"/>
              <a:ext cx="1452499" cy="14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/>
          <p:nvPr/>
        </p:nvSpPr>
        <p:spPr>
          <a:xfrm>
            <a:off x="702489" y="6292038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9583" y="444443"/>
            <a:ext cx="899996" cy="28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19080" y="444443"/>
            <a:ext cx="743146" cy="3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5"/>
          <p:cNvSpPr/>
          <p:nvPr/>
        </p:nvSpPr>
        <p:spPr>
          <a:xfrm>
            <a:off x="11364686" y="4569152"/>
            <a:ext cx="827400" cy="2288700"/>
          </a:xfrm>
          <a:prstGeom prst="rect">
            <a:avLst/>
          </a:prstGeom>
          <a:solidFill>
            <a:srgbClr val="E4A836">
              <a:alpha val="317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5910738" y="1482700"/>
            <a:ext cx="5088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Siapa yang akan menjadi target utama untuk penelitian ini?</a:t>
            </a:r>
            <a:endParaRPr sz="2600"/>
          </a:p>
        </p:txBody>
      </p:sp>
      <p:sp>
        <p:nvSpPr>
          <p:cNvPr id="173" name="Google Shape;173;p35"/>
          <p:cNvSpPr txBox="1"/>
          <p:nvPr/>
        </p:nvSpPr>
        <p:spPr>
          <a:xfrm>
            <a:off x="456825" y="2567525"/>
            <a:ext cx="49581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Perusahaan </a:t>
            </a:r>
            <a:r>
              <a:rPr lang="en-GB" sz="1700" b="1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GB" sz="1700" b="1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00" b="1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penjual</a:t>
            </a:r>
            <a:r>
              <a:rPr lang="en-GB" sz="1700" b="1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 b="1" dirty="0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Roboto"/>
              <a:buChar char="-"/>
            </a:pP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hubungan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antar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produk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preferensi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pelanggan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500" dirty="0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Roboto"/>
              <a:buChar char="-"/>
            </a:pP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Meningkatkan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penjualan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Roboto"/>
              <a:buChar char="-"/>
            </a:pP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Membantu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mengoptimalkan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strategi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bisnis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dirty="0" err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mereka</a:t>
            </a:r>
            <a:r>
              <a:rPr lang="en-GB" sz="1500" dirty="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dirty="0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5880500" y="2467900"/>
            <a:ext cx="5454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Konsumen atau pelanggan</a:t>
            </a:r>
            <a:endParaRPr sz="1700" b="1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Meningkatkan kepuasan pelanggan. </a:t>
            </a:r>
            <a:endParaRPr sz="1500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Memberikan nilai tambah kepada konsumen dengan  menawarkan kombinasi produk yang saling melengkapi atau memberikan keuntungan ekonomis. </a:t>
            </a:r>
            <a:endParaRPr sz="1500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Mendorong pelanggan untuk melakukan pembelian lebih banyak atau lebih sering.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/>
          <p:nvPr/>
        </p:nvSpPr>
        <p:spPr>
          <a:xfrm>
            <a:off x="11669579" y="4198776"/>
            <a:ext cx="522300" cy="2659200"/>
          </a:xfrm>
          <a:prstGeom prst="rect">
            <a:avLst/>
          </a:prstGeom>
          <a:solidFill>
            <a:srgbClr val="E4A8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702489" y="1199531"/>
            <a:ext cx="484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1066925" y="2959125"/>
            <a:ext cx="4986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21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Data pencatatan penelitian ini dilakukan setiap hari, mulai tanggal 30 Oktober 2016 sampai 9 April 2017.</a:t>
            </a:r>
            <a:endParaRPr sz="210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2" name="Google Shape;182;p36"/>
          <p:cNvGrpSpPr/>
          <p:nvPr/>
        </p:nvGrpSpPr>
        <p:grpSpPr>
          <a:xfrm>
            <a:off x="-1010492" y="-418210"/>
            <a:ext cx="3439059" cy="2742153"/>
            <a:chOff x="-1010492" y="-418210"/>
            <a:chExt cx="3439059" cy="2742153"/>
          </a:xfrm>
        </p:grpSpPr>
        <p:pic>
          <p:nvPicPr>
            <p:cNvPr id="183" name="Google Shape;183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2430" y="-418210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738934" y="568565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6068" y="-398278"/>
              <a:ext cx="1452499" cy="14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36"/>
          <p:cNvSpPr/>
          <p:nvPr/>
        </p:nvSpPr>
        <p:spPr>
          <a:xfrm>
            <a:off x="702489" y="6292038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9583" y="444443"/>
            <a:ext cx="899996" cy="28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19080" y="444443"/>
            <a:ext cx="743146" cy="3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/>
          <p:nvPr/>
        </p:nvSpPr>
        <p:spPr>
          <a:xfrm>
            <a:off x="11364686" y="4569152"/>
            <a:ext cx="827400" cy="2288700"/>
          </a:xfrm>
          <a:prstGeom prst="rect">
            <a:avLst/>
          </a:prstGeom>
          <a:solidFill>
            <a:srgbClr val="E4A836">
              <a:alpha val="317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1066925" y="1109575"/>
            <a:ext cx="3567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403D52"/>
                </a:solidFill>
                <a:latin typeface="Open Sans"/>
                <a:ea typeface="Open Sans"/>
                <a:cs typeface="Open Sans"/>
                <a:sym typeface="Open Sans"/>
              </a:rPr>
              <a:t>When? </a:t>
            </a:r>
            <a:endParaRPr sz="3500"/>
          </a:p>
        </p:txBody>
      </p:sp>
      <p:sp>
        <p:nvSpPr>
          <p:cNvPr id="191" name="Google Shape;191;p36"/>
          <p:cNvSpPr txBox="1"/>
          <p:nvPr/>
        </p:nvSpPr>
        <p:spPr>
          <a:xfrm>
            <a:off x="1066925" y="2067700"/>
            <a:ext cx="9495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Kapan waktu pencatatan data pembelian untuk kasus ini?</a:t>
            </a:r>
            <a:endParaRPr sz="2700">
              <a:solidFill>
                <a:srgbClr val="0175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4550" y="3244475"/>
            <a:ext cx="260868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4550" y="3890975"/>
            <a:ext cx="2430551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/>
          <p:nvPr/>
        </p:nvSpPr>
        <p:spPr>
          <a:xfrm>
            <a:off x="1066925" y="4635650"/>
            <a:ext cx="681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https://www.kaggle.com/datasets/mittalvasu95/the-bread-basket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8454390" y="0"/>
            <a:ext cx="3737700" cy="685800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37"/>
          <p:cNvGrpSpPr/>
          <p:nvPr/>
        </p:nvGrpSpPr>
        <p:grpSpPr>
          <a:xfrm>
            <a:off x="-1010492" y="-418210"/>
            <a:ext cx="3439059" cy="2742153"/>
            <a:chOff x="-1010492" y="-418210"/>
            <a:chExt cx="3439059" cy="2742153"/>
          </a:xfrm>
        </p:grpSpPr>
        <p:pic>
          <p:nvPicPr>
            <p:cNvPr id="201" name="Google Shape;20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2430" y="-418210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738934" y="568565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6068" y="-398278"/>
              <a:ext cx="1452499" cy="1452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9581" y="444443"/>
            <a:ext cx="900000" cy="28554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 txBox="1"/>
          <p:nvPr/>
        </p:nvSpPr>
        <p:spPr>
          <a:xfrm>
            <a:off x="702499" y="1777050"/>
            <a:ext cx="755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80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Di mana penelitian ini diimplementasikan?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19080" y="444443"/>
            <a:ext cx="743138" cy="3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/>
          <p:nvPr/>
        </p:nvSpPr>
        <p:spPr>
          <a:xfrm>
            <a:off x="702489" y="6292038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994700" y="444450"/>
            <a:ext cx="2080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403D52"/>
                </a:solidFill>
                <a:latin typeface="Open Sans"/>
                <a:ea typeface="Open Sans"/>
                <a:cs typeface="Open Sans"/>
                <a:sym typeface="Open Sans"/>
              </a:rPr>
              <a:t>Where?</a:t>
            </a:r>
            <a:endParaRPr sz="3800"/>
          </a:p>
        </p:txBody>
      </p:sp>
      <p:sp>
        <p:nvSpPr>
          <p:cNvPr id="209" name="Google Shape;209;p37"/>
          <p:cNvSpPr txBox="1"/>
          <p:nvPr/>
        </p:nvSpPr>
        <p:spPr>
          <a:xfrm>
            <a:off x="702500" y="2515400"/>
            <a:ext cx="695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Di sebuah toko roti bernama " The Bread Basket".</a:t>
            </a:r>
            <a:endParaRPr sz="220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155155" y="299175"/>
            <a:ext cx="2223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800" b="1">
                <a:solidFill>
                  <a:srgbClr val="403D52"/>
                </a:solidFill>
                <a:latin typeface="Open Sans"/>
                <a:ea typeface="Open Sans"/>
                <a:cs typeface="Open Sans"/>
                <a:sym typeface="Open Sans"/>
              </a:rPr>
              <a:t>How ?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3204230" y="2762927"/>
            <a:ext cx="8113500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Setelah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bisnis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understanding,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selanjutnya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kita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data understanding  dan data preparation. Langkah-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langkah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melibatkan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pemrosesan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data,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serta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modeling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apriori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-Growth.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Setelah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didapatkan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hasilnya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kita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memvisualisasinya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 tableau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mengambil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informasi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hasil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aturan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asosiasi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seperti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yang paling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banyak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terjual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memiliki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keterkaitan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dll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 Kita juga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diagram network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melihat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aturan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asosiasi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GB" sz="1700" dirty="0" err="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didapat</a:t>
            </a:r>
            <a:r>
              <a:rPr lang="en-GB" sz="17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 b="1" i="0" u="none" strike="noStrike" cap="none" dirty="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7" name="Google Shape;217;p38"/>
          <p:cNvGrpSpPr/>
          <p:nvPr/>
        </p:nvGrpSpPr>
        <p:grpSpPr>
          <a:xfrm>
            <a:off x="-1010492" y="-418210"/>
            <a:ext cx="3439059" cy="2742153"/>
            <a:chOff x="-1010492" y="-418210"/>
            <a:chExt cx="3439059" cy="2742153"/>
          </a:xfrm>
        </p:grpSpPr>
        <p:pic>
          <p:nvPicPr>
            <p:cNvPr id="218" name="Google Shape;21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2430" y="-418210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00000">
              <a:off x="-738934" y="568565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6068" y="-398278"/>
              <a:ext cx="1452499" cy="14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38"/>
          <p:cNvSpPr/>
          <p:nvPr/>
        </p:nvSpPr>
        <p:spPr>
          <a:xfrm>
            <a:off x="9861565" y="6292038"/>
            <a:ext cx="19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9583" y="444443"/>
            <a:ext cx="899996" cy="28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19080" y="444443"/>
            <a:ext cx="743146" cy="3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3155150" y="1331775"/>
            <a:ext cx="8162580" cy="143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Bagaimana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transaksi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dataset "The Bread Basket"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diproses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Apriori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-GB" sz="2900" dirty="0" err="1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r>
              <a:rPr lang="en-GB" sz="2900" dirty="0">
                <a:solidFill>
                  <a:srgbClr val="0175DF"/>
                </a:solidFill>
                <a:latin typeface="Open Sans"/>
                <a:ea typeface="Open Sans"/>
                <a:cs typeface="Open Sans"/>
                <a:sym typeface="Open Sans"/>
              </a:rPr>
              <a:t>-Growth?</a:t>
            </a:r>
            <a:endParaRPr sz="2900" b="1" i="0" u="none" strike="noStrike" cap="none" dirty="0">
              <a:solidFill>
                <a:srgbClr val="0175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0" y="0"/>
            <a:ext cx="12192000" cy="2971800"/>
          </a:xfrm>
          <a:prstGeom prst="rect">
            <a:avLst/>
          </a:prstGeom>
          <a:solidFill>
            <a:srgbClr val="0E3D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3992636" y="4237990"/>
            <a:ext cx="42067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60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9860" y="1217295"/>
            <a:ext cx="6812279" cy="2554605"/>
          </a:xfrm>
          <a:prstGeom prst="rect">
            <a:avLst/>
          </a:prstGeom>
          <a:solidFill>
            <a:srgbClr val="AEABAB"/>
          </a:solidFill>
          <a:ln>
            <a:noFill/>
          </a:ln>
        </p:spPr>
      </p:pic>
      <p:grpSp>
        <p:nvGrpSpPr>
          <p:cNvPr id="232" name="Google Shape;232;p39"/>
          <p:cNvGrpSpPr/>
          <p:nvPr/>
        </p:nvGrpSpPr>
        <p:grpSpPr>
          <a:xfrm>
            <a:off x="9581391" y="-584200"/>
            <a:ext cx="3057421" cy="3670910"/>
            <a:chOff x="10079722" y="-416952"/>
            <a:chExt cx="2506082" cy="3008941"/>
          </a:xfrm>
        </p:grpSpPr>
        <p:pic>
          <p:nvPicPr>
            <p:cNvPr id="233" name="Google Shape;233;p39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>
              <a:off x="10079722" y="788589"/>
              <a:ext cx="1803400" cy="180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39"/>
            <p:cNvPicPr preferRelativeResize="0"/>
            <p:nvPr/>
          </p:nvPicPr>
          <p:blipFill rotWithShape="1">
            <a:blip r:embed="rId5">
              <a:alphaModFix amt="70000"/>
            </a:blip>
            <a:srcRect/>
            <a:stretch/>
          </p:blipFill>
          <p:spPr>
            <a:xfrm>
              <a:off x="10782404" y="-416952"/>
              <a:ext cx="1803400" cy="180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39"/>
          <p:cNvGrpSpPr/>
          <p:nvPr/>
        </p:nvGrpSpPr>
        <p:grpSpPr>
          <a:xfrm>
            <a:off x="-1557079" y="3362584"/>
            <a:ext cx="3650039" cy="4197855"/>
            <a:chOff x="-816020" y="4605426"/>
            <a:chExt cx="2384305" cy="2742153"/>
          </a:xfrm>
        </p:grpSpPr>
        <p:pic>
          <p:nvPicPr>
            <p:cNvPr id="236" name="Google Shape;236;p39"/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-37958" y="4605426"/>
              <a:ext cx="1606243" cy="1606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39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7200000">
              <a:off x="-544462" y="5592201"/>
              <a:ext cx="1483820" cy="14838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39"/>
          <p:cNvSpPr/>
          <p:nvPr/>
        </p:nvSpPr>
        <p:spPr>
          <a:xfrm>
            <a:off x="9861565" y="6292038"/>
            <a:ext cx="1965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E3D67"/>
                </a:solidFill>
                <a:latin typeface="Open Sans"/>
                <a:ea typeface="Open Sans"/>
                <a:cs typeface="Open Sans"/>
                <a:sym typeface="Open Sans"/>
              </a:rPr>
              <a:t>DATA ACADEMY ™</a:t>
            </a:r>
            <a:endParaRPr sz="1400" b="1" i="0" u="none" strike="noStrike" cap="none">
              <a:solidFill>
                <a:srgbClr val="0E3D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FF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Layar Lebar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Roboto</vt:lpstr>
      <vt:lpstr>Open Sans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cp:lastModifiedBy>Putri Nurul Fadilah</cp:lastModifiedBy>
  <cp:revision>1</cp:revision>
  <dcterms:modified xsi:type="dcterms:W3CDTF">2023-12-15T14:03:19Z</dcterms:modified>
</cp:coreProperties>
</file>