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8288000" cy="10287000"/>
  <p:notesSz cx="6858000" cy="9144000"/>
  <p:embeddedFontLst>
    <p:embeddedFont>
      <p:font typeface="Montaser Arabic Bold" charset="1" panose="00000800000000000000"/>
      <p:regular r:id="rId31"/>
    </p:embeddedFont>
    <p:embeddedFont>
      <p:font typeface="Mardoto Heavy" charset="1" panose="00000A00000000000000"/>
      <p:regular r:id="rId32"/>
    </p:embeddedFont>
    <p:embeddedFont>
      <p:font typeface="Mardoto" charset="1" panose="00000500000000000000"/>
      <p:regular r:id="rId33"/>
    </p:embeddedFont>
    <p:embeddedFont>
      <p:font typeface="Montaser Arabic Heavy" charset="1" panose="00000A00000000000000"/>
      <p:regular r:id="rId34"/>
    </p:embeddedFont>
    <p:embeddedFont>
      <p:font typeface="Mardoto Bold" charset="1" panose="00000800000000000000"/>
      <p:regular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76196" y="1694718"/>
            <a:ext cx="13577011" cy="6897563"/>
            <a:chOff x="0" y="0"/>
            <a:chExt cx="3575838" cy="18166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575838" cy="1816642"/>
            </a:xfrm>
            <a:custGeom>
              <a:avLst/>
              <a:gdLst/>
              <a:ahLst/>
              <a:cxnLst/>
              <a:rect r="r" b="b" t="t" l="l"/>
              <a:pathLst>
                <a:path h="1816642" w="3575838">
                  <a:moveTo>
                    <a:pt x="0" y="0"/>
                  </a:moveTo>
                  <a:lnTo>
                    <a:pt x="3575838" y="0"/>
                  </a:lnTo>
                  <a:lnTo>
                    <a:pt x="3575838" y="1816642"/>
                  </a:lnTo>
                  <a:lnTo>
                    <a:pt x="0" y="181664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>
              <a:solidFill>
                <a:srgbClr val="2B326B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575838" cy="1864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092078" y="3440183"/>
            <a:ext cx="14103844" cy="33780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70"/>
              </a:lnSpc>
            </a:pPr>
            <a:r>
              <a:rPr lang="en-US" b="true" sz="10870">
                <a:solidFill>
                  <a:srgbClr val="191C59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SEDRONAR</a:t>
            </a:r>
          </a:p>
          <a:p>
            <a:pPr algn="ctr">
              <a:lnSpc>
                <a:spcPts val="13370"/>
              </a:lnSpc>
            </a:pPr>
            <a:r>
              <a:rPr lang="en-US" b="true" sz="10870">
                <a:solidFill>
                  <a:srgbClr val="191C59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LÍNEA 141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-1760233" y="-877303"/>
            <a:ext cx="3086100" cy="12041606"/>
            <a:chOff x="0" y="0"/>
            <a:chExt cx="812800" cy="317145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3171452"/>
            </a:xfrm>
            <a:custGeom>
              <a:avLst/>
              <a:gdLst/>
              <a:ahLst/>
              <a:cxnLst/>
              <a:rect r="r" b="b" t="t" l="l"/>
              <a:pathLst>
                <a:path h="3171452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3171452"/>
                  </a:lnTo>
                  <a:lnTo>
                    <a:pt x="0" y="3171452"/>
                  </a:lnTo>
                  <a:close/>
                </a:path>
              </a:pathLst>
            </a:custGeom>
            <a:solidFill>
              <a:srgbClr val="2B326B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812800" cy="32190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-10800000">
            <a:off x="15236272" y="-1421799"/>
            <a:ext cx="4046056" cy="2430717"/>
            <a:chOff x="0" y="0"/>
            <a:chExt cx="1065628" cy="64018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65628" cy="640189"/>
            </a:xfrm>
            <a:custGeom>
              <a:avLst/>
              <a:gdLst/>
              <a:ahLst/>
              <a:cxnLst/>
              <a:rect r="r" b="b" t="t" l="l"/>
              <a:pathLst>
                <a:path h="640189" w="1065628">
                  <a:moveTo>
                    <a:pt x="0" y="0"/>
                  </a:moveTo>
                  <a:lnTo>
                    <a:pt x="1065628" y="0"/>
                  </a:lnTo>
                  <a:lnTo>
                    <a:pt x="1065628" y="640189"/>
                  </a:lnTo>
                  <a:lnTo>
                    <a:pt x="0" y="640189"/>
                  </a:lnTo>
                  <a:close/>
                </a:path>
              </a:pathLst>
            </a:custGeom>
            <a:solidFill>
              <a:srgbClr val="2B326B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065628" cy="6878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5083592" y="7768317"/>
            <a:ext cx="1445195" cy="1445195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B326B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548500" y="741664"/>
            <a:ext cx="204131" cy="1145622"/>
            <a:chOff x="0" y="0"/>
            <a:chExt cx="272175" cy="1527496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0"/>
              <a:ext cx="272175" cy="272175"/>
              <a:chOff x="0" y="0"/>
              <a:chExt cx="812800" cy="8128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0">
              <a:off x="0" y="627661"/>
              <a:ext cx="272175" cy="272175"/>
              <a:chOff x="0" y="0"/>
              <a:chExt cx="812800" cy="81280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0">
              <a:off x="0" y="1255321"/>
              <a:ext cx="272175" cy="272175"/>
              <a:chOff x="0" y="0"/>
              <a:chExt cx="812800" cy="8128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name="Group 25" id="25"/>
          <p:cNvGrpSpPr/>
          <p:nvPr/>
        </p:nvGrpSpPr>
        <p:grpSpPr>
          <a:xfrm rot="5400000">
            <a:off x="17309035" y="-111677"/>
            <a:ext cx="204131" cy="1145622"/>
            <a:chOff x="0" y="0"/>
            <a:chExt cx="272175" cy="1527496"/>
          </a:xfrm>
        </p:grpSpPr>
        <p:grpSp>
          <p:nvGrpSpPr>
            <p:cNvPr name="Group 26" id="26"/>
            <p:cNvGrpSpPr/>
            <p:nvPr/>
          </p:nvGrpSpPr>
          <p:grpSpPr>
            <a:xfrm rot="0">
              <a:off x="0" y="0"/>
              <a:ext cx="272175" cy="272175"/>
              <a:chOff x="0" y="0"/>
              <a:chExt cx="812800" cy="812800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29" id="29"/>
            <p:cNvGrpSpPr/>
            <p:nvPr/>
          </p:nvGrpSpPr>
          <p:grpSpPr>
            <a:xfrm rot="0">
              <a:off x="0" y="627661"/>
              <a:ext cx="272175" cy="272175"/>
              <a:chOff x="0" y="0"/>
              <a:chExt cx="812800" cy="812800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32" id="32"/>
            <p:cNvGrpSpPr/>
            <p:nvPr/>
          </p:nvGrpSpPr>
          <p:grpSpPr>
            <a:xfrm rot="0">
              <a:off x="0" y="1255321"/>
              <a:ext cx="272175" cy="272175"/>
              <a:chOff x="0" y="0"/>
              <a:chExt cx="812800" cy="812800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sp>
        <p:nvSpPr>
          <p:cNvPr name="Freeform 35" id="35"/>
          <p:cNvSpPr/>
          <p:nvPr/>
        </p:nvSpPr>
        <p:spPr>
          <a:xfrm flipH="false" flipV="false" rot="0">
            <a:off x="15362800" y="8047525"/>
            <a:ext cx="886778" cy="886778"/>
          </a:xfrm>
          <a:custGeom>
            <a:avLst/>
            <a:gdLst/>
            <a:ahLst/>
            <a:cxnLst/>
            <a:rect r="r" b="b" t="t" l="l"/>
            <a:pathLst>
              <a:path h="886778" w="886778">
                <a:moveTo>
                  <a:pt x="0" y="0"/>
                </a:moveTo>
                <a:lnTo>
                  <a:pt x="886778" y="0"/>
                </a:lnTo>
                <a:lnTo>
                  <a:pt x="886778" y="886779"/>
                </a:lnTo>
                <a:lnTo>
                  <a:pt x="0" y="8867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6" id="36"/>
          <p:cNvSpPr txBox="true"/>
          <p:nvPr/>
        </p:nvSpPr>
        <p:spPr>
          <a:xfrm rot="0">
            <a:off x="3633982" y="2590553"/>
            <a:ext cx="11449610" cy="573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b="true" sz="3300">
                <a:solidFill>
                  <a:srgbClr val="191C59"/>
                </a:solidFill>
                <a:latin typeface="Mardoto Heavy"/>
                <a:ea typeface="Mardoto Heavy"/>
                <a:cs typeface="Mardoto Heavy"/>
                <a:sym typeface="Mardoto Heavy"/>
              </a:rPr>
              <a:t>Análisis de Clustering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5965300" y="8773257"/>
            <a:ext cx="8820037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191C59"/>
                </a:solidFill>
                <a:latin typeface="Mardoto"/>
                <a:ea typeface="Mardoto"/>
                <a:cs typeface="Mardoto"/>
                <a:sym typeface="Mardoto"/>
              </a:rPr>
              <a:t>Realizado por Natalia G. Cuellas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3633982" y="7046842"/>
            <a:ext cx="11449610" cy="573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b="true" sz="3300">
                <a:solidFill>
                  <a:srgbClr val="191C59"/>
                </a:solidFill>
                <a:latin typeface="Mardoto Heavy"/>
                <a:ea typeface="Mardoto Heavy"/>
                <a:cs typeface="Mardoto Heavy"/>
                <a:sym typeface="Mardoto Heavy"/>
              </a:rPr>
              <a:t>Primer Semestre 2025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729735" y="1551227"/>
            <a:ext cx="10446770" cy="2229529"/>
            <a:chOff x="0" y="0"/>
            <a:chExt cx="2990772" cy="63828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90772" cy="638285"/>
            </a:xfrm>
            <a:custGeom>
              <a:avLst/>
              <a:gdLst/>
              <a:ahLst/>
              <a:cxnLst/>
              <a:rect r="r" b="b" t="t" l="l"/>
              <a:pathLst>
                <a:path h="638285" w="2990772">
                  <a:moveTo>
                    <a:pt x="0" y="0"/>
                  </a:moveTo>
                  <a:lnTo>
                    <a:pt x="2990772" y="0"/>
                  </a:lnTo>
                  <a:lnTo>
                    <a:pt x="2990772" y="638285"/>
                  </a:lnTo>
                  <a:lnTo>
                    <a:pt x="0" y="638285"/>
                  </a:lnTo>
                  <a:close/>
                </a:path>
              </a:pathLst>
            </a:custGeom>
            <a:solidFill>
              <a:srgbClr val="2B326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990772" cy="6859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6276808" y="1865257"/>
            <a:ext cx="9352622" cy="1553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FFFFFF"/>
                </a:solidFill>
                <a:latin typeface="Mardoto"/>
                <a:ea typeface="Mardoto"/>
                <a:cs typeface="Mardoto"/>
                <a:sym typeface="Mardoto"/>
              </a:rPr>
              <a:t>Se espera generar segmentos homogéneos de llamadas que revelen patrones ocultos tales como: consultas informativas sin caso específico; consumidores adultos crónicos con historial de recaídas, jóvenes con familias preocupadas en primeros contactos.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5761213" y="4060506"/>
            <a:ext cx="10415291" cy="2229529"/>
            <a:chOff x="0" y="0"/>
            <a:chExt cx="2981760" cy="63828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981760" cy="638285"/>
            </a:xfrm>
            <a:custGeom>
              <a:avLst/>
              <a:gdLst/>
              <a:ahLst/>
              <a:cxnLst/>
              <a:rect r="r" b="b" t="t" l="l"/>
              <a:pathLst>
                <a:path h="638285" w="2981760">
                  <a:moveTo>
                    <a:pt x="0" y="0"/>
                  </a:moveTo>
                  <a:lnTo>
                    <a:pt x="2981760" y="0"/>
                  </a:lnTo>
                  <a:lnTo>
                    <a:pt x="2981760" y="638285"/>
                  </a:lnTo>
                  <a:lnTo>
                    <a:pt x="0" y="638285"/>
                  </a:lnTo>
                  <a:close/>
                </a:path>
              </a:pathLst>
            </a:custGeom>
            <a:solidFill>
              <a:srgbClr val="2B326B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2981760" cy="6859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6324026" y="4374536"/>
            <a:ext cx="9321144" cy="1553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FFFFFF"/>
                </a:solidFill>
                <a:latin typeface="Mardoto"/>
                <a:ea typeface="Mardoto"/>
                <a:cs typeface="Mardoto"/>
                <a:sym typeface="Mardoto"/>
              </a:rPr>
              <a:t>El valor es intentar interpretar perfiles de consultantes y necesidades diferenciadas; optimizar asignación de recursos por franja horaria y tipo de demanda; orientar políticas públicas basadas en evidencia e identificar grupos de riesgo para intervención prioritaria.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5792691" y="6569785"/>
            <a:ext cx="10383813" cy="2229529"/>
            <a:chOff x="0" y="0"/>
            <a:chExt cx="2972749" cy="63828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972749" cy="638285"/>
            </a:xfrm>
            <a:custGeom>
              <a:avLst/>
              <a:gdLst/>
              <a:ahLst/>
              <a:cxnLst/>
              <a:rect r="r" b="b" t="t" l="l"/>
              <a:pathLst>
                <a:path h="638285" w="2972749">
                  <a:moveTo>
                    <a:pt x="0" y="0"/>
                  </a:moveTo>
                  <a:lnTo>
                    <a:pt x="2972749" y="0"/>
                  </a:lnTo>
                  <a:lnTo>
                    <a:pt x="2972749" y="638285"/>
                  </a:lnTo>
                  <a:lnTo>
                    <a:pt x="0" y="638285"/>
                  </a:lnTo>
                  <a:close/>
                </a:path>
              </a:pathLst>
            </a:custGeom>
            <a:solidFill>
              <a:srgbClr val="2B326B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2972749" cy="6859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6308287" y="6883814"/>
            <a:ext cx="9289665" cy="1553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FFFFFF"/>
                </a:solidFill>
                <a:latin typeface="Mardoto"/>
                <a:ea typeface="Mardoto"/>
                <a:cs typeface="Mardoto"/>
                <a:sym typeface="Mardoto"/>
              </a:rPr>
              <a:t>Se desea proveer una base reproducible para análisis longitudinales trimestrales/anuales. Input para modelos predictivos (recaídas, abandono de tratamiento), evaluación de eficiencia del servicio mediante llamadas no efectivas.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3265966" y="1551227"/>
            <a:ext cx="2194317" cy="2229529"/>
            <a:chOff x="0" y="0"/>
            <a:chExt cx="934127" cy="94911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934127" cy="949117"/>
            </a:xfrm>
            <a:custGeom>
              <a:avLst/>
              <a:gdLst/>
              <a:ahLst/>
              <a:cxnLst/>
              <a:rect r="r" b="b" t="t" l="l"/>
              <a:pathLst>
                <a:path h="949117" w="934127">
                  <a:moveTo>
                    <a:pt x="0" y="0"/>
                  </a:moveTo>
                  <a:lnTo>
                    <a:pt x="934127" y="0"/>
                  </a:lnTo>
                  <a:lnTo>
                    <a:pt x="934127" y="949117"/>
                  </a:lnTo>
                  <a:lnTo>
                    <a:pt x="0" y="9491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>
              <a:solidFill>
                <a:srgbClr val="2B326B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934127" cy="9967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3265966" y="1847904"/>
            <a:ext cx="2194317" cy="1535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178"/>
              </a:lnSpc>
            </a:pPr>
            <a:r>
              <a:rPr lang="en-US" b="true" sz="9901" spc="544">
                <a:solidFill>
                  <a:srgbClr val="191C59"/>
                </a:solidFill>
                <a:latin typeface="Montaser Arabic Heavy"/>
                <a:ea typeface="Montaser Arabic Heavy"/>
                <a:cs typeface="Montaser Arabic Heavy"/>
                <a:sym typeface="Montaser Arabic Heavy"/>
              </a:rPr>
              <a:t>01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3265966" y="4060506"/>
            <a:ext cx="2194317" cy="2229529"/>
            <a:chOff x="0" y="0"/>
            <a:chExt cx="934127" cy="94911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934127" cy="949117"/>
            </a:xfrm>
            <a:custGeom>
              <a:avLst/>
              <a:gdLst/>
              <a:ahLst/>
              <a:cxnLst/>
              <a:rect r="r" b="b" t="t" l="l"/>
              <a:pathLst>
                <a:path h="949117" w="934127">
                  <a:moveTo>
                    <a:pt x="0" y="0"/>
                  </a:moveTo>
                  <a:lnTo>
                    <a:pt x="934127" y="0"/>
                  </a:lnTo>
                  <a:lnTo>
                    <a:pt x="934127" y="949117"/>
                  </a:lnTo>
                  <a:lnTo>
                    <a:pt x="0" y="9491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>
              <a:solidFill>
                <a:srgbClr val="2B326B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934127" cy="9967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3265966" y="4357183"/>
            <a:ext cx="2194317" cy="1535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178"/>
              </a:lnSpc>
            </a:pPr>
            <a:r>
              <a:rPr lang="en-US" b="true" sz="9901" spc="544">
                <a:solidFill>
                  <a:srgbClr val="191C59"/>
                </a:solidFill>
                <a:latin typeface="Montaser Arabic Heavy"/>
                <a:ea typeface="Montaser Arabic Heavy"/>
                <a:cs typeface="Montaser Arabic Heavy"/>
                <a:sym typeface="Montaser Arabic Heavy"/>
              </a:rPr>
              <a:t>02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3265966" y="6569785"/>
            <a:ext cx="2194317" cy="2229529"/>
            <a:chOff x="0" y="0"/>
            <a:chExt cx="934127" cy="949117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34127" cy="949117"/>
            </a:xfrm>
            <a:custGeom>
              <a:avLst/>
              <a:gdLst/>
              <a:ahLst/>
              <a:cxnLst/>
              <a:rect r="r" b="b" t="t" l="l"/>
              <a:pathLst>
                <a:path h="949117" w="934127">
                  <a:moveTo>
                    <a:pt x="0" y="0"/>
                  </a:moveTo>
                  <a:lnTo>
                    <a:pt x="934127" y="0"/>
                  </a:lnTo>
                  <a:lnTo>
                    <a:pt x="934127" y="949117"/>
                  </a:lnTo>
                  <a:lnTo>
                    <a:pt x="0" y="9491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>
              <a:solidFill>
                <a:srgbClr val="2B326B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47625"/>
              <a:ext cx="934127" cy="9967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3265966" y="6866461"/>
            <a:ext cx="2194317" cy="1535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178"/>
              </a:lnSpc>
            </a:pPr>
            <a:r>
              <a:rPr lang="en-US" b="true" sz="9901" spc="544">
                <a:solidFill>
                  <a:srgbClr val="191C59"/>
                </a:solidFill>
                <a:latin typeface="Montaser Arabic Heavy"/>
                <a:ea typeface="Montaser Arabic Heavy"/>
                <a:cs typeface="Montaser Arabic Heavy"/>
                <a:sym typeface="Montaser Arabic Heavy"/>
              </a:rPr>
              <a:t>03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-1760233" y="-877303"/>
            <a:ext cx="3086100" cy="12041606"/>
            <a:chOff x="0" y="0"/>
            <a:chExt cx="812800" cy="3171452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3171452"/>
            </a:xfrm>
            <a:custGeom>
              <a:avLst/>
              <a:gdLst/>
              <a:ahLst/>
              <a:cxnLst/>
              <a:rect r="r" b="b" t="t" l="l"/>
              <a:pathLst>
                <a:path h="3171452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3171452"/>
                  </a:lnTo>
                  <a:lnTo>
                    <a:pt x="0" y="3171452"/>
                  </a:lnTo>
                  <a:close/>
                </a:path>
              </a:pathLst>
            </a:custGeom>
            <a:solidFill>
              <a:srgbClr val="2B326B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47625"/>
              <a:ext cx="812800" cy="32190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548500" y="741664"/>
            <a:ext cx="204131" cy="1145622"/>
            <a:chOff x="0" y="0"/>
            <a:chExt cx="272175" cy="1527496"/>
          </a:xfrm>
        </p:grpSpPr>
        <p:grpSp>
          <p:nvGrpSpPr>
            <p:cNvPr name="Group 30" id="30"/>
            <p:cNvGrpSpPr/>
            <p:nvPr/>
          </p:nvGrpSpPr>
          <p:grpSpPr>
            <a:xfrm rot="0">
              <a:off x="0" y="0"/>
              <a:ext cx="272175" cy="272175"/>
              <a:chOff x="0" y="0"/>
              <a:chExt cx="812800" cy="812800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33" id="33"/>
            <p:cNvGrpSpPr/>
            <p:nvPr/>
          </p:nvGrpSpPr>
          <p:grpSpPr>
            <a:xfrm rot="0">
              <a:off x="0" y="627661"/>
              <a:ext cx="272175" cy="272175"/>
              <a:chOff x="0" y="0"/>
              <a:chExt cx="812800" cy="812800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36" id="36"/>
            <p:cNvGrpSpPr/>
            <p:nvPr/>
          </p:nvGrpSpPr>
          <p:grpSpPr>
            <a:xfrm rot="0">
              <a:off x="0" y="1255321"/>
              <a:ext cx="272175" cy="272175"/>
              <a:chOff x="0" y="0"/>
              <a:chExt cx="812800" cy="812800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38" id="38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60233" y="-877303"/>
            <a:ext cx="3086100" cy="12041606"/>
            <a:chOff x="0" y="0"/>
            <a:chExt cx="812800" cy="317145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171452"/>
            </a:xfrm>
            <a:custGeom>
              <a:avLst/>
              <a:gdLst/>
              <a:ahLst/>
              <a:cxnLst/>
              <a:rect r="r" b="b" t="t" l="l"/>
              <a:pathLst>
                <a:path h="3171452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3171452"/>
                  </a:lnTo>
                  <a:lnTo>
                    <a:pt x="0" y="3171452"/>
                  </a:lnTo>
                  <a:close/>
                </a:path>
              </a:pathLst>
            </a:custGeom>
            <a:solidFill>
              <a:srgbClr val="2B326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32190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007784" y="-95458"/>
            <a:ext cx="1306415" cy="1409933"/>
            <a:chOff x="0" y="0"/>
            <a:chExt cx="476073" cy="51379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76073" cy="513796"/>
            </a:xfrm>
            <a:custGeom>
              <a:avLst/>
              <a:gdLst/>
              <a:ahLst/>
              <a:cxnLst/>
              <a:rect r="r" b="b" t="t" l="l"/>
              <a:pathLst>
                <a:path h="513796" w="476073">
                  <a:moveTo>
                    <a:pt x="0" y="0"/>
                  </a:moveTo>
                  <a:lnTo>
                    <a:pt x="476073" y="0"/>
                  </a:lnTo>
                  <a:lnTo>
                    <a:pt x="476073" y="513796"/>
                  </a:lnTo>
                  <a:lnTo>
                    <a:pt x="0" y="513796"/>
                  </a:lnTo>
                  <a:close/>
                </a:path>
              </a:pathLst>
            </a:custGeom>
            <a:solidFill>
              <a:srgbClr val="2B326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76073" cy="561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889506" y="9258300"/>
            <a:ext cx="4046056" cy="2430717"/>
            <a:chOff x="0" y="0"/>
            <a:chExt cx="1065628" cy="64018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65628" cy="640189"/>
            </a:xfrm>
            <a:custGeom>
              <a:avLst/>
              <a:gdLst/>
              <a:ahLst/>
              <a:cxnLst/>
              <a:rect r="r" b="b" t="t" l="l"/>
              <a:pathLst>
                <a:path h="640189" w="1065628">
                  <a:moveTo>
                    <a:pt x="0" y="0"/>
                  </a:moveTo>
                  <a:lnTo>
                    <a:pt x="1065628" y="0"/>
                  </a:lnTo>
                  <a:lnTo>
                    <a:pt x="1065628" y="640189"/>
                  </a:lnTo>
                  <a:lnTo>
                    <a:pt x="0" y="640189"/>
                  </a:lnTo>
                  <a:close/>
                </a:path>
              </a:pathLst>
            </a:custGeom>
            <a:solidFill>
              <a:srgbClr val="2B326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065628" cy="6878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48500" y="741664"/>
            <a:ext cx="204131" cy="1145622"/>
            <a:chOff x="0" y="0"/>
            <a:chExt cx="272175" cy="1527496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272175" cy="272175"/>
              <a:chOff x="0" y="0"/>
              <a:chExt cx="812800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0" y="627661"/>
              <a:ext cx="272175" cy="272175"/>
              <a:chOff x="0" y="0"/>
              <a:chExt cx="812800" cy="8128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0">
              <a:off x="0" y="1255321"/>
              <a:ext cx="272175" cy="272175"/>
              <a:chOff x="0" y="0"/>
              <a:chExt cx="812800" cy="81280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name="Group 21" id="21"/>
          <p:cNvGrpSpPr/>
          <p:nvPr/>
        </p:nvGrpSpPr>
        <p:grpSpPr>
          <a:xfrm rot="5400000">
            <a:off x="16905719" y="9142704"/>
            <a:ext cx="204131" cy="1145622"/>
            <a:chOff x="0" y="0"/>
            <a:chExt cx="272175" cy="1527496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0"/>
              <a:ext cx="272175" cy="272175"/>
              <a:chOff x="0" y="0"/>
              <a:chExt cx="812800" cy="8128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0">
              <a:off x="0" y="627661"/>
              <a:ext cx="272175" cy="272175"/>
              <a:chOff x="0" y="0"/>
              <a:chExt cx="812800" cy="812800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28" id="28"/>
            <p:cNvGrpSpPr/>
            <p:nvPr/>
          </p:nvGrpSpPr>
          <p:grpSpPr>
            <a:xfrm rot="0">
              <a:off x="0" y="1255321"/>
              <a:ext cx="272175" cy="272175"/>
              <a:chOff x="0" y="0"/>
              <a:chExt cx="812800" cy="812800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sp>
        <p:nvSpPr>
          <p:cNvPr name="Freeform 31" id="31"/>
          <p:cNvSpPr/>
          <p:nvPr/>
        </p:nvSpPr>
        <p:spPr>
          <a:xfrm flipH="false" flipV="false" rot="0">
            <a:off x="17318034" y="230472"/>
            <a:ext cx="685916" cy="685916"/>
          </a:xfrm>
          <a:custGeom>
            <a:avLst/>
            <a:gdLst/>
            <a:ahLst/>
            <a:cxnLst/>
            <a:rect r="r" b="b" t="t" l="l"/>
            <a:pathLst>
              <a:path h="685916" w="685916">
                <a:moveTo>
                  <a:pt x="0" y="0"/>
                </a:moveTo>
                <a:lnTo>
                  <a:pt x="685916" y="0"/>
                </a:lnTo>
                <a:lnTo>
                  <a:pt x="685916" y="685917"/>
                </a:lnTo>
                <a:lnTo>
                  <a:pt x="0" y="6859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7057216" y="1498681"/>
            <a:ext cx="10026769" cy="7499187"/>
          </a:xfrm>
          <a:custGeom>
            <a:avLst/>
            <a:gdLst/>
            <a:ahLst/>
            <a:cxnLst/>
            <a:rect r="r" b="b" t="t" l="l"/>
            <a:pathLst>
              <a:path h="7499187" w="10026769">
                <a:moveTo>
                  <a:pt x="0" y="0"/>
                </a:moveTo>
                <a:lnTo>
                  <a:pt x="10026768" y="0"/>
                </a:lnTo>
                <a:lnTo>
                  <a:pt x="10026768" y="7499188"/>
                </a:lnTo>
                <a:lnTo>
                  <a:pt x="0" y="74991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1642623" y="1563288"/>
            <a:ext cx="5097836" cy="7434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191C59"/>
                </a:solidFill>
                <a:latin typeface="Mardoto"/>
                <a:ea typeface="Mardoto"/>
                <a:cs typeface="Mardoto"/>
                <a:sym typeface="Mardoto"/>
              </a:rPr>
              <a:t>Se</a:t>
            </a:r>
            <a:r>
              <a:rPr lang="en-US" sz="2799">
                <a:solidFill>
                  <a:srgbClr val="191C59"/>
                </a:solidFill>
                <a:latin typeface="Mardoto"/>
                <a:ea typeface="Mardoto"/>
                <a:cs typeface="Mardoto"/>
                <a:sym typeface="Mardoto"/>
              </a:rPr>
              <a:t> probaron</a:t>
            </a:r>
            <a:r>
              <a:rPr lang="en-US" sz="2799">
                <a:solidFill>
                  <a:srgbClr val="191C59"/>
                </a:solidFill>
                <a:latin typeface="Mardoto"/>
                <a:ea typeface="Mardoto"/>
                <a:cs typeface="Mardoto"/>
                <a:sym typeface="Mardoto"/>
              </a:rPr>
              <a:t> dos configuraciones del modelo:</a:t>
            </a:r>
          </a:p>
          <a:p>
            <a:pPr algn="l">
              <a:lnSpc>
                <a:spcPts val="3919"/>
              </a:lnSpc>
            </a:pPr>
          </a:p>
          <a:p>
            <a:pPr algn="l" marL="604515" indent="-302257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191C59"/>
                </a:solidFill>
                <a:latin typeface="Mardoto"/>
                <a:ea typeface="Mardoto"/>
                <a:cs typeface="Mardoto"/>
                <a:sym typeface="Mardoto"/>
              </a:rPr>
              <a:t>V1: 109 features (silhouette: 0.17) - mucho ruido dime</a:t>
            </a:r>
            <a:r>
              <a:rPr lang="en-US" sz="2799">
                <a:solidFill>
                  <a:srgbClr val="191C59"/>
                </a:solidFill>
                <a:latin typeface="Mardoto"/>
                <a:ea typeface="Mardoto"/>
                <a:cs typeface="Mardoto"/>
                <a:sym typeface="Mardoto"/>
              </a:rPr>
              <a:t>nsion</a:t>
            </a:r>
            <a:r>
              <a:rPr lang="en-US" sz="2799">
                <a:solidFill>
                  <a:srgbClr val="191C59"/>
                </a:solidFill>
                <a:latin typeface="Mardoto"/>
                <a:ea typeface="Mardoto"/>
                <a:cs typeface="Mardoto"/>
                <a:sym typeface="Mardoto"/>
              </a:rPr>
              <a:t>al</a:t>
            </a:r>
          </a:p>
          <a:p>
            <a:pPr algn="l" marL="604515" indent="-302257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191C59"/>
                </a:solidFill>
                <a:latin typeface="Mardoto"/>
                <a:ea typeface="Mardoto"/>
                <a:cs typeface="Mardoto"/>
                <a:sym typeface="Mardoto"/>
              </a:rPr>
              <a:t>V2 (mejorado): 67 features (silhouette: 0.25) - mejora del 47%</a:t>
            </a:r>
          </a:p>
          <a:p>
            <a:pPr algn="l">
              <a:lnSpc>
                <a:spcPts val="3919"/>
              </a:lnSpc>
            </a:pP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191C59"/>
                </a:solidFill>
                <a:latin typeface="Mardoto"/>
                <a:ea typeface="Mardoto"/>
                <a:cs typeface="Mardoto"/>
                <a:sym typeface="Mardoto"/>
              </a:rPr>
              <a:t>El método del codo y el índice de Silhouette coincidieron en k=3 como número óptimo de clusters.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2B32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58432" y="2585393"/>
            <a:ext cx="11693607" cy="1743707"/>
            <a:chOff x="0" y="0"/>
            <a:chExt cx="3555329" cy="5301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555329" cy="530157"/>
            </a:xfrm>
            <a:custGeom>
              <a:avLst/>
              <a:gdLst/>
              <a:ahLst/>
              <a:cxnLst/>
              <a:rect r="r" b="b" t="t" l="l"/>
              <a:pathLst>
                <a:path h="530157" w="3555329">
                  <a:moveTo>
                    <a:pt x="0" y="0"/>
                  </a:moveTo>
                  <a:lnTo>
                    <a:pt x="3555329" y="0"/>
                  </a:lnTo>
                  <a:lnTo>
                    <a:pt x="3555329" y="530157"/>
                  </a:lnTo>
                  <a:lnTo>
                    <a:pt x="0" y="5301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>
              <a:solidFill>
                <a:srgbClr val="EDEDE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555329" cy="5777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396520" y="2751502"/>
            <a:ext cx="12217432" cy="1323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48"/>
              </a:lnSpc>
            </a:pPr>
            <a:r>
              <a:rPr lang="en-US" b="true" sz="8575">
                <a:solidFill>
                  <a:srgbClr val="FFFFFF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SEGMENTACIÓN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-1760233" y="-877303"/>
            <a:ext cx="3086100" cy="12041606"/>
            <a:chOff x="0" y="0"/>
            <a:chExt cx="812800" cy="317145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3171452"/>
            </a:xfrm>
            <a:custGeom>
              <a:avLst/>
              <a:gdLst/>
              <a:ahLst/>
              <a:cxnLst/>
              <a:rect r="r" b="b" t="t" l="l"/>
              <a:pathLst>
                <a:path h="3171452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3171452"/>
                  </a:lnTo>
                  <a:lnTo>
                    <a:pt x="0" y="3171452"/>
                  </a:lnTo>
                  <a:close/>
                </a:path>
              </a:pathLst>
            </a:custGeom>
            <a:solidFill>
              <a:srgbClr val="EDEDE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812800" cy="32190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259300" y="-381233"/>
            <a:ext cx="1306415" cy="1409933"/>
            <a:chOff x="0" y="0"/>
            <a:chExt cx="476073" cy="51379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76073" cy="513796"/>
            </a:xfrm>
            <a:custGeom>
              <a:avLst/>
              <a:gdLst/>
              <a:ahLst/>
              <a:cxnLst/>
              <a:rect r="r" b="b" t="t" l="l"/>
              <a:pathLst>
                <a:path h="513796" w="476073">
                  <a:moveTo>
                    <a:pt x="0" y="0"/>
                  </a:moveTo>
                  <a:lnTo>
                    <a:pt x="476073" y="0"/>
                  </a:lnTo>
                  <a:lnTo>
                    <a:pt x="476073" y="513796"/>
                  </a:lnTo>
                  <a:lnTo>
                    <a:pt x="0" y="513796"/>
                  </a:lnTo>
                  <a:close/>
                </a:path>
              </a:pathLst>
            </a:custGeom>
            <a:solidFill>
              <a:srgbClr val="EDEDE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476073" cy="561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4851253" y="9409711"/>
            <a:ext cx="4046056" cy="2430717"/>
            <a:chOff x="0" y="0"/>
            <a:chExt cx="1065628" cy="64018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65628" cy="640189"/>
            </a:xfrm>
            <a:custGeom>
              <a:avLst/>
              <a:gdLst/>
              <a:ahLst/>
              <a:cxnLst/>
              <a:rect r="r" b="b" t="t" l="l"/>
              <a:pathLst>
                <a:path h="640189" w="1065628">
                  <a:moveTo>
                    <a:pt x="0" y="0"/>
                  </a:moveTo>
                  <a:lnTo>
                    <a:pt x="1065628" y="0"/>
                  </a:lnTo>
                  <a:lnTo>
                    <a:pt x="1065628" y="640189"/>
                  </a:lnTo>
                  <a:lnTo>
                    <a:pt x="0" y="640189"/>
                  </a:lnTo>
                  <a:close/>
                </a:path>
              </a:pathLst>
            </a:custGeom>
            <a:solidFill>
              <a:srgbClr val="EDEDED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1065628" cy="6878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3780431" y="4762039"/>
            <a:ext cx="11449610" cy="4462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Mardoto"/>
                <a:ea typeface="Mardoto"/>
                <a:cs typeface="Mardoto"/>
                <a:sym typeface="Mardoto"/>
              </a:rPr>
              <a:t>El</a:t>
            </a:r>
            <a:r>
              <a:rPr lang="en-US" sz="2799">
                <a:solidFill>
                  <a:srgbClr val="FFFFFF"/>
                </a:solidFill>
                <a:latin typeface="Mardoto"/>
                <a:ea typeface="Mardoto"/>
                <a:cs typeface="Mardoto"/>
                <a:sym typeface="Mardoto"/>
              </a:rPr>
              <a:t> modelo K-Means generó 3 grupos principales de llamadas, definidos por características demográficas, tipo de consulta, historial de tratamiento y patrones temporales.</a:t>
            </a:r>
          </a:p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Mardoto"/>
                <a:ea typeface="Mardoto"/>
                <a:cs typeface="Mardoto"/>
                <a:sym typeface="Mardoto"/>
              </a:rPr>
              <a:t> </a:t>
            </a:r>
          </a:p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Mardoto"/>
                <a:ea typeface="Mardoto"/>
                <a:cs typeface="Mardoto"/>
                <a:sym typeface="Mardoto"/>
              </a:rPr>
              <a:t>Cada clúster representa un perfil diferenciado con necesidades específicas, lo que permite comprender quiénes llaman, por qué motivo, en qué momento y qué tipo de intervención requieren.</a:t>
            </a:r>
          </a:p>
          <a:p>
            <a:pPr algn="just">
              <a:lnSpc>
                <a:spcPts val="3919"/>
              </a:lnSpc>
              <a:spcBef>
                <a:spcPct val="0"/>
              </a:spcBef>
            </a:pPr>
          </a:p>
          <a:p>
            <a:pPr algn="just">
              <a:lnSpc>
                <a:spcPts val="3919"/>
              </a:lnSpc>
              <a:spcBef>
                <a:spcPct val="0"/>
              </a:spcBef>
            </a:pPr>
          </a:p>
        </p:txBody>
      </p:sp>
      <p:grpSp>
        <p:nvGrpSpPr>
          <p:cNvPr name="Group 16" id="16"/>
          <p:cNvGrpSpPr/>
          <p:nvPr/>
        </p:nvGrpSpPr>
        <p:grpSpPr>
          <a:xfrm rot="-10800000">
            <a:off x="571692" y="715484"/>
            <a:ext cx="204131" cy="1145622"/>
            <a:chOff x="0" y="0"/>
            <a:chExt cx="272175" cy="1527496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0" y="0"/>
              <a:ext cx="272175" cy="272175"/>
              <a:chOff x="0" y="0"/>
              <a:chExt cx="812800" cy="8128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91C59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20" id="20"/>
            <p:cNvGrpSpPr/>
            <p:nvPr/>
          </p:nvGrpSpPr>
          <p:grpSpPr>
            <a:xfrm rot="0">
              <a:off x="0" y="627661"/>
              <a:ext cx="272175" cy="272175"/>
              <a:chOff x="0" y="0"/>
              <a:chExt cx="812800" cy="81280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91C59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23" id="23"/>
            <p:cNvGrpSpPr/>
            <p:nvPr/>
          </p:nvGrpSpPr>
          <p:grpSpPr>
            <a:xfrm rot="0">
              <a:off x="0" y="1255321"/>
              <a:ext cx="272175" cy="272175"/>
              <a:chOff x="0" y="0"/>
              <a:chExt cx="812800" cy="812800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91C59"/>
              </a:soli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name="Group 26" id="26"/>
          <p:cNvGrpSpPr/>
          <p:nvPr/>
        </p:nvGrpSpPr>
        <p:grpSpPr>
          <a:xfrm rot="5400000">
            <a:off x="16765398" y="9206655"/>
            <a:ext cx="204131" cy="1145622"/>
            <a:chOff x="0" y="0"/>
            <a:chExt cx="272175" cy="1527496"/>
          </a:xfrm>
        </p:grpSpPr>
        <p:grpSp>
          <p:nvGrpSpPr>
            <p:cNvPr name="Group 27" id="27"/>
            <p:cNvGrpSpPr/>
            <p:nvPr/>
          </p:nvGrpSpPr>
          <p:grpSpPr>
            <a:xfrm rot="0">
              <a:off x="0" y="0"/>
              <a:ext cx="272175" cy="272175"/>
              <a:chOff x="0" y="0"/>
              <a:chExt cx="812800" cy="812800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91C59"/>
              </a:solidFill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30" id="30"/>
            <p:cNvGrpSpPr/>
            <p:nvPr/>
          </p:nvGrpSpPr>
          <p:grpSpPr>
            <a:xfrm rot="0">
              <a:off x="0" y="627661"/>
              <a:ext cx="272175" cy="272175"/>
              <a:chOff x="0" y="0"/>
              <a:chExt cx="812800" cy="812800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91C59"/>
              </a:solidFill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33" id="33"/>
            <p:cNvGrpSpPr/>
            <p:nvPr/>
          </p:nvGrpSpPr>
          <p:grpSpPr>
            <a:xfrm rot="0">
              <a:off x="0" y="1255321"/>
              <a:ext cx="272175" cy="272175"/>
              <a:chOff x="0" y="0"/>
              <a:chExt cx="812800" cy="812800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91C59"/>
              </a:solidFill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22487" y="3773170"/>
            <a:ext cx="4911898" cy="5054880"/>
            <a:chOff x="0" y="0"/>
            <a:chExt cx="1293669" cy="13313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93669" cy="1331326"/>
            </a:xfrm>
            <a:custGeom>
              <a:avLst/>
              <a:gdLst/>
              <a:ahLst/>
              <a:cxnLst/>
              <a:rect r="r" b="b" t="t" l="l"/>
              <a:pathLst>
                <a:path h="1331326" w="1293669">
                  <a:moveTo>
                    <a:pt x="0" y="0"/>
                  </a:moveTo>
                  <a:lnTo>
                    <a:pt x="1293669" y="0"/>
                  </a:lnTo>
                  <a:lnTo>
                    <a:pt x="1293669" y="1331326"/>
                  </a:lnTo>
                  <a:lnTo>
                    <a:pt x="0" y="1331326"/>
                  </a:lnTo>
                  <a:close/>
                </a:path>
              </a:pathLst>
            </a:custGeom>
            <a:solidFill>
              <a:srgbClr val="2B326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293669" cy="13789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664284" y="4434205"/>
            <a:ext cx="4228304" cy="3648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FFFFFF"/>
                </a:solidFill>
                <a:latin typeface="Mardoto"/>
                <a:ea typeface="Mardoto"/>
                <a:cs typeface="Mardoto"/>
                <a:sym typeface="Mardoto"/>
              </a:rPr>
              <a:t>Agrupa pedidos de información general sin referencia a un cas</a:t>
            </a:r>
            <a:r>
              <a:rPr lang="en-US" sz="2599">
                <a:solidFill>
                  <a:srgbClr val="FFFFFF"/>
                </a:solidFill>
                <a:latin typeface="Mardoto"/>
                <a:ea typeface="Mardoto"/>
                <a:cs typeface="Mardoto"/>
                <a:sym typeface="Mardoto"/>
              </a:rPr>
              <a:t>o específico de consumo. Útiles para evaluar necesidad de material educativo y mejorar canales de atención automática.</a:t>
            </a:r>
          </a:p>
        </p:txBody>
      </p:sp>
      <p:grpSp>
        <p:nvGrpSpPr>
          <p:cNvPr name="Group 6" id="6"/>
          <p:cNvGrpSpPr/>
          <p:nvPr/>
        </p:nvGrpSpPr>
        <p:grpSpPr>
          <a:xfrm rot="-5400000">
            <a:off x="7241632" y="678285"/>
            <a:ext cx="3086100" cy="20246131"/>
            <a:chOff x="0" y="0"/>
            <a:chExt cx="812800" cy="533231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5332314"/>
            </a:xfrm>
            <a:custGeom>
              <a:avLst/>
              <a:gdLst/>
              <a:ahLst/>
              <a:cxnLst/>
              <a:rect r="r" b="b" t="t" l="l"/>
              <a:pathLst>
                <a:path h="5332314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5332314"/>
                  </a:lnTo>
                  <a:lnTo>
                    <a:pt x="0" y="5332314"/>
                  </a:lnTo>
                  <a:close/>
                </a:path>
              </a:pathLst>
            </a:custGeom>
            <a:solidFill>
              <a:srgbClr val="2B326B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812800" cy="53799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322487" y="2828240"/>
            <a:ext cx="4703554" cy="846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23" indent="-302261" lvl="1">
              <a:lnSpc>
                <a:spcPts val="3444"/>
              </a:lnSpc>
              <a:buFont typeface="Arial"/>
              <a:buChar char="•"/>
            </a:pPr>
            <a:r>
              <a:rPr lang="en-US" b="true" sz="2800">
                <a:solidFill>
                  <a:srgbClr val="191C59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Consultas informativas (41%)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6721160" y="3674822"/>
            <a:ext cx="4911898" cy="5153228"/>
            <a:chOff x="0" y="0"/>
            <a:chExt cx="1293669" cy="135722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93669" cy="1357229"/>
            </a:xfrm>
            <a:custGeom>
              <a:avLst/>
              <a:gdLst/>
              <a:ahLst/>
              <a:cxnLst/>
              <a:rect r="r" b="b" t="t" l="l"/>
              <a:pathLst>
                <a:path h="1357229" w="1293669">
                  <a:moveTo>
                    <a:pt x="0" y="0"/>
                  </a:moveTo>
                  <a:lnTo>
                    <a:pt x="1293669" y="0"/>
                  </a:lnTo>
                  <a:lnTo>
                    <a:pt x="1293669" y="1357229"/>
                  </a:lnTo>
                  <a:lnTo>
                    <a:pt x="0" y="1357229"/>
                  </a:lnTo>
                  <a:close/>
                </a:path>
              </a:pathLst>
            </a:custGeom>
            <a:solidFill>
              <a:srgbClr val="2B326B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1293669" cy="14048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7198550" y="4447679"/>
            <a:ext cx="3977425" cy="3648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FFFFFF"/>
                </a:solidFill>
                <a:latin typeface="Mardoto"/>
                <a:ea typeface="Mardoto"/>
                <a:cs typeface="Mardoto"/>
                <a:sym typeface="Mardoto"/>
              </a:rPr>
              <a:t>I</a:t>
            </a:r>
            <a:r>
              <a:rPr lang="en-US" sz="2599">
                <a:solidFill>
                  <a:srgbClr val="FFFFFF"/>
                </a:solidFill>
                <a:latin typeface="Mardoto"/>
                <a:ea typeface="Mardoto"/>
                <a:cs typeface="Mardoto"/>
                <a:sym typeface="Mardoto"/>
              </a:rPr>
              <a:t>ntegrado por adultos de mediana edad (42 años promedio) con consumo prolongado (&gt;10 años) e historial de tratamientos previos. Presentan recaídas y trastornos crónicos.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721160" y="2799665"/>
            <a:ext cx="4911898" cy="846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23" indent="-302261" lvl="1">
              <a:lnSpc>
                <a:spcPts val="3444"/>
              </a:lnSpc>
              <a:buFont typeface="Arial"/>
              <a:buChar char="•"/>
            </a:pPr>
            <a:r>
              <a:rPr lang="en-US" b="true" sz="2800">
                <a:solidFill>
                  <a:srgbClr val="191C59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Consumidores Adultos con historial (22.5%)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2119833" y="3674822"/>
            <a:ext cx="4911898" cy="5153228"/>
            <a:chOff x="0" y="0"/>
            <a:chExt cx="1293669" cy="135722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93669" cy="1357229"/>
            </a:xfrm>
            <a:custGeom>
              <a:avLst/>
              <a:gdLst/>
              <a:ahLst/>
              <a:cxnLst/>
              <a:rect r="r" b="b" t="t" l="l"/>
              <a:pathLst>
                <a:path h="1357229" w="1293669">
                  <a:moveTo>
                    <a:pt x="0" y="0"/>
                  </a:moveTo>
                  <a:lnTo>
                    <a:pt x="1293669" y="0"/>
                  </a:lnTo>
                  <a:lnTo>
                    <a:pt x="1293669" y="1357229"/>
                  </a:lnTo>
                  <a:lnTo>
                    <a:pt x="0" y="1357229"/>
                  </a:lnTo>
                  <a:close/>
                </a:path>
              </a:pathLst>
            </a:custGeom>
            <a:solidFill>
              <a:srgbClr val="2B326B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1293669" cy="14048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2595083" y="4434205"/>
            <a:ext cx="3972258" cy="41059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FFFFFF"/>
                </a:solidFill>
                <a:latin typeface="Mardoto"/>
                <a:ea typeface="Mardoto"/>
                <a:cs typeface="Mardoto"/>
                <a:sym typeface="Mardoto"/>
              </a:rPr>
              <a:t>P</a:t>
            </a:r>
            <a:r>
              <a:rPr lang="en-US" sz="2599">
                <a:solidFill>
                  <a:srgbClr val="FFFFFF"/>
                </a:solidFill>
                <a:latin typeface="Mardoto"/>
                <a:ea typeface="Mardoto"/>
                <a:cs typeface="Mardoto"/>
                <a:sym typeface="Mardoto"/>
              </a:rPr>
              <a:t>redominan jóvenes adultos (26 años promedio) por quienes consultan principalmente sus madres. Representan crisis recientes y primeros contactos con el sistema de atención.</a:t>
            </a:r>
          </a:p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FFFFFF"/>
                </a:solidFill>
                <a:latin typeface="Mardoto"/>
                <a:ea typeface="Mardoto"/>
                <a:cs typeface="Mardoto"/>
                <a:sym typeface="Mardoto"/>
              </a:rPr>
              <a:t>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119833" y="2809190"/>
            <a:ext cx="4911898" cy="846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23" indent="-302261" lvl="1">
              <a:lnSpc>
                <a:spcPts val="3444"/>
              </a:lnSpc>
              <a:buFont typeface="Arial"/>
              <a:buChar char="•"/>
            </a:pPr>
            <a:r>
              <a:rPr lang="en-US" b="true" sz="2800">
                <a:solidFill>
                  <a:srgbClr val="191C59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Jóvenes - Llamadas de Familiares (36.4%)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1332640" y="628315"/>
            <a:ext cx="15709245" cy="2012941"/>
            <a:chOff x="0" y="0"/>
            <a:chExt cx="4137414" cy="53015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4137415" cy="530157"/>
            </a:xfrm>
            <a:custGeom>
              <a:avLst/>
              <a:gdLst/>
              <a:ahLst/>
              <a:cxnLst/>
              <a:rect r="r" b="b" t="t" l="l"/>
              <a:pathLst>
                <a:path h="530157" w="4137415">
                  <a:moveTo>
                    <a:pt x="0" y="0"/>
                  </a:moveTo>
                  <a:lnTo>
                    <a:pt x="4137415" y="0"/>
                  </a:lnTo>
                  <a:lnTo>
                    <a:pt x="4137415" y="530157"/>
                  </a:lnTo>
                  <a:lnTo>
                    <a:pt x="0" y="5301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>
              <a:solidFill>
                <a:srgbClr val="2B326B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47625"/>
              <a:ext cx="4137414" cy="5777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332640" y="951406"/>
            <a:ext cx="15709245" cy="13477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88"/>
              </a:lnSpc>
            </a:pPr>
            <a:r>
              <a:rPr lang="en-US" b="true" sz="8771">
                <a:solidFill>
                  <a:srgbClr val="191C59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CLÚSTERS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16354184" y="255750"/>
            <a:ext cx="1001769" cy="1081147"/>
            <a:chOff x="0" y="0"/>
            <a:chExt cx="476073" cy="513796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476073" cy="513796"/>
            </a:xfrm>
            <a:custGeom>
              <a:avLst/>
              <a:gdLst/>
              <a:ahLst/>
              <a:cxnLst/>
              <a:rect r="r" b="b" t="t" l="l"/>
              <a:pathLst>
                <a:path h="513796" w="476073">
                  <a:moveTo>
                    <a:pt x="0" y="0"/>
                  </a:moveTo>
                  <a:lnTo>
                    <a:pt x="476073" y="0"/>
                  </a:lnTo>
                  <a:lnTo>
                    <a:pt x="476073" y="513796"/>
                  </a:lnTo>
                  <a:lnTo>
                    <a:pt x="0" y="513796"/>
                  </a:lnTo>
                  <a:close/>
                </a:path>
              </a:pathLst>
            </a:custGeom>
            <a:solidFill>
              <a:srgbClr val="2B326B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47625"/>
              <a:ext cx="476073" cy="561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5400000">
            <a:off x="17157234" y="9233841"/>
            <a:ext cx="204131" cy="1145622"/>
            <a:chOff x="0" y="0"/>
            <a:chExt cx="272175" cy="1527496"/>
          </a:xfrm>
        </p:grpSpPr>
        <p:grpSp>
          <p:nvGrpSpPr>
            <p:cNvPr name="Group 28" id="28"/>
            <p:cNvGrpSpPr/>
            <p:nvPr/>
          </p:nvGrpSpPr>
          <p:grpSpPr>
            <a:xfrm rot="0">
              <a:off x="0" y="0"/>
              <a:ext cx="272175" cy="272175"/>
              <a:chOff x="0" y="0"/>
              <a:chExt cx="812800" cy="812800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31" id="31"/>
            <p:cNvGrpSpPr/>
            <p:nvPr/>
          </p:nvGrpSpPr>
          <p:grpSpPr>
            <a:xfrm rot="0">
              <a:off x="0" y="627661"/>
              <a:ext cx="272175" cy="272175"/>
              <a:chOff x="0" y="0"/>
              <a:chExt cx="812800" cy="812800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33" id="33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34" id="34"/>
            <p:cNvGrpSpPr/>
            <p:nvPr/>
          </p:nvGrpSpPr>
          <p:grpSpPr>
            <a:xfrm rot="0">
              <a:off x="0" y="1255321"/>
              <a:ext cx="272175" cy="272175"/>
              <a:chOff x="0" y="0"/>
              <a:chExt cx="812800" cy="812800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36" id="36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sp>
        <p:nvSpPr>
          <p:cNvPr name="Freeform 37" id="37"/>
          <p:cNvSpPr/>
          <p:nvPr/>
        </p:nvSpPr>
        <p:spPr>
          <a:xfrm flipH="false" flipV="false" rot="0">
            <a:off x="16512110" y="453365"/>
            <a:ext cx="685916" cy="685916"/>
          </a:xfrm>
          <a:custGeom>
            <a:avLst/>
            <a:gdLst/>
            <a:ahLst/>
            <a:cxnLst/>
            <a:rect r="r" b="b" t="t" l="l"/>
            <a:pathLst>
              <a:path h="685916" w="685916">
                <a:moveTo>
                  <a:pt x="0" y="0"/>
                </a:moveTo>
                <a:lnTo>
                  <a:pt x="685917" y="0"/>
                </a:lnTo>
                <a:lnTo>
                  <a:pt x="685917" y="685916"/>
                </a:lnTo>
                <a:lnTo>
                  <a:pt x="0" y="6859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22487" y="3773170"/>
            <a:ext cx="4911898" cy="5054880"/>
            <a:chOff x="0" y="0"/>
            <a:chExt cx="1293669" cy="13313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93669" cy="1331326"/>
            </a:xfrm>
            <a:custGeom>
              <a:avLst/>
              <a:gdLst/>
              <a:ahLst/>
              <a:cxnLst/>
              <a:rect r="r" b="b" t="t" l="l"/>
              <a:pathLst>
                <a:path h="1331326" w="1293669">
                  <a:moveTo>
                    <a:pt x="0" y="0"/>
                  </a:moveTo>
                  <a:lnTo>
                    <a:pt x="1293669" y="0"/>
                  </a:lnTo>
                  <a:lnTo>
                    <a:pt x="1293669" y="1331326"/>
                  </a:lnTo>
                  <a:lnTo>
                    <a:pt x="0" y="1331326"/>
                  </a:lnTo>
                  <a:close/>
                </a:path>
              </a:pathLst>
            </a:custGeom>
            <a:solidFill>
              <a:srgbClr val="2B326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293669" cy="13789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635503" y="3916045"/>
            <a:ext cx="4361757" cy="6100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9"/>
              </a:lnSpc>
            </a:pPr>
            <a:r>
              <a:rPr lang="en-US" sz="2299" b="true">
                <a:solidFill>
                  <a:srgbClr val="FFFFFF"/>
                </a:solidFill>
                <a:latin typeface="Mardoto Bold"/>
                <a:ea typeface="Mardoto Bold"/>
                <a:cs typeface="Mardoto Bold"/>
                <a:sym typeface="Mardoto Bold"/>
              </a:rPr>
              <a:t>Características principales:</a:t>
            </a:r>
          </a:p>
          <a:p>
            <a:pPr algn="l" marL="496567" indent="-248284" lvl="1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FFFFFF"/>
                </a:solidFill>
                <a:latin typeface="Mardoto"/>
                <a:ea typeface="Mardoto"/>
                <a:cs typeface="Mardoto"/>
                <a:sym typeface="Mardoto"/>
              </a:rPr>
              <a:t>100% tipo "Informe"</a:t>
            </a:r>
          </a:p>
          <a:p>
            <a:pPr algn="l" marL="496567" indent="-248284" lvl="1">
              <a:lnSpc>
                <a:spcPts val="3219"/>
              </a:lnSpc>
              <a:spcBef>
                <a:spcPct val="0"/>
              </a:spcBef>
              <a:buFont typeface="Arial"/>
              <a:buChar char="•"/>
            </a:pPr>
            <a:r>
              <a:rPr lang="en-US" sz="2299">
                <a:solidFill>
                  <a:srgbClr val="FFFFFF"/>
                </a:solidFill>
                <a:latin typeface="Mardoto"/>
                <a:ea typeface="Mardoto"/>
                <a:cs typeface="Mardoto"/>
                <a:sym typeface="Mardoto"/>
              </a:rPr>
              <a:t>Sin dat</a:t>
            </a:r>
            <a:r>
              <a:rPr lang="en-US" sz="2299">
                <a:solidFill>
                  <a:srgbClr val="FFFFFF"/>
                </a:solidFill>
                <a:latin typeface="Mardoto"/>
                <a:ea typeface="Mardoto"/>
                <a:cs typeface="Mardoto"/>
                <a:sym typeface="Mardoto"/>
              </a:rPr>
              <a:t>os demográficos del consumidor</a:t>
            </a:r>
          </a:p>
          <a:p>
            <a:pPr algn="l" marL="496567" indent="-248284" lvl="1">
              <a:lnSpc>
                <a:spcPts val="3219"/>
              </a:lnSpc>
              <a:spcBef>
                <a:spcPct val="0"/>
              </a:spcBef>
              <a:buFont typeface="Arial"/>
              <a:buChar char="•"/>
            </a:pPr>
            <a:r>
              <a:rPr lang="en-US" sz="2299">
                <a:solidFill>
                  <a:srgbClr val="FFFFFF"/>
                </a:solidFill>
                <a:latin typeface="Mardoto"/>
                <a:ea typeface="Mardoto"/>
                <a:cs typeface="Mardoto"/>
                <a:sym typeface="Mardoto"/>
              </a:rPr>
              <a:t>Consultantes variados: consumidores, familiares, otros</a:t>
            </a:r>
          </a:p>
          <a:p>
            <a:pPr algn="l" marL="496567" indent="-248284" lvl="1">
              <a:lnSpc>
                <a:spcPts val="3219"/>
              </a:lnSpc>
              <a:spcBef>
                <a:spcPct val="0"/>
              </a:spcBef>
              <a:buFont typeface="Arial"/>
              <a:buChar char="•"/>
            </a:pPr>
            <a:r>
              <a:rPr lang="en-US" sz="2299">
                <a:solidFill>
                  <a:srgbClr val="FFFFFF"/>
                </a:solidFill>
                <a:latin typeface="Mardoto"/>
                <a:ea typeface="Mardoto"/>
                <a:cs typeface="Mardoto"/>
                <a:sym typeface="Mardoto"/>
              </a:rPr>
              <a:t>Horario: tarde principalmente</a:t>
            </a:r>
          </a:p>
          <a:p>
            <a:pPr algn="l">
              <a:lnSpc>
                <a:spcPts val="3079"/>
              </a:lnSpc>
              <a:spcBef>
                <a:spcPct val="0"/>
              </a:spcBef>
            </a:pPr>
          </a:p>
          <a:p>
            <a:pPr algn="l">
              <a:lnSpc>
                <a:spcPts val="3219"/>
              </a:lnSpc>
              <a:spcBef>
                <a:spcPct val="0"/>
              </a:spcBef>
            </a:pPr>
            <a:r>
              <a:rPr lang="en-US" b="true" sz="2299">
                <a:solidFill>
                  <a:srgbClr val="FFFFFF"/>
                </a:solidFill>
                <a:latin typeface="Mardoto Bold"/>
                <a:ea typeface="Mardoto Bold"/>
                <a:cs typeface="Mardoto Bold"/>
                <a:sym typeface="Mardoto Bold"/>
              </a:rPr>
              <a:t>Acción sugerida: </a:t>
            </a:r>
            <a:r>
              <a:rPr lang="en-US" sz="2299">
                <a:solidFill>
                  <a:srgbClr val="FFFFFF"/>
                </a:solidFill>
                <a:latin typeface="Mardoto"/>
                <a:ea typeface="Mardoto"/>
                <a:cs typeface="Mardoto"/>
                <a:sym typeface="Mardoto"/>
              </a:rPr>
              <a:t>Crear guías automatizadas, FAQs, chatbots para derivación eficiente.</a:t>
            </a:r>
          </a:p>
          <a:p>
            <a:pPr algn="l">
              <a:lnSpc>
                <a:spcPts val="3219"/>
              </a:lnSpc>
              <a:spcBef>
                <a:spcPct val="0"/>
              </a:spcBef>
            </a:pPr>
          </a:p>
          <a:p>
            <a:pPr algn="ctr">
              <a:lnSpc>
                <a:spcPts val="3639"/>
              </a:lnSpc>
              <a:spcBef>
                <a:spcPct val="0"/>
              </a:spcBef>
            </a:pPr>
          </a:p>
          <a:p>
            <a:pPr algn="r">
              <a:lnSpc>
                <a:spcPts val="3639"/>
              </a:lnSpc>
              <a:spcBef>
                <a:spcPct val="0"/>
              </a:spcBef>
            </a:pPr>
          </a:p>
        </p:txBody>
      </p:sp>
      <p:grpSp>
        <p:nvGrpSpPr>
          <p:cNvPr name="Group 6" id="6"/>
          <p:cNvGrpSpPr/>
          <p:nvPr/>
        </p:nvGrpSpPr>
        <p:grpSpPr>
          <a:xfrm rot="-5400000">
            <a:off x="7241632" y="678285"/>
            <a:ext cx="3086100" cy="20246131"/>
            <a:chOff x="0" y="0"/>
            <a:chExt cx="812800" cy="533231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5332314"/>
            </a:xfrm>
            <a:custGeom>
              <a:avLst/>
              <a:gdLst/>
              <a:ahLst/>
              <a:cxnLst/>
              <a:rect r="r" b="b" t="t" l="l"/>
              <a:pathLst>
                <a:path h="5332314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5332314"/>
                  </a:lnTo>
                  <a:lnTo>
                    <a:pt x="0" y="5332314"/>
                  </a:lnTo>
                  <a:close/>
                </a:path>
              </a:pathLst>
            </a:custGeom>
            <a:solidFill>
              <a:srgbClr val="2B326B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812800" cy="53799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322487" y="2828240"/>
            <a:ext cx="4703554" cy="846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23" indent="-302261" lvl="1">
              <a:lnSpc>
                <a:spcPts val="3444"/>
              </a:lnSpc>
              <a:buFont typeface="Arial"/>
              <a:buChar char="•"/>
            </a:pPr>
            <a:r>
              <a:rPr lang="en-US" b="true" sz="2800">
                <a:solidFill>
                  <a:srgbClr val="191C59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Consultas informativas (41%)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6721160" y="3773170"/>
            <a:ext cx="4911898" cy="5054880"/>
            <a:chOff x="0" y="0"/>
            <a:chExt cx="1293669" cy="133132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93669" cy="1331326"/>
            </a:xfrm>
            <a:custGeom>
              <a:avLst/>
              <a:gdLst/>
              <a:ahLst/>
              <a:cxnLst/>
              <a:rect r="r" b="b" t="t" l="l"/>
              <a:pathLst>
                <a:path h="1331326" w="1293669">
                  <a:moveTo>
                    <a:pt x="0" y="0"/>
                  </a:moveTo>
                  <a:lnTo>
                    <a:pt x="1293669" y="0"/>
                  </a:lnTo>
                  <a:lnTo>
                    <a:pt x="1293669" y="1331326"/>
                  </a:lnTo>
                  <a:lnTo>
                    <a:pt x="0" y="1331326"/>
                  </a:lnTo>
                  <a:close/>
                </a:path>
              </a:pathLst>
            </a:custGeom>
            <a:solidFill>
              <a:srgbClr val="2B326B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1293669" cy="13789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6963638" y="3847821"/>
            <a:ext cx="4447249" cy="5199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9"/>
              </a:lnSpc>
            </a:pPr>
            <a:r>
              <a:rPr lang="en-US" sz="2299" b="true">
                <a:solidFill>
                  <a:srgbClr val="FFFFFF"/>
                </a:solidFill>
                <a:latin typeface="Mardoto Bold"/>
                <a:ea typeface="Mardoto Bold"/>
                <a:cs typeface="Mardoto Bold"/>
                <a:sym typeface="Mardoto Bold"/>
              </a:rPr>
              <a:t>Características principales:</a:t>
            </a:r>
          </a:p>
          <a:p>
            <a:pPr algn="l" marL="496567" indent="-248284" lvl="1">
              <a:lnSpc>
                <a:spcPts val="3219"/>
              </a:lnSpc>
              <a:spcBef>
                <a:spcPct val="0"/>
              </a:spcBef>
              <a:buFont typeface="Arial"/>
              <a:buChar char="•"/>
            </a:pPr>
            <a:r>
              <a:rPr lang="en-US" sz="2299">
                <a:solidFill>
                  <a:srgbClr val="FFFFFF"/>
                </a:solidFill>
                <a:latin typeface="Mardoto"/>
                <a:ea typeface="Mardoto"/>
                <a:cs typeface="Mardoto"/>
                <a:sym typeface="Mardoto"/>
              </a:rPr>
              <a:t>Edad media: 42 años</a:t>
            </a:r>
          </a:p>
          <a:p>
            <a:pPr algn="l" marL="496567" indent="-248284" lvl="1">
              <a:lnSpc>
                <a:spcPts val="3219"/>
              </a:lnSpc>
              <a:spcBef>
                <a:spcPct val="0"/>
              </a:spcBef>
              <a:buFont typeface="Arial"/>
              <a:buChar char="•"/>
            </a:pPr>
            <a:r>
              <a:rPr lang="en-US" sz="2299">
                <a:solidFill>
                  <a:srgbClr val="FFFFFF"/>
                </a:solidFill>
                <a:latin typeface="Mardoto"/>
                <a:ea typeface="Mardoto"/>
                <a:cs typeface="Mardoto"/>
                <a:sym typeface="Mardoto"/>
              </a:rPr>
              <a:t>Tiempo de c</a:t>
            </a:r>
            <a:r>
              <a:rPr lang="en-US" sz="2299">
                <a:solidFill>
                  <a:srgbClr val="FFFFFF"/>
                </a:solidFill>
                <a:latin typeface="Mardoto"/>
                <a:ea typeface="Mardoto"/>
                <a:cs typeface="Mardoto"/>
                <a:sym typeface="Mardoto"/>
              </a:rPr>
              <a:t>onsumo: más de 10 años</a:t>
            </a:r>
          </a:p>
          <a:p>
            <a:pPr algn="l" marL="496567" indent="-248284" lvl="1">
              <a:lnSpc>
                <a:spcPts val="3219"/>
              </a:lnSpc>
              <a:spcBef>
                <a:spcPct val="0"/>
              </a:spcBef>
              <a:buFont typeface="Arial"/>
              <a:buChar char="•"/>
            </a:pPr>
            <a:r>
              <a:rPr lang="en-US" sz="2299">
                <a:solidFill>
                  <a:srgbClr val="FFFFFF"/>
                </a:solidFill>
                <a:latin typeface="Mardoto"/>
                <a:ea typeface="Mardoto"/>
                <a:cs typeface="Mardoto"/>
                <a:sym typeface="Mardoto"/>
              </a:rPr>
              <a:t>Y</a:t>
            </a:r>
            <a:r>
              <a:rPr lang="en-US" sz="2299">
                <a:solidFill>
                  <a:srgbClr val="FFFFFF"/>
                </a:solidFill>
                <a:latin typeface="Mardoto"/>
                <a:ea typeface="Mardoto"/>
                <a:cs typeface="Mardoto"/>
                <a:sym typeface="Mardoto"/>
              </a:rPr>
              <a:t>a tuvieron tratamientos previos</a:t>
            </a:r>
          </a:p>
          <a:p>
            <a:pPr algn="l" marL="496567" indent="-248284" lvl="1">
              <a:lnSpc>
                <a:spcPts val="3219"/>
              </a:lnSpc>
              <a:spcBef>
                <a:spcPct val="0"/>
              </a:spcBef>
              <a:buFont typeface="Arial"/>
              <a:buChar char="•"/>
            </a:pPr>
            <a:r>
              <a:rPr lang="en-US" sz="2299">
                <a:solidFill>
                  <a:srgbClr val="FFFFFF"/>
                </a:solidFill>
                <a:latin typeface="Mardoto"/>
                <a:ea typeface="Mardoto"/>
                <a:cs typeface="Mardoto"/>
                <a:sym typeface="Mardoto"/>
              </a:rPr>
              <a:t>Motivos: crisis, recaídas, trastornos crónicos</a:t>
            </a:r>
          </a:p>
          <a:p>
            <a:pPr algn="l">
              <a:lnSpc>
                <a:spcPts val="3219"/>
              </a:lnSpc>
              <a:spcBef>
                <a:spcPct val="0"/>
              </a:spcBef>
            </a:pPr>
          </a:p>
          <a:p>
            <a:pPr algn="l">
              <a:lnSpc>
                <a:spcPts val="3219"/>
              </a:lnSpc>
              <a:spcBef>
                <a:spcPct val="0"/>
              </a:spcBef>
            </a:pPr>
            <a:r>
              <a:rPr lang="en-US" b="true" sz="2299">
                <a:solidFill>
                  <a:srgbClr val="FFFFFF"/>
                </a:solidFill>
                <a:latin typeface="Mardoto Bold"/>
                <a:ea typeface="Mardoto Bold"/>
                <a:cs typeface="Mardoto Bold"/>
                <a:sym typeface="Mardoto Bold"/>
              </a:rPr>
              <a:t>Acción sugerida: </a:t>
            </a:r>
            <a:r>
              <a:rPr lang="en-US" sz="2299">
                <a:solidFill>
                  <a:srgbClr val="FFFFFF"/>
                </a:solidFill>
                <a:latin typeface="Mardoto"/>
                <a:ea typeface="Mardoto"/>
                <a:cs typeface="Mardoto"/>
                <a:sym typeface="Mardoto"/>
              </a:rPr>
              <a:t>Programas de seguimiento prolongado, grupos de apoyo, prevención de recaídas.</a:t>
            </a:r>
          </a:p>
          <a:p>
            <a:pPr algn="l">
              <a:lnSpc>
                <a:spcPts val="3219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6616988" y="2809190"/>
            <a:ext cx="4911898" cy="846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23" indent="-302261" lvl="1">
              <a:lnSpc>
                <a:spcPts val="3444"/>
              </a:lnSpc>
              <a:buFont typeface="Arial"/>
              <a:buChar char="•"/>
            </a:pPr>
            <a:r>
              <a:rPr lang="en-US" b="true" sz="2800">
                <a:solidFill>
                  <a:srgbClr val="191C59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Consumidores Adultos con historial (22.5%)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2119833" y="3773170"/>
            <a:ext cx="4911898" cy="5054880"/>
            <a:chOff x="0" y="0"/>
            <a:chExt cx="1293669" cy="133132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93669" cy="1331326"/>
            </a:xfrm>
            <a:custGeom>
              <a:avLst/>
              <a:gdLst/>
              <a:ahLst/>
              <a:cxnLst/>
              <a:rect r="r" b="b" t="t" l="l"/>
              <a:pathLst>
                <a:path h="1331326" w="1293669">
                  <a:moveTo>
                    <a:pt x="0" y="0"/>
                  </a:moveTo>
                  <a:lnTo>
                    <a:pt x="1293669" y="0"/>
                  </a:lnTo>
                  <a:lnTo>
                    <a:pt x="1293669" y="1331326"/>
                  </a:lnTo>
                  <a:lnTo>
                    <a:pt x="0" y="1331326"/>
                  </a:lnTo>
                  <a:close/>
                </a:path>
              </a:pathLst>
            </a:custGeom>
            <a:solidFill>
              <a:srgbClr val="2B326B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1293669" cy="13789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2119833" y="2809190"/>
            <a:ext cx="4911898" cy="846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23" indent="-302261" lvl="1">
              <a:lnSpc>
                <a:spcPts val="3444"/>
              </a:lnSpc>
              <a:buFont typeface="Arial"/>
              <a:buChar char="•"/>
            </a:pPr>
            <a:r>
              <a:rPr lang="en-US" b="true" sz="2800">
                <a:solidFill>
                  <a:srgbClr val="191C59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Jóvenes - Llamadas de Familiares (36.4%)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332640" y="628315"/>
            <a:ext cx="15709245" cy="2012941"/>
            <a:chOff x="0" y="0"/>
            <a:chExt cx="4137414" cy="530157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4137415" cy="530157"/>
            </a:xfrm>
            <a:custGeom>
              <a:avLst/>
              <a:gdLst/>
              <a:ahLst/>
              <a:cxnLst/>
              <a:rect r="r" b="b" t="t" l="l"/>
              <a:pathLst>
                <a:path h="530157" w="4137415">
                  <a:moveTo>
                    <a:pt x="0" y="0"/>
                  </a:moveTo>
                  <a:lnTo>
                    <a:pt x="4137415" y="0"/>
                  </a:lnTo>
                  <a:lnTo>
                    <a:pt x="4137415" y="530157"/>
                  </a:lnTo>
                  <a:lnTo>
                    <a:pt x="0" y="5301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>
              <a:solidFill>
                <a:srgbClr val="2B326B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4137414" cy="5777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332640" y="951406"/>
            <a:ext cx="15709245" cy="13477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88"/>
              </a:lnSpc>
            </a:pPr>
            <a:r>
              <a:rPr lang="en-US" b="true" sz="8771">
                <a:solidFill>
                  <a:srgbClr val="191C59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CLÚSTERS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6354184" y="255750"/>
            <a:ext cx="1001769" cy="1081147"/>
            <a:chOff x="0" y="0"/>
            <a:chExt cx="476073" cy="513796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476073" cy="513796"/>
            </a:xfrm>
            <a:custGeom>
              <a:avLst/>
              <a:gdLst/>
              <a:ahLst/>
              <a:cxnLst/>
              <a:rect r="r" b="b" t="t" l="l"/>
              <a:pathLst>
                <a:path h="513796" w="476073">
                  <a:moveTo>
                    <a:pt x="0" y="0"/>
                  </a:moveTo>
                  <a:lnTo>
                    <a:pt x="476073" y="0"/>
                  </a:lnTo>
                  <a:lnTo>
                    <a:pt x="476073" y="513796"/>
                  </a:lnTo>
                  <a:lnTo>
                    <a:pt x="0" y="513796"/>
                  </a:lnTo>
                  <a:close/>
                </a:path>
              </a:pathLst>
            </a:custGeom>
            <a:solidFill>
              <a:srgbClr val="2B326B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47625"/>
              <a:ext cx="476073" cy="561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5400000">
            <a:off x="17157234" y="9233841"/>
            <a:ext cx="204131" cy="1145622"/>
            <a:chOff x="0" y="0"/>
            <a:chExt cx="272175" cy="1527496"/>
          </a:xfrm>
        </p:grpSpPr>
        <p:grpSp>
          <p:nvGrpSpPr>
            <p:cNvPr name="Group 27" id="27"/>
            <p:cNvGrpSpPr/>
            <p:nvPr/>
          </p:nvGrpSpPr>
          <p:grpSpPr>
            <a:xfrm rot="0">
              <a:off x="0" y="0"/>
              <a:ext cx="272175" cy="272175"/>
              <a:chOff x="0" y="0"/>
              <a:chExt cx="812800" cy="812800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30" id="30"/>
            <p:cNvGrpSpPr/>
            <p:nvPr/>
          </p:nvGrpSpPr>
          <p:grpSpPr>
            <a:xfrm rot="0">
              <a:off x="0" y="627661"/>
              <a:ext cx="272175" cy="272175"/>
              <a:chOff x="0" y="0"/>
              <a:chExt cx="812800" cy="812800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33" id="33"/>
            <p:cNvGrpSpPr/>
            <p:nvPr/>
          </p:nvGrpSpPr>
          <p:grpSpPr>
            <a:xfrm rot="0">
              <a:off x="0" y="1255321"/>
              <a:ext cx="272175" cy="272175"/>
              <a:chOff x="0" y="0"/>
              <a:chExt cx="812800" cy="812800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sp>
        <p:nvSpPr>
          <p:cNvPr name="Freeform 36" id="36"/>
          <p:cNvSpPr/>
          <p:nvPr/>
        </p:nvSpPr>
        <p:spPr>
          <a:xfrm flipH="false" flipV="false" rot="0">
            <a:off x="16512110" y="453365"/>
            <a:ext cx="685916" cy="685916"/>
          </a:xfrm>
          <a:custGeom>
            <a:avLst/>
            <a:gdLst/>
            <a:ahLst/>
            <a:cxnLst/>
            <a:rect r="r" b="b" t="t" l="l"/>
            <a:pathLst>
              <a:path h="685916" w="685916">
                <a:moveTo>
                  <a:pt x="0" y="0"/>
                </a:moveTo>
                <a:lnTo>
                  <a:pt x="685917" y="0"/>
                </a:lnTo>
                <a:lnTo>
                  <a:pt x="685917" y="685916"/>
                </a:lnTo>
                <a:lnTo>
                  <a:pt x="0" y="6859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7" id="37"/>
          <p:cNvSpPr txBox="true"/>
          <p:nvPr/>
        </p:nvSpPr>
        <p:spPr>
          <a:xfrm rot="0">
            <a:off x="12366483" y="3916045"/>
            <a:ext cx="4447249" cy="4799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19"/>
              </a:lnSpc>
              <a:spcBef>
                <a:spcPct val="0"/>
              </a:spcBef>
            </a:pPr>
            <a:r>
              <a:rPr lang="en-US" b="true" sz="2299">
                <a:solidFill>
                  <a:srgbClr val="FFFFFF"/>
                </a:solidFill>
                <a:latin typeface="Mardoto Bold"/>
                <a:ea typeface="Mardoto Bold"/>
                <a:cs typeface="Mardoto Bold"/>
                <a:sym typeface="Mardoto Bold"/>
              </a:rPr>
              <a:t>Carac</a:t>
            </a:r>
            <a:r>
              <a:rPr lang="en-US" b="true" sz="2299">
                <a:solidFill>
                  <a:srgbClr val="FFFFFF"/>
                </a:solidFill>
                <a:latin typeface="Mardoto Bold"/>
                <a:ea typeface="Mardoto Bold"/>
                <a:cs typeface="Mardoto Bold"/>
                <a:sym typeface="Mardoto Bold"/>
              </a:rPr>
              <a:t>terísticas principales:</a:t>
            </a:r>
          </a:p>
          <a:p>
            <a:pPr algn="just" marL="496567" indent="-248284" lvl="1">
              <a:lnSpc>
                <a:spcPts val="3219"/>
              </a:lnSpc>
              <a:spcBef>
                <a:spcPct val="0"/>
              </a:spcBef>
              <a:buFont typeface="Arial"/>
              <a:buChar char="•"/>
            </a:pPr>
            <a:r>
              <a:rPr lang="en-US" sz="2299">
                <a:solidFill>
                  <a:srgbClr val="FFFFFF"/>
                </a:solidFill>
                <a:latin typeface="Mardoto"/>
                <a:ea typeface="Mardoto"/>
                <a:cs typeface="Mardoto"/>
                <a:sym typeface="Mardoto"/>
              </a:rPr>
              <a:t>Edad media: 26 años</a:t>
            </a:r>
          </a:p>
          <a:p>
            <a:pPr algn="l" marL="496567" indent="-248284" lvl="1">
              <a:lnSpc>
                <a:spcPts val="3219"/>
              </a:lnSpc>
              <a:spcBef>
                <a:spcPct val="0"/>
              </a:spcBef>
              <a:buFont typeface="Arial"/>
              <a:buChar char="•"/>
            </a:pPr>
            <a:r>
              <a:rPr lang="en-US" sz="2299">
                <a:solidFill>
                  <a:srgbClr val="FFFFFF"/>
                </a:solidFill>
                <a:latin typeface="Mardoto"/>
                <a:ea typeface="Mardoto"/>
                <a:cs typeface="Mardoto"/>
                <a:sym typeface="Mardoto"/>
              </a:rPr>
              <a:t>Consultante principal: Madre (patrón marcado)</a:t>
            </a:r>
          </a:p>
          <a:p>
            <a:pPr algn="l" marL="496567" indent="-248284" lvl="1">
              <a:lnSpc>
                <a:spcPts val="3219"/>
              </a:lnSpc>
              <a:spcBef>
                <a:spcPct val="0"/>
              </a:spcBef>
              <a:buFont typeface="Arial"/>
              <a:buChar char="•"/>
            </a:pPr>
            <a:r>
              <a:rPr lang="en-US" sz="2299">
                <a:solidFill>
                  <a:srgbClr val="FFFFFF"/>
                </a:solidFill>
                <a:latin typeface="Mardoto"/>
                <a:ea typeface="Mardoto"/>
                <a:cs typeface="Mardoto"/>
                <a:sym typeface="Mardoto"/>
              </a:rPr>
              <a:t>Consultas indirectas</a:t>
            </a:r>
          </a:p>
          <a:p>
            <a:pPr algn="l" marL="496567" indent="-248284" lvl="1">
              <a:lnSpc>
                <a:spcPts val="3219"/>
              </a:lnSpc>
              <a:spcBef>
                <a:spcPct val="0"/>
              </a:spcBef>
              <a:buFont typeface="Arial"/>
              <a:buChar char="•"/>
            </a:pPr>
            <a:r>
              <a:rPr lang="en-US" sz="2299">
                <a:solidFill>
                  <a:srgbClr val="FFFFFF"/>
                </a:solidFill>
                <a:latin typeface="Mardoto"/>
                <a:ea typeface="Mardoto"/>
                <a:cs typeface="Mardoto"/>
                <a:sym typeface="Mardoto"/>
              </a:rPr>
              <a:t>Tratamiento: nunca estuvieron o sin definir</a:t>
            </a:r>
          </a:p>
          <a:p>
            <a:pPr algn="l">
              <a:lnSpc>
                <a:spcPts val="3219"/>
              </a:lnSpc>
              <a:spcBef>
                <a:spcPct val="0"/>
              </a:spcBef>
            </a:pPr>
          </a:p>
          <a:p>
            <a:pPr algn="l">
              <a:lnSpc>
                <a:spcPts val="3219"/>
              </a:lnSpc>
              <a:spcBef>
                <a:spcPct val="0"/>
              </a:spcBef>
            </a:pPr>
            <a:r>
              <a:rPr lang="en-US" b="true" sz="2299">
                <a:solidFill>
                  <a:srgbClr val="FFFFFF"/>
                </a:solidFill>
                <a:latin typeface="Mardoto Bold"/>
                <a:ea typeface="Mardoto Bold"/>
                <a:cs typeface="Mardoto Bold"/>
                <a:sym typeface="Mardoto Bold"/>
              </a:rPr>
              <a:t>Acción sugerida: </a:t>
            </a:r>
            <a:r>
              <a:rPr lang="en-US" sz="2299">
                <a:solidFill>
                  <a:srgbClr val="FFFFFF"/>
                </a:solidFill>
                <a:latin typeface="Mardoto"/>
                <a:ea typeface="Mardoto"/>
                <a:cs typeface="Mardoto"/>
                <a:sym typeface="Mardoto"/>
              </a:rPr>
              <a:t>Orientación familiar, contención inmediata, derivación rápida a tratamiento.</a:t>
            </a:r>
          </a:p>
          <a:p>
            <a:pPr algn="just">
              <a:lnSpc>
                <a:spcPts val="321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22293" y="1887286"/>
            <a:ext cx="14125535" cy="6565115"/>
            <a:chOff x="0" y="0"/>
            <a:chExt cx="3720306" cy="172908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20305" cy="1729084"/>
            </a:xfrm>
            <a:custGeom>
              <a:avLst/>
              <a:gdLst/>
              <a:ahLst/>
              <a:cxnLst/>
              <a:rect r="r" b="b" t="t" l="l"/>
              <a:pathLst>
                <a:path h="1729084" w="3720305">
                  <a:moveTo>
                    <a:pt x="0" y="0"/>
                  </a:moveTo>
                  <a:lnTo>
                    <a:pt x="3720305" y="0"/>
                  </a:lnTo>
                  <a:lnTo>
                    <a:pt x="3720305" y="1729084"/>
                  </a:lnTo>
                  <a:lnTo>
                    <a:pt x="0" y="172908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>
              <a:solidFill>
                <a:srgbClr val="2B326B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720306" cy="17767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760233" y="-877303"/>
            <a:ext cx="3086100" cy="12041606"/>
            <a:chOff x="0" y="0"/>
            <a:chExt cx="812800" cy="317145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3171452"/>
            </a:xfrm>
            <a:custGeom>
              <a:avLst/>
              <a:gdLst/>
              <a:ahLst/>
              <a:cxnLst/>
              <a:rect r="r" b="b" t="t" l="l"/>
              <a:pathLst>
                <a:path h="3171452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3171452"/>
                  </a:lnTo>
                  <a:lnTo>
                    <a:pt x="0" y="3171452"/>
                  </a:lnTo>
                  <a:close/>
                </a:path>
              </a:pathLst>
            </a:custGeom>
            <a:solidFill>
              <a:srgbClr val="2B326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32190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6981585" y="-95458"/>
            <a:ext cx="1306415" cy="1409933"/>
            <a:chOff x="0" y="0"/>
            <a:chExt cx="476073" cy="51379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76073" cy="513796"/>
            </a:xfrm>
            <a:custGeom>
              <a:avLst/>
              <a:gdLst/>
              <a:ahLst/>
              <a:cxnLst/>
              <a:rect r="r" b="b" t="t" l="l"/>
              <a:pathLst>
                <a:path h="513796" w="476073">
                  <a:moveTo>
                    <a:pt x="0" y="0"/>
                  </a:moveTo>
                  <a:lnTo>
                    <a:pt x="476073" y="0"/>
                  </a:lnTo>
                  <a:lnTo>
                    <a:pt x="476073" y="513796"/>
                  </a:lnTo>
                  <a:lnTo>
                    <a:pt x="0" y="513796"/>
                  </a:lnTo>
                  <a:close/>
                </a:path>
              </a:pathLst>
            </a:custGeom>
            <a:solidFill>
              <a:srgbClr val="2B326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476073" cy="561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4889506" y="9258300"/>
            <a:ext cx="4046056" cy="2430717"/>
            <a:chOff x="0" y="0"/>
            <a:chExt cx="1065628" cy="64018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065628" cy="640189"/>
            </a:xfrm>
            <a:custGeom>
              <a:avLst/>
              <a:gdLst/>
              <a:ahLst/>
              <a:cxnLst/>
              <a:rect r="r" b="b" t="t" l="l"/>
              <a:pathLst>
                <a:path h="640189" w="1065628">
                  <a:moveTo>
                    <a:pt x="0" y="0"/>
                  </a:moveTo>
                  <a:lnTo>
                    <a:pt x="1065628" y="0"/>
                  </a:lnTo>
                  <a:lnTo>
                    <a:pt x="1065628" y="640189"/>
                  </a:lnTo>
                  <a:lnTo>
                    <a:pt x="0" y="640189"/>
                  </a:lnTo>
                  <a:close/>
                </a:path>
              </a:pathLst>
            </a:custGeom>
            <a:solidFill>
              <a:srgbClr val="2B326B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065628" cy="6878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548500" y="741664"/>
            <a:ext cx="204131" cy="1145622"/>
            <a:chOff x="0" y="0"/>
            <a:chExt cx="272175" cy="1527496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272175" cy="272175"/>
              <a:chOff x="0" y="0"/>
              <a:chExt cx="812800" cy="8128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0">
              <a:off x="0" y="627661"/>
              <a:ext cx="272175" cy="272175"/>
              <a:chOff x="0" y="0"/>
              <a:chExt cx="812800" cy="81280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21" id="21"/>
            <p:cNvGrpSpPr/>
            <p:nvPr/>
          </p:nvGrpSpPr>
          <p:grpSpPr>
            <a:xfrm rot="0">
              <a:off x="0" y="1255321"/>
              <a:ext cx="272175" cy="272175"/>
              <a:chOff x="0" y="0"/>
              <a:chExt cx="812800" cy="81280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name="Group 24" id="24"/>
          <p:cNvGrpSpPr/>
          <p:nvPr/>
        </p:nvGrpSpPr>
        <p:grpSpPr>
          <a:xfrm rot="5400000">
            <a:off x="16905719" y="9142704"/>
            <a:ext cx="204131" cy="1145622"/>
            <a:chOff x="0" y="0"/>
            <a:chExt cx="272175" cy="1527496"/>
          </a:xfrm>
        </p:grpSpPr>
        <p:grpSp>
          <p:nvGrpSpPr>
            <p:cNvPr name="Group 25" id="25"/>
            <p:cNvGrpSpPr/>
            <p:nvPr/>
          </p:nvGrpSpPr>
          <p:grpSpPr>
            <a:xfrm rot="0">
              <a:off x="0" y="0"/>
              <a:ext cx="272175" cy="272175"/>
              <a:chOff x="0" y="0"/>
              <a:chExt cx="812800" cy="812800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28" id="28"/>
            <p:cNvGrpSpPr/>
            <p:nvPr/>
          </p:nvGrpSpPr>
          <p:grpSpPr>
            <a:xfrm rot="0">
              <a:off x="0" y="627661"/>
              <a:ext cx="272175" cy="272175"/>
              <a:chOff x="0" y="0"/>
              <a:chExt cx="812800" cy="812800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31" id="31"/>
            <p:cNvGrpSpPr/>
            <p:nvPr/>
          </p:nvGrpSpPr>
          <p:grpSpPr>
            <a:xfrm rot="0">
              <a:off x="0" y="1255321"/>
              <a:ext cx="272175" cy="272175"/>
              <a:chOff x="0" y="0"/>
              <a:chExt cx="812800" cy="812800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33" id="33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sp>
        <p:nvSpPr>
          <p:cNvPr name="Freeform 34" id="34"/>
          <p:cNvSpPr/>
          <p:nvPr/>
        </p:nvSpPr>
        <p:spPr>
          <a:xfrm flipH="false" flipV="false" rot="0">
            <a:off x="17291834" y="266550"/>
            <a:ext cx="685916" cy="685916"/>
          </a:xfrm>
          <a:custGeom>
            <a:avLst/>
            <a:gdLst/>
            <a:ahLst/>
            <a:cxnLst/>
            <a:rect r="r" b="b" t="t" l="l"/>
            <a:pathLst>
              <a:path h="685916" w="685916">
                <a:moveTo>
                  <a:pt x="0" y="0"/>
                </a:moveTo>
                <a:lnTo>
                  <a:pt x="685916" y="0"/>
                </a:lnTo>
                <a:lnTo>
                  <a:pt x="685916" y="685917"/>
                </a:lnTo>
                <a:lnTo>
                  <a:pt x="0" y="6859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2639691" y="2106434"/>
            <a:ext cx="13708225" cy="6074132"/>
          </a:xfrm>
          <a:custGeom>
            <a:avLst/>
            <a:gdLst/>
            <a:ahLst/>
            <a:cxnLst/>
            <a:rect r="r" b="b" t="t" l="l"/>
            <a:pathLst>
              <a:path h="6074132" w="13708225">
                <a:moveTo>
                  <a:pt x="0" y="0"/>
                </a:moveTo>
                <a:lnTo>
                  <a:pt x="13708225" y="0"/>
                </a:lnTo>
                <a:lnTo>
                  <a:pt x="13708225" y="6074132"/>
                </a:lnTo>
                <a:lnTo>
                  <a:pt x="0" y="607413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60233" y="-877303"/>
            <a:ext cx="3086100" cy="12041606"/>
            <a:chOff x="0" y="0"/>
            <a:chExt cx="812800" cy="317145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171452"/>
            </a:xfrm>
            <a:custGeom>
              <a:avLst/>
              <a:gdLst/>
              <a:ahLst/>
              <a:cxnLst/>
              <a:rect r="r" b="b" t="t" l="l"/>
              <a:pathLst>
                <a:path h="3171452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3171452"/>
                  </a:lnTo>
                  <a:lnTo>
                    <a:pt x="0" y="3171452"/>
                  </a:lnTo>
                  <a:close/>
                </a:path>
              </a:pathLst>
            </a:custGeom>
            <a:solidFill>
              <a:srgbClr val="2B326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32190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007784" y="-95458"/>
            <a:ext cx="1306415" cy="1409933"/>
            <a:chOff x="0" y="0"/>
            <a:chExt cx="476073" cy="51379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76073" cy="513796"/>
            </a:xfrm>
            <a:custGeom>
              <a:avLst/>
              <a:gdLst/>
              <a:ahLst/>
              <a:cxnLst/>
              <a:rect r="r" b="b" t="t" l="l"/>
              <a:pathLst>
                <a:path h="513796" w="476073">
                  <a:moveTo>
                    <a:pt x="0" y="0"/>
                  </a:moveTo>
                  <a:lnTo>
                    <a:pt x="476073" y="0"/>
                  </a:lnTo>
                  <a:lnTo>
                    <a:pt x="476073" y="513796"/>
                  </a:lnTo>
                  <a:lnTo>
                    <a:pt x="0" y="513796"/>
                  </a:lnTo>
                  <a:close/>
                </a:path>
              </a:pathLst>
            </a:custGeom>
            <a:solidFill>
              <a:srgbClr val="2B326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76073" cy="561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889506" y="9258300"/>
            <a:ext cx="4046056" cy="2430717"/>
            <a:chOff x="0" y="0"/>
            <a:chExt cx="1065628" cy="64018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65628" cy="640189"/>
            </a:xfrm>
            <a:custGeom>
              <a:avLst/>
              <a:gdLst/>
              <a:ahLst/>
              <a:cxnLst/>
              <a:rect r="r" b="b" t="t" l="l"/>
              <a:pathLst>
                <a:path h="640189" w="1065628">
                  <a:moveTo>
                    <a:pt x="0" y="0"/>
                  </a:moveTo>
                  <a:lnTo>
                    <a:pt x="1065628" y="0"/>
                  </a:lnTo>
                  <a:lnTo>
                    <a:pt x="1065628" y="640189"/>
                  </a:lnTo>
                  <a:lnTo>
                    <a:pt x="0" y="640189"/>
                  </a:lnTo>
                  <a:close/>
                </a:path>
              </a:pathLst>
            </a:custGeom>
            <a:solidFill>
              <a:srgbClr val="2B326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065628" cy="6878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48500" y="741664"/>
            <a:ext cx="204131" cy="1145622"/>
            <a:chOff x="0" y="0"/>
            <a:chExt cx="272175" cy="1527496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272175" cy="272175"/>
              <a:chOff x="0" y="0"/>
              <a:chExt cx="812800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0" y="627661"/>
              <a:ext cx="272175" cy="272175"/>
              <a:chOff x="0" y="0"/>
              <a:chExt cx="812800" cy="8128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0">
              <a:off x="0" y="1255321"/>
              <a:ext cx="272175" cy="272175"/>
              <a:chOff x="0" y="0"/>
              <a:chExt cx="812800" cy="81280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name="Group 21" id="21"/>
          <p:cNvGrpSpPr/>
          <p:nvPr/>
        </p:nvGrpSpPr>
        <p:grpSpPr>
          <a:xfrm rot="5400000">
            <a:off x="16905719" y="9142704"/>
            <a:ext cx="204131" cy="1145622"/>
            <a:chOff x="0" y="0"/>
            <a:chExt cx="272175" cy="1527496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0"/>
              <a:ext cx="272175" cy="272175"/>
              <a:chOff x="0" y="0"/>
              <a:chExt cx="812800" cy="8128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0">
              <a:off x="0" y="627661"/>
              <a:ext cx="272175" cy="272175"/>
              <a:chOff x="0" y="0"/>
              <a:chExt cx="812800" cy="812800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28" id="28"/>
            <p:cNvGrpSpPr/>
            <p:nvPr/>
          </p:nvGrpSpPr>
          <p:grpSpPr>
            <a:xfrm rot="0">
              <a:off x="0" y="1255321"/>
              <a:ext cx="272175" cy="272175"/>
              <a:chOff x="0" y="0"/>
              <a:chExt cx="812800" cy="812800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sp>
        <p:nvSpPr>
          <p:cNvPr name="Freeform 31" id="31"/>
          <p:cNvSpPr/>
          <p:nvPr/>
        </p:nvSpPr>
        <p:spPr>
          <a:xfrm flipH="false" flipV="false" rot="0">
            <a:off x="17318034" y="266550"/>
            <a:ext cx="685916" cy="685916"/>
          </a:xfrm>
          <a:custGeom>
            <a:avLst/>
            <a:gdLst/>
            <a:ahLst/>
            <a:cxnLst/>
            <a:rect r="r" b="b" t="t" l="l"/>
            <a:pathLst>
              <a:path h="685916" w="685916">
                <a:moveTo>
                  <a:pt x="0" y="0"/>
                </a:moveTo>
                <a:lnTo>
                  <a:pt x="685916" y="0"/>
                </a:lnTo>
                <a:lnTo>
                  <a:pt x="685916" y="685917"/>
                </a:lnTo>
                <a:lnTo>
                  <a:pt x="0" y="6859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2724326" y="1571382"/>
            <a:ext cx="13708378" cy="6791359"/>
          </a:xfrm>
          <a:custGeom>
            <a:avLst/>
            <a:gdLst/>
            <a:ahLst/>
            <a:cxnLst/>
            <a:rect r="r" b="b" t="t" l="l"/>
            <a:pathLst>
              <a:path h="6791359" w="13708378">
                <a:moveTo>
                  <a:pt x="0" y="0"/>
                </a:moveTo>
                <a:lnTo>
                  <a:pt x="13708378" y="0"/>
                </a:lnTo>
                <a:lnTo>
                  <a:pt x="13708378" y="6791359"/>
                </a:lnTo>
                <a:lnTo>
                  <a:pt x="0" y="67913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33" id="33"/>
          <p:cNvGrpSpPr/>
          <p:nvPr/>
        </p:nvGrpSpPr>
        <p:grpSpPr>
          <a:xfrm rot="0">
            <a:off x="2587700" y="1518280"/>
            <a:ext cx="13978556" cy="6897563"/>
            <a:chOff x="0" y="0"/>
            <a:chExt cx="3681595" cy="1816642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3681595" cy="1816642"/>
            </a:xfrm>
            <a:custGeom>
              <a:avLst/>
              <a:gdLst/>
              <a:ahLst/>
              <a:cxnLst/>
              <a:rect r="r" b="b" t="t" l="l"/>
              <a:pathLst>
                <a:path h="1816642" w="3681595">
                  <a:moveTo>
                    <a:pt x="0" y="0"/>
                  </a:moveTo>
                  <a:lnTo>
                    <a:pt x="3681595" y="0"/>
                  </a:lnTo>
                  <a:lnTo>
                    <a:pt x="3681595" y="1816642"/>
                  </a:lnTo>
                  <a:lnTo>
                    <a:pt x="0" y="181664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>
              <a:solidFill>
                <a:srgbClr val="2B326B"/>
              </a:solidFill>
              <a:prstDash val="solid"/>
              <a:miter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0" y="-47625"/>
              <a:ext cx="3681595" cy="1864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60233" y="-877303"/>
            <a:ext cx="3086100" cy="12041606"/>
            <a:chOff x="0" y="0"/>
            <a:chExt cx="812800" cy="317145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171452"/>
            </a:xfrm>
            <a:custGeom>
              <a:avLst/>
              <a:gdLst/>
              <a:ahLst/>
              <a:cxnLst/>
              <a:rect r="r" b="b" t="t" l="l"/>
              <a:pathLst>
                <a:path h="3171452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3171452"/>
                  </a:lnTo>
                  <a:lnTo>
                    <a:pt x="0" y="3171452"/>
                  </a:lnTo>
                  <a:close/>
                </a:path>
              </a:pathLst>
            </a:custGeom>
            <a:solidFill>
              <a:srgbClr val="2B326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32190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007784" y="-95458"/>
            <a:ext cx="1306415" cy="1409933"/>
            <a:chOff x="0" y="0"/>
            <a:chExt cx="476073" cy="51379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76073" cy="513796"/>
            </a:xfrm>
            <a:custGeom>
              <a:avLst/>
              <a:gdLst/>
              <a:ahLst/>
              <a:cxnLst/>
              <a:rect r="r" b="b" t="t" l="l"/>
              <a:pathLst>
                <a:path h="513796" w="476073">
                  <a:moveTo>
                    <a:pt x="0" y="0"/>
                  </a:moveTo>
                  <a:lnTo>
                    <a:pt x="476073" y="0"/>
                  </a:lnTo>
                  <a:lnTo>
                    <a:pt x="476073" y="513796"/>
                  </a:lnTo>
                  <a:lnTo>
                    <a:pt x="0" y="513796"/>
                  </a:lnTo>
                  <a:close/>
                </a:path>
              </a:pathLst>
            </a:custGeom>
            <a:solidFill>
              <a:srgbClr val="2B326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76073" cy="561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889506" y="9258300"/>
            <a:ext cx="4046056" cy="2430717"/>
            <a:chOff x="0" y="0"/>
            <a:chExt cx="1065628" cy="64018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65628" cy="640189"/>
            </a:xfrm>
            <a:custGeom>
              <a:avLst/>
              <a:gdLst/>
              <a:ahLst/>
              <a:cxnLst/>
              <a:rect r="r" b="b" t="t" l="l"/>
              <a:pathLst>
                <a:path h="640189" w="1065628">
                  <a:moveTo>
                    <a:pt x="0" y="0"/>
                  </a:moveTo>
                  <a:lnTo>
                    <a:pt x="1065628" y="0"/>
                  </a:lnTo>
                  <a:lnTo>
                    <a:pt x="1065628" y="640189"/>
                  </a:lnTo>
                  <a:lnTo>
                    <a:pt x="0" y="640189"/>
                  </a:lnTo>
                  <a:close/>
                </a:path>
              </a:pathLst>
            </a:custGeom>
            <a:solidFill>
              <a:srgbClr val="2B326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065628" cy="6878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48500" y="741664"/>
            <a:ext cx="204131" cy="1145622"/>
            <a:chOff x="0" y="0"/>
            <a:chExt cx="272175" cy="1527496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272175" cy="272175"/>
              <a:chOff x="0" y="0"/>
              <a:chExt cx="812800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0" y="627661"/>
              <a:ext cx="272175" cy="272175"/>
              <a:chOff x="0" y="0"/>
              <a:chExt cx="812800" cy="8128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0">
              <a:off x="0" y="1255321"/>
              <a:ext cx="272175" cy="272175"/>
              <a:chOff x="0" y="0"/>
              <a:chExt cx="812800" cy="81280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name="Group 21" id="21"/>
          <p:cNvGrpSpPr/>
          <p:nvPr/>
        </p:nvGrpSpPr>
        <p:grpSpPr>
          <a:xfrm rot="5400000">
            <a:off x="16905719" y="9142704"/>
            <a:ext cx="204131" cy="1145622"/>
            <a:chOff x="0" y="0"/>
            <a:chExt cx="272175" cy="1527496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0"/>
              <a:ext cx="272175" cy="272175"/>
              <a:chOff x="0" y="0"/>
              <a:chExt cx="812800" cy="8128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0">
              <a:off x="0" y="627661"/>
              <a:ext cx="272175" cy="272175"/>
              <a:chOff x="0" y="0"/>
              <a:chExt cx="812800" cy="812800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28" id="28"/>
            <p:cNvGrpSpPr/>
            <p:nvPr/>
          </p:nvGrpSpPr>
          <p:grpSpPr>
            <a:xfrm rot="0">
              <a:off x="0" y="1255321"/>
              <a:ext cx="272175" cy="272175"/>
              <a:chOff x="0" y="0"/>
              <a:chExt cx="812800" cy="812800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sp>
        <p:nvSpPr>
          <p:cNvPr name="Freeform 31" id="31"/>
          <p:cNvSpPr/>
          <p:nvPr/>
        </p:nvSpPr>
        <p:spPr>
          <a:xfrm flipH="false" flipV="false" rot="0">
            <a:off x="17318034" y="266550"/>
            <a:ext cx="685916" cy="685916"/>
          </a:xfrm>
          <a:custGeom>
            <a:avLst/>
            <a:gdLst/>
            <a:ahLst/>
            <a:cxnLst/>
            <a:rect r="r" b="b" t="t" l="l"/>
            <a:pathLst>
              <a:path h="685916" w="685916">
                <a:moveTo>
                  <a:pt x="0" y="0"/>
                </a:moveTo>
                <a:lnTo>
                  <a:pt x="685916" y="0"/>
                </a:lnTo>
                <a:lnTo>
                  <a:pt x="685916" y="685917"/>
                </a:lnTo>
                <a:lnTo>
                  <a:pt x="0" y="6859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2" id="32"/>
          <p:cNvGrpSpPr/>
          <p:nvPr/>
        </p:nvGrpSpPr>
        <p:grpSpPr>
          <a:xfrm rot="0">
            <a:off x="3168691" y="1314475"/>
            <a:ext cx="12742012" cy="7540372"/>
            <a:chOff x="0" y="0"/>
            <a:chExt cx="3355921" cy="1985942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3355921" cy="1985942"/>
            </a:xfrm>
            <a:custGeom>
              <a:avLst/>
              <a:gdLst/>
              <a:ahLst/>
              <a:cxnLst/>
              <a:rect r="r" b="b" t="t" l="l"/>
              <a:pathLst>
                <a:path h="1985942" w="3355921">
                  <a:moveTo>
                    <a:pt x="0" y="0"/>
                  </a:moveTo>
                  <a:lnTo>
                    <a:pt x="3355921" y="0"/>
                  </a:lnTo>
                  <a:lnTo>
                    <a:pt x="3355921" y="1985942"/>
                  </a:lnTo>
                  <a:lnTo>
                    <a:pt x="0" y="198594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>
              <a:solidFill>
                <a:srgbClr val="2B326B"/>
              </a:solidFill>
              <a:prstDash val="solid"/>
              <a:miter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-47625"/>
              <a:ext cx="3355921" cy="2033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5" id="35"/>
          <p:cNvSpPr/>
          <p:nvPr/>
        </p:nvSpPr>
        <p:spPr>
          <a:xfrm flipH="false" flipV="false" rot="0">
            <a:off x="3362358" y="1492753"/>
            <a:ext cx="12361653" cy="7169759"/>
          </a:xfrm>
          <a:custGeom>
            <a:avLst/>
            <a:gdLst/>
            <a:ahLst/>
            <a:cxnLst/>
            <a:rect r="r" b="b" t="t" l="l"/>
            <a:pathLst>
              <a:path h="7169759" w="12361653">
                <a:moveTo>
                  <a:pt x="0" y="0"/>
                </a:moveTo>
                <a:lnTo>
                  <a:pt x="12361653" y="0"/>
                </a:lnTo>
                <a:lnTo>
                  <a:pt x="12361653" y="7169758"/>
                </a:lnTo>
                <a:lnTo>
                  <a:pt x="0" y="71697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60233" y="-877303"/>
            <a:ext cx="3086100" cy="12041606"/>
            <a:chOff x="0" y="0"/>
            <a:chExt cx="812800" cy="317145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171452"/>
            </a:xfrm>
            <a:custGeom>
              <a:avLst/>
              <a:gdLst/>
              <a:ahLst/>
              <a:cxnLst/>
              <a:rect r="r" b="b" t="t" l="l"/>
              <a:pathLst>
                <a:path h="3171452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3171452"/>
                  </a:lnTo>
                  <a:lnTo>
                    <a:pt x="0" y="3171452"/>
                  </a:lnTo>
                  <a:close/>
                </a:path>
              </a:pathLst>
            </a:custGeom>
            <a:solidFill>
              <a:srgbClr val="2B326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32190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007784" y="-95458"/>
            <a:ext cx="1306415" cy="1409933"/>
            <a:chOff x="0" y="0"/>
            <a:chExt cx="476073" cy="51379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76073" cy="513796"/>
            </a:xfrm>
            <a:custGeom>
              <a:avLst/>
              <a:gdLst/>
              <a:ahLst/>
              <a:cxnLst/>
              <a:rect r="r" b="b" t="t" l="l"/>
              <a:pathLst>
                <a:path h="513796" w="476073">
                  <a:moveTo>
                    <a:pt x="0" y="0"/>
                  </a:moveTo>
                  <a:lnTo>
                    <a:pt x="476073" y="0"/>
                  </a:lnTo>
                  <a:lnTo>
                    <a:pt x="476073" y="513796"/>
                  </a:lnTo>
                  <a:lnTo>
                    <a:pt x="0" y="513796"/>
                  </a:lnTo>
                  <a:close/>
                </a:path>
              </a:pathLst>
            </a:custGeom>
            <a:solidFill>
              <a:srgbClr val="2B326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76073" cy="561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889506" y="9258300"/>
            <a:ext cx="4046056" cy="2430717"/>
            <a:chOff x="0" y="0"/>
            <a:chExt cx="1065628" cy="64018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65628" cy="640189"/>
            </a:xfrm>
            <a:custGeom>
              <a:avLst/>
              <a:gdLst/>
              <a:ahLst/>
              <a:cxnLst/>
              <a:rect r="r" b="b" t="t" l="l"/>
              <a:pathLst>
                <a:path h="640189" w="1065628">
                  <a:moveTo>
                    <a:pt x="0" y="0"/>
                  </a:moveTo>
                  <a:lnTo>
                    <a:pt x="1065628" y="0"/>
                  </a:lnTo>
                  <a:lnTo>
                    <a:pt x="1065628" y="640189"/>
                  </a:lnTo>
                  <a:lnTo>
                    <a:pt x="0" y="640189"/>
                  </a:lnTo>
                  <a:close/>
                </a:path>
              </a:pathLst>
            </a:custGeom>
            <a:solidFill>
              <a:srgbClr val="2B326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065628" cy="6878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48500" y="741664"/>
            <a:ext cx="204131" cy="1145622"/>
            <a:chOff x="0" y="0"/>
            <a:chExt cx="272175" cy="1527496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272175" cy="272175"/>
              <a:chOff x="0" y="0"/>
              <a:chExt cx="812800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0" y="627661"/>
              <a:ext cx="272175" cy="272175"/>
              <a:chOff x="0" y="0"/>
              <a:chExt cx="812800" cy="8128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0">
              <a:off x="0" y="1255321"/>
              <a:ext cx="272175" cy="272175"/>
              <a:chOff x="0" y="0"/>
              <a:chExt cx="812800" cy="81280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name="Group 21" id="21"/>
          <p:cNvGrpSpPr/>
          <p:nvPr/>
        </p:nvGrpSpPr>
        <p:grpSpPr>
          <a:xfrm rot="5400000">
            <a:off x="16905719" y="9142704"/>
            <a:ext cx="204131" cy="1145622"/>
            <a:chOff x="0" y="0"/>
            <a:chExt cx="272175" cy="1527496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0"/>
              <a:ext cx="272175" cy="272175"/>
              <a:chOff x="0" y="0"/>
              <a:chExt cx="812800" cy="8128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0">
              <a:off x="0" y="627661"/>
              <a:ext cx="272175" cy="272175"/>
              <a:chOff x="0" y="0"/>
              <a:chExt cx="812800" cy="812800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28" id="28"/>
            <p:cNvGrpSpPr/>
            <p:nvPr/>
          </p:nvGrpSpPr>
          <p:grpSpPr>
            <a:xfrm rot="0">
              <a:off x="0" y="1255321"/>
              <a:ext cx="272175" cy="272175"/>
              <a:chOff x="0" y="0"/>
              <a:chExt cx="812800" cy="812800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sp>
        <p:nvSpPr>
          <p:cNvPr name="Freeform 31" id="31"/>
          <p:cNvSpPr/>
          <p:nvPr/>
        </p:nvSpPr>
        <p:spPr>
          <a:xfrm flipH="false" flipV="false" rot="0">
            <a:off x="17318034" y="266550"/>
            <a:ext cx="685916" cy="685916"/>
          </a:xfrm>
          <a:custGeom>
            <a:avLst/>
            <a:gdLst/>
            <a:ahLst/>
            <a:cxnLst/>
            <a:rect r="r" b="b" t="t" l="l"/>
            <a:pathLst>
              <a:path h="685916" w="685916">
                <a:moveTo>
                  <a:pt x="0" y="0"/>
                </a:moveTo>
                <a:lnTo>
                  <a:pt x="685916" y="0"/>
                </a:lnTo>
                <a:lnTo>
                  <a:pt x="685916" y="685917"/>
                </a:lnTo>
                <a:lnTo>
                  <a:pt x="0" y="6859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2" id="32"/>
          <p:cNvGrpSpPr/>
          <p:nvPr/>
        </p:nvGrpSpPr>
        <p:grpSpPr>
          <a:xfrm rot="0">
            <a:off x="2146605" y="2300617"/>
            <a:ext cx="15171429" cy="5519417"/>
            <a:chOff x="0" y="0"/>
            <a:chExt cx="3704278" cy="1347629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3704278" cy="1347629"/>
            </a:xfrm>
            <a:custGeom>
              <a:avLst/>
              <a:gdLst/>
              <a:ahLst/>
              <a:cxnLst/>
              <a:rect r="r" b="b" t="t" l="l"/>
              <a:pathLst>
                <a:path h="1347629" w="3704278">
                  <a:moveTo>
                    <a:pt x="0" y="0"/>
                  </a:moveTo>
                  <a:lnTo>
                    <a:pt x="3704278" y="0"/>
                  </a:lnTo>
                  <a:lnTo>
                    <a:pt x="3704278" y="1347629"/>
                  </a:lnTo>
                  <a:lnTo>
                    <a:pt x="0" y="134762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>
              <a:solidFill>
                <a:srgbClr val="2B326B"/>
              </a:solidFill>
              <a:prstDash val="solid"/>
              <a:miter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-47625"/>
              <a:ext cx="3704278" cy="13952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5" id="35"/>
          <p:cNvSpPr/>
          <p:nvPr/>
        </p:nvSpPr>
        <p:spPr>
          <a:xfrm flipH="false" flipV="false" rot="0">
            <a:off x="2322351" y="2487525"/>
            <a:ext cx="14787089" cy="5101546"/>
          </a:xfrm>
          <a:custGeom>
            <a:avLst/>
            <a:gdLst/>
            <a:ahLst/>
            <a:cxnLst/>
            <a:rect r="r" b="b" t="t" l="l"/>
            <a:pathLst>
              <a:path h="5101546" w="14787089">
                <a:moveTo>
                  <a:pt x="0" y="0"/>
                </a:moveTo>
                <a:lnTo>
                  <a:pt x="14787090" y="0"/>
                </a:lnTo>
                <a:lnTo>
                  <a:pt x="14787090" y="5101546"/>
                </a:lnTo>
                <a:lnTo>
                  <a:pt x="0" y="51015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60233" y="-877303"/>
            <a:ext cx="3086100" cy="12041606"/>
            <a:chOff x="0" y="0"/>
            <a:chExt cx="812800" cy="317145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171452"/>
            </a:xfrm>
            <a:custGeom>
              <a:avLst/>
              <a:gdLst/>
              <a:ahLst/>
              <a:cxnLst/>
              <a:rect r="r" b="b" t="t" l="l"/>
              <a:pathLst>
                <a:path h="3171452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3171452"/>
                  </a:lnTo>
                  <a:lnTo>
                    <a:pt x="0" y="3171452"/>
                  </a:lnTo>
                  <a:close/>
                </a:path>
              </a:pathLst>
            </a:custGeom>
            <a:solidFill>
              <a:srgbClr val="2B326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32190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007784" y="-95458"/>
            <a:ext cx="1306415" cy="1409933"/>
            <a:chOff x="0" y="0"/>
            <a:chExt cx="476073" cy="51379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76073" cy="513796"/>
            </a:xfrm>
            <a:custGeom>
              <a:avLst/>
              <a:gdLst/>
              <a:ahLst/>
              <a:cxnLst/>
              <a:rect r="r" b="b" t="t" l="l"/>
              <a:pathLst>
                <a:path h="513796" w="476073">
                  <a:moveTo>
                    <a:pt x="0" y="0"/>
                  </a:moveTo>
                  <a:lnTo>
                    <a:pt x="476073" y="0"/>
                  </a:lnTo>
                  <a:lnTo>
                    <a:pt x="476073" y="513796"/>
                  </a:lnTo>
                  <a:lnTo>
                    <a:pt x="0" y="513796"/>
                  </a:lnTo>
                  <a:close/>
                </a:path>
              </a:pathLst>
            </a:custGeom>
            <a:solidFill>
              <a:srgbClr val="2B326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76073" cy="561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889506" y="9258300"/>
            <a:ext cx="4046056" cy="2430717"/>
            <a:chOff x="0" y="0"/>
            <a:chExt cx="1065628" cy="64018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65628" cy="640189"/>
            </a:xfrm>
            <a:custGeom>
              <a:avLst/>
              <a:gdLst/>
              <a:ahLst/>
              <a:cxnLst/>
              <a:rect r="r" b="b" t="t" l="l"/>
              <a:pathLst>
                <a:path h="640189" w="1065628">
                  <a:moveTo>
                    <a:pt x="0" y="0"/>
                  </a:moveTo>
                  <a:lnTo>
                    <a:pt x="1065628" y="0"/>
                  </a:lnTo>
                  <a:lnTo>
                    <a:pt x="1065628" y="640189"/>
                  </a:lnTo>
                  <a:lnTo>
                    <a:pt x="0" y="640189"/>
                  </a:lnTo>
                  <a:close/>
                </a:path>
              </a:pathLst>
            </a:custGeom>
            <a:solidFill>
              <a:srgbClr val="2B326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065628" cy="6878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48500" y="741664"/>
            <a:ext cx="204131" cy="1145622"/>
            <a:chOff x="0" y="0"/>
            <a:chExt cx="272175" cy="1527496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272175" cy="272175"/>
              <a:chOff x="0" y="0"/>
              <a:chExt cx="812800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0" y="627661"/>
              <a:ext cx="272175" cy="272175"/>
              <a:chOff x="0" y="0"/>
              <a:chExt cx="812800" cy="8128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0">
              <a:off x="0" y="1255321"/>
              <a:ext cx="272175" cy="272175"/>
              <a:chOff x="0" y="0"/>
              <a:chExt cx="812800" cy="81280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name="Group 21" id="21"/>
          <p:cNvGrpSpPr/>
          <p:nvPr/>
        </p:nvGrpSpPr>
        <p:grpSpPr>
          <a:xfrm rot="5400000">
            <a:off x="16905719" y="9142704"/>
            <a:ext cx="204131" cy="1145622"/>
            <a:chOff x="0" y="0"/>
            <a:chExt cx="272175" cy="1527496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0"/>
              <a:ext cx="272175" cy="272175"/>
              <a:chOff x="0" y="0"/>
              <a:chExt cx="812800" cy="8128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0">
              <a:off x="0" y="627661"/>
              <a:ext cx="272175" cy="272175"/>
              <a:chOff x="0" y="0"/>
              <a:chExt cx="812800" cy="812800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28" id="28"/>
            <p:cNvGrpSpPr/>
            <p:nvPr/>
          </p:nvGrpSpPr>
          <p:grpSpPr>
            <a:xfrm rot="0">
              <a:off x="0" y="1255321"/>
              <a:ext cx="272175" cy="272175"/>
              <a:chOff x="0" y="0"/>
              <a:chExt cx="812800" cy="812800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sp>
        <p:nvSpPr>
          <p:cNvPr name="Freeform 31" id="31"/>
          <p:cNvSpPr/>
          <p:nvPr/>
        </p:nvSpPr>
        <p:spPr>
          <a:xfrm flipH="false" flipV="false" rot="0">
            <a:off x="17318034" y="266550"/>
            <a:ext cx="685916" cy="685916"/>
          </a:xfrm>
          <a:custGeom>
            <a:avLst/>
            <a:gdLst/>
            <a:ahLst/>
            <a:cxnLst/>
            <a:rect r="r" b="b" t="t" l="l"/>
            <a:pathLst>
              <a:path h="685916" w="685916">
                <a:moveTo>
                  <a:pt x="0" y="0"/>
                </a:moveTo>
                <a:lnTo>
                  <a:pt x="685916" y="0"/>
                </a:lnTo>
                <a:lnTo>
                  <a:pt x="685916" y="685917"/>
                </a:lnTo>
                <a:lnTo>
                  <a:pt x="0" y="6859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2" id="32"/>
          <p:cNvGrpSpPr/>
          <p:nvPr/>
        </p:nvGrpSpPr>
        <p:grpSpPr>
          <a:xfrm rot="0">
            <a:off x="2084224" y="2383792"/>
            <a:ext cx="15371610" cy="5540210"/>
            <a:chOff x="0" y="0"/>
            <a:chExt cx="3753154" cy="1352706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3753154" cy="1352706"/>
            </a:xfrm>
            <a:custGeom>
              <a:avLst/>
              <a:gdLst/>
              <a:ahLst/>
              <a:cxnLst/>
              <a:rect r="r" b="b" t="t" l="l"/>
              <a:pathLst>
                <a:path h="1352706" w="3753154">
                  <a:moveTo>
                    <a:pt x="0" y="0"/>
                  </a:moveTo>
                  <a:lnTo>
                    <a:pt x="3753154" y="0"/>
                  </a:lnTo>
                  <a:lnTo>
                    <a:pt x="3753154" y="1352706"/>
                  </a:lnTo>
                  <a:lnTo>
                    <a:pt x="0" y="135270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>
              <a:solidFill>
                <a:srgbClr val="2B326B"/>
              </a:solidFill>
              <a:prstDash val="solid"/>
              <a:miter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-47625"/>
              <a:ext cx="3753154" cy="14003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5" id="35"/>
          <p:cNvSpPr/>
          <p:nvPr/>
        </p:nvSpPr>
        <p:spPr>
          <a:xfrm flipH="false" flipV="false" rot="0">
            <a:off x="2289811" y="2575816"/>
            <a:ext cx="14969489" cy="5158236"/>
          </a:xfrm>
          <a:custGeom>
            <a:avLst/>
            <a:gdLst/>
            <a:ahLst/>
            <a:cxnLst/>
            <a:rect r="r" b="b" t="t" l="l"/>
            <a:pathLst>
              <a:path h="5158236" w="14969489">
                <a:moveTo>
                  <a:pt x="0" y="0"/>
                </a:moveTo>
                <a:lnTo>
                  <a:pt x="14969489" y="0"/>
                </a:lnTo>
                <a:lnTo>
                  <a:pt x="14969489" y="5158237"/>
                </a:lnTo>
                <a:lnTo>
                  <a:pt x="0" y="515823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554624" y="1213335"/>
            <a:ext cx="9186499" cy="2012941"/>
            <a:chOff x="0" y="0"/>
            <a:chExt cx="2419489" cy="5301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19489" cy="530157"/>
            </a:xfrm>
            <a:custGeom>
              <a:avLst/>
              <a:gdLst/>
              <a:ahLst/>
              <a:cxnLst/>
              <a:rect r="r" b="b" t="t" l="l"/>
              <a:pathLst>
                <a:path h="530157" w="2419489">
                  <a:moveTo>
                    <a:pt x="0" y="0"/>
                  </a:moveTo>
                  <a:lnTo>
                    <a:pt x="2419489" y="0"/>
                  </a:lnTo>
                  <a:lnTo>
                    <a:pt x="2419489" y="530157"/>
                  </a:lnTo>
                  <a:lnTo>
                    <a:pt x="0" y="5301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>
              <a:solidFill>
                <a:srgbClr val="2B326B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419489" cy="5777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252271" y="1398509"/>
            <a:ext cx="9698125" cy="1682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70"/>
              </a:lnSpc>
            </a:pPr>
            <a:r>
              <a:rPr lang="en-US" b="true" sz="10870">
                <a:solidFill>
                  <a:srgbClr val="191C59"/>
                </a:solidFill>
                <a:latin typeface="Montaser Arabic Heavy"/>
                <a:ea typeface="Montaser Arabic Heavy"/>
                <a:cs typeface="Montaser Arabic Heavy"/>
                <a:sym typeface="Montaser Arabic Heavy"/>
              </a:rPr>
              <a:t>ÍNDICE</a:t>
            </a:r>
          </a:p>
        </p:txBody>
      </p:sp>
      <p:grpSp>
        <p:nvGrpSpPr>
          <p:cNvPr name="Group 6" id="6"/>
          <p:cNvGrpSpPr/>
          <p:nvPr/>
        </p:nvGrpSpPr>
        <p:grpSpPr>
          <a:xfrm rot="5400000">
            <a:off x="7641721" y="-11129520"/>
            <a:ext cx="2876937" cy="21287411"/>
            <a:chOff x="0" y="0"/>
            <a:chExt cx="757712" cy="560656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57712" cy="5606561"/>
            </a:xfrm>
            <a:custGeom>
              <a:avLst/>
              <a:gdLst/>
              <a:ahLst/>
              <a:cxnLst/>
              <a:rect r="r" b="b" t="t" l="l"/>
              <a:pathLst>
                <a:path h="5606561" w="757712">
                  <a:moveTo>
                    <a:pt x="0" y="0"/>
                  </a:moveTo>
                  <a:lnTo>
                    <a:pt x="757712" y="0"/>
                  </a:lnTo>
                  <a:lnTo>
                    <a:pt x="757712" y="5606561"/>
                  </a:lnTo>
                  <a:lnTo>
                    <a:pt x="0" y="5606561"/>
                  </a:lnTo>
                  <a:close/>
                </a:path>
              </a:pathLst>
            </a:custGeom>
            <a:solidFill>
              <a:srgbClr val="2B326B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757712" cy="56541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2142639" y="3894013"/>
            <a:ext cx="1585655" cy="1238141"/>
            <a:chOff x="0" y="0"/>
            <a:chExt cx="678958" cy="53015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78958" cy="530157"/>
            </a:xfrm>
            <a:custGeom>
              <a:avLst/>
              <a:gdLst/>
              <a:ahLst/>
              <a:cxnLst/>
              <a:rect r="r" b="b" t="t" l="l"/>
              <a:pathLst>
                <a:path h="530157" w="678958">
                  <a:moveTo>
                    <a:pt x="0" y="0"/>
                  </a:moveTo>
                  <a:lnTo>
                    <a:pt x="678958" y="0"/>
                  </a:lnTo>
                  <a:lnTo>
                    <a:pt x="678958" y="530157"/>
                  </a:lnTo>
                  <a:lnTo>
                    <a:pt x="0" y="5301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2B326B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678958" cy="5777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751607" y="3975818"/>
            <a:ext cx="2320198" cy="1045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24"/>
              </a:lnSpc>
            </a:pPr>
            <a:r>
              <a:rPr lang="en-US" b="true" sz="6686" spc="367">
                <a:solidFill>
                  <a:srgbClr val="191C59"/>
                </a:solidFill>
                <a:latin typeface="Montaser Arabic Heavy"/>
                <a:ea typeface="Montaser Arabic Heavy"/>
                <a:cs typeface="Montaser Arabic Heavy"/>
                <a:sym typeface="Montaser Arabic Heavy"/>
              </a:rPr>
              <a:t>01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071805" y="4095075"/>
            <a:ext cx="5658378" cy="640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14"/>
              </a:lnSpc>
              <a:spcBef>
                <a:spcPct val="0"/>
              </a:spcBef>
            </a:pPr>
            <a:r>
              <a:rPr lang="en-US" sz="3724">
                <a:solidFill>
                  <a:srgbClr val="191C59"/>
                </a:solidFill>
                <a:latin typeface="Mardoto"/>
                <a:ea typeface="Mardoto"/>
                <a:cs typeface="Mardoto"/>
                <a:sym typeface="Mardoto"/>
              </a:rPr>
              <a:t>Descripción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2142639" y="5458700"/>
            <a:ext cx="1585655" cy="1238141"/>
            <a:chOff x="0" y="0"/>
            <a:chExt cx="678958" cy="53015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78958" cy="530157"/>
            </a:xfrm>
            <a:custGeom>
              <a:avLst/>
              <a:gdLst/>
              <a:ahLst/>
              <a:cxnLst/>
              <a:rect r="r" b="b" t="t" l="l"/>
              <a:pathLst>
                <a:path h="530157" w="678958">
                  <a:moveTo>
                    <a:pt x="0" y="0"/>
                  </a:moveTo>
                  <a:lnTo>
                    <a:pt x="678958" y="0"/>
                  </a:lnTo>
                  <a:lnTo>
                    <a:pt x="678958" y="530157"/>
                  </a:lnTo>
                  <a:lnTo>
                    <a:pt x="0" y="5301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2B326B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678958" cy="5777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751607" y="5540505"/>
            <a:ext cx="2320198" cy="1045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24"/>
              </a:lnSpc>
            </a:pPr>
            <a:r>
              <a:rPr lang="en-US" b="true" sz="6686" spc="367">
                <a:solidFill>
                  <a:srgbClr val="191C59"/>
                </a:solidFill>
                <a:latin typeface="Montaser Arabic Heavy"/>
                <a:ea typeface="Montaser Arabic Heavy"/>
                <a:cs typeface="Montaser Arabic Heavy"/>
                <a:sym typeface="Montaser Arabic Heavy"/>
              </a:rPr>
              <a:t>02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071805" y="5659762"/>
            <a:ext cx="5722189" cy="640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14"/>
              </a:lnSpc>
              <a:spcBef>
                <a:spcPct val="0"/>
              </a:spcBef>
            </a:pPr>
            <a:r>
              <a:rPr lang="en-US" sz="3724">
                <a:solidFill>
                  <a:srgbClr val="191C59"/>
                </a:solidFill>
                <a:latin typeface="Mardoto"/>
                <a:ea typeface="Mardoto"/>
                <a:cs typeface="Mardoto"/>
                <a:sym typeface="Mardoto"/>
              </a:rPr>
              <a:t>Contexto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2142639" y="7023386"/>
            <a:ext cx="1585655" cy="1238141"/>
            <a:chOff x="0" y="0"/>
            <a:chExt cx="678958" cy="530157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78958" cy="530157"/>
            </a:xfrm>
            <a:custGeom>
              <a:avLst/>
              <a:gdLst/>
              <a:ahLst/>
              <a:cxnLst/>
              <a:rect r="r" b="b" t="t" l="l"/>
              <a:pathLst>
                <a:path h="530157" w="678958">
                  <a:moveTo>
                    <a:pt x="0" y="0"/>
                  </a:moveTo>
                  <a:lnTo>
                    <a:pt x="678958" y="0"/>
                  </a:lnTo>
                  <a:lnTo>
                    <a:pt x="678958" y="530157"/>
                  </a:lnTo>
                  <a:lnTo>
                    <a:pt x="0" y="5301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2B326B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678958" cy="5777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751607" y="7105191"/>
            <a:ext cx="2320198" cy="1045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24"/>
              </a:lnSpc>
            </a:pPr>
            <a:r>
              <a:rPr lang="en-US" b="true" sz="6686" spc="367">
                <a:solidFill>
                  <a:srgbClr val="191C59"/>
                </a:solidFill>
                <a:latin typeface="Montaser Arabic Heavy"/>
                <a:ea typeface="Montaser Arabic Heavy"/>
                <a:cs typeface="Montaser Arabic Heavy"/>
                <a:sym typeface="Montaser Arabic Heavy"/>
              </a:rPr>
              <a:t>03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071805" y="7224448"/>
            <a:ext cx="5658378" cy="640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14"/>
              </a:lnSpc>
              <a:spcBef>
                <a:spcPct val="0"/>
              </a:spcBef>
            </a:pPr>
            <a:r>
              <a:rPr lang="en-US" sz="3724">
                <a:solidFill>
                  <a:srgbClr val="191C59"/>
                </a:solidFill>
                <a:latin typeface="Mardoto"/>
                <a:ea typeface="Mardoto"/>
                <a:cs typeface="Mardoto"/>
                <a:sym typeface="Mardoto"/>
              </a:rPr>
              <a:t>Valor del análisis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9917819" y="3894013"/>
            <a:ext cx="1585655" cy="1238141"/>
            <a:chOff x="0" y="0"/>
            <a:chExt cx="678958" cy="530157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78958" cy="530157"/>
            </a:xfrm>
            <a:custGeom>
              <a:avLst/>
              <a:gdLst/>
              <a:ahLst/>
              <a:cxnLst/>
              <a:rect r="r" b="b" t="t" l="l"/>
              <a:pathLst>
                <a:path h="530157" w="678958">
                  <a:moveTo>
                    <a:pt x="0" y="0"/>
                  </a:moveTo>
                  <a:lnTo>
                    <a:pt x="678958" y="0"/>
                  </a:lnTo>
                  <a:lnTo>
                    <a:pt x="678958" y="530157"/>
                  </a:lnTo>
                  <a:lnTo>
                    <a:pt x="0" y="5301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2B326B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47625"/>
              <a:ext cx="678958" cy="5777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9526787" y="3975818"/>
            <a:ext cx="2320198" cy="1045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24"/>
              </a:lnSpc>
            </a:pPr>
            <a:r>
              <a:rPr lang="en-US" b="true" sz="6686" spc="367">
                <a:solidFill>
                  <a:srgbClr val="191C59"/>
                </a:solidFill>
                <a:latin typeface="Montaser Arabic Heavy"/>
                <a:ea typeface="Montaser Arabic Heavy"/>
                <a:cs typeface="Montaser Arabic Heavy"/>
                <a:sym typeface="Montaser Arabic Heavy"/>
              </a:rPr>
              <a:t>05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1846984" y="4095075"/>
            <a:ext cx="5369649" cy="640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14"/>
              </a:lnSpc>
              <a:spcBef>
                <a:spcPct val="0"/>
              </a:spcBef>
            </a:pPr>
            <a:r>
              <a:rPr lang="en-US" sz="3724">
                <a:solidFill>
                  <a:srgbClr val="191C59"/>
                </a:solidFill>
                <a:latin typeface="Mardoto"/>
                <a:ea typeface="Mardoto"/>
                <a:cs typeface="Mardoto"/>
                <a:sym typeface="Mardoto"/>
              </a:rPr>
              <a:t>Modelo de datos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9917819" y="5458700"/>
            <a:ext cx="1585655" cy="1238141"/>
            <a:chOff x="0" y="0"/>
            <a:chExt cx="678958" cy="530157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678958" cy="530157"/>
            </a:xfrm>
            <a:custGeom>
              <a:avLst/>
              <a:gdLst/>
              <a:ahLst/>
              <a:cxnLst/>
              <a:rect r="r" b="b" t="t" l="l"/>
              <a:pathLst>
                <a:path h="530157" w="678958">
                  <a:moveTo>
                    <a:pt x="0" y="0"/>
                  </a:moveTo>
                  <a:lnTo>
                    <a:pt x="678958" y="0"/>
                  </a:lnTo>
                  <a:lnTo>
                    <a:pt x="678958" y="530157"/>
                  </a:lnTo>
                  <a:lnTo>
                    <a:pt x="0" y="5301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2B326B"/>
              </a:solidFill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47625"/>
              <a:ext cx="678958" cy="5777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9526787" y="5540505"/>
            <a:ext cx="2320198" cy="1045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24"/>
              </a:lnSpc>
            </a:pPr>
            <a:r>
              <a:rPr lang="en-US" b="true" sz="6686" spc="367">
                <a:solidFill>
                  <a:srgbClr val="191C59"/>
                </a:solidFill>
                <a:latin typeface="Montaser Arabic Heavy"/>
                <a:ea typeface="Montaser Arabic Heavy"/>
                <a:cs typeface="Montaser Arabic Heavy"/>
                <a:sym typeface="Montaser Arabic Heavy"/>
              </a:rPr>
              <a:t>06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1846984" y="5659762"/>
            <a:ext cx="5369649" cy="640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14"/>
              </a:lnSpc>
              <a:spcBef>
                <a:spcPct val="0"/>
              </a:spcBef>
            </a:pPr>
            <a:r>
              <a:rPr lang="en-US" sz="3724">
                <a:solidFill>
                  <a:srgbClr val="191C59"/>
                </a:solidFill>
                <a:latin typeface="Mardoto"/>
                <a:ea typeface="Mardoto"/>
                <a:cs typeface="Mardoto"/>
                <a:sym typeface="Mardoto"/>
              </a:rPr>
              <a:t>Decisiones de diseño</a:t>
            </a:r>
          </a:p>
        </p:txBody>
      </p:sp>
      <p:grpSp>
        <p:nvGrpSpPr>
          <p:cNvPr name="Group 34" id="34"/>
          <p:cNvGrpSpPr/>
          <p:nvPr/>
        </p:nvGrpSpPr>
        <p:grpSpPr>
          <a:xfrm rot="0">
            <a:off x="9917819" y="7023386"/>
            <a:ext cx="1585655" cy="1238141"/>
            <a:chOff x="0" y="0"/>
            <a:chExt cx="678958" cy="530157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78958" cy="530157"/>
            </a:xfrm>
            <a:custGeom>
              <a:avLst/>
              <a:gdLst/>
              <a:ahLst/>
              <a:cxnLst/>
              <a:rect r="r" b="b" t="t" l="l"/>
              <a:pathLst>
                <a:path h="530157" w="678958">
                  <a:moveTo>
                    <a:pt x="0" y="0"/>
                  </a:moveTo>
                  <a:lnTo>
                    <a:pt x="678958" y="0"/>
                  </a:lnTo>
                  <a:lnTo>
                    <a:pt x="678958" y="530157"/>
                  </a:lnTo>
                  <a:lnTo>
                    <a:pt x="0" y="5301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2B326B"/>
              </a:solidFill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47625"/>
              <a:ext cx="678958" cy="5777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7" id="37"/>
          <p:cNvSpPr txBox="true"/>
          <p:nvPr/>
        </p:nvSpPr>
        <p:spPr>
          <a:xfrm rot="0">
            <a:off x="9526787" y="7105191"/>
            <a:ext cx="2320198" cy="1045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24"/>
              </a:lnSpc>
            </a:pPr>
            <a:r>
              <a:rPr lang="en-US" b="true" sz="6686" spc="367">
                <a:solidFill>
                  <a:srgbClr val="191C59"/>
                </a:solidFill>
                <a:latin typeface="Montaser Arabic Heavy"/>
                <a:ea typeface="Montaser Arabic Heavy"/>
                <a:cs typeface="Montaser Arabic Heavy"/>
                <a:sym typeface="Montaser Arabic Heavy"/>
              </a:rPr>
              <a:t>07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1846984" y="7224448"/>
            <a:ext cx="5369649" cy="640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14"/>
              </a:lnSpc>
              <a:spcBef>
                <a:spcPct val="0"/>
              </a:spcBef>
            </a:pPr>
            <a:r>
              <a:rPr lang="en-US" sz="3724">
                <a:solidFill>
                  <a:srgbClr val="191C59"/>
                </a:solidFill>
                <a:latin typeface="Mardoto"/>
                <a:ea typeface="Mardoto"/>
                <a:cs typeface="Mardoto"/>
                <a:sym typeface="Mardoto"/>
              </a:rPr>
              <a:t>Resultado</a:t>
            </a:r>
          </a:p>
        </p:txBody>
      </p:sp>
      <p:grpSp>
        <p:nvGrpSpPr>
          <p:cNvPr name="Group 39" id="39"/>
          <p:cNvGrpSpPr/>
          <p:nvPr/>
        </p:nvGrpSpPr>
        <p:grpSpPr>
          <a:xfrm rot="5400000">
            <a:off x="16999532" y="-87300"/>
            <a:ext cx="204131" cy="1145622"/>
            <a:chOff x="0" y="0"/>
            <a:chExt cx="272175" cy="1527496"/>
          </a:xfrm>
        </p:grpSpPr>
        <p:grpSp>
          <p:nvGrpSpPr>
            <p:cNvPr name="Group 40" id="40"/>
            <p:cNvGrpSpPr/>
            <p:nvPr/>
          </p:nvGrpSpPr>
          <p:grpSpPr>
            <a:xfrm rot="0">
              <a:off x="0" y="0"/>
              <a:ext cx="272175" cy="272175"/>
              <a:chOff x="0" y="0"/>
              <a:chExt cx="812800" cy="812800"/>
            </a:xfrm>
          </p:grpSpPr>
          <p:sp>
            <p:nvSpPr>
              <p:cNvPr name="Freeform 41" id="4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42" id="42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43" id="43"/>
            <p:cNvGrpSpPr/>
            <p:nvPr/>
          </p:nvGrpSpPr>
          <p:grpSpPr>
            <a:xfrm rot="0">
              <a:off x="0" y="627661"/>
              <a:ext cx="272175" cy="272175"/>
              <a:chOff x="0" y="0"/>
              <a:chExt cx="812800" cy="812800"/>
            </a:xfrm>
          </p:grpSpPr>
          <p:sp>
            <p:nvSpPr>
              <p:cNvPr name="Freeform 44" id="4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45" id="45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46" id="46"/>
            <p:cNvGrpSpPr/>
            <p:nvPr/>
          </p:nvGrpSpPr>
          <p:grpSpPr>
            <a:xfrm rot="0">
              <a:off x="0" y="1255321"/>
              <a:ext cx="272175" cy="272175"/>
              <a:chOff x="0" y="0"/>
              <a:chExt cx="812800" cy="812800"/>
            </a:xfrm>
          </p:grpSpPr>
          <p:sp>
            <p:nvSpPr>
              <p:cNvPr name="Freeform 47" id="4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48" id="48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name="Group 49" id="49"/>
          <p:cNvGrpSpPr/>
          <p:nvPr/>
        </p:nvGrpSpPr>
        <p:grpSpPr>
          <a:xfrm rot="0">
            <a:off x="2185305" y="8585377"/>
            <a:ext cx="1585655" cy="1238141"/>
            <a:chOff x="0" y="0"/>
            <a:chExt cx="678958" cy="530157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678958" cy="530157"/>
            </a:xfrm>
            <a:custGeom>
              <a:avLst/>
              <a:gdLst/>
              <a:ahLst/>
              <a:cxnLst/>
              <a:rect r="r" b="b" t="t" l="l"/>
              <a:pathLst>
                <a:path h="530157" w="678958">
                  <a:moveTo>
                    <a:pt x="0" y="0"/>
                  </a:moveTo>
                  <a:lnTo>
                    <a:pt x="678958" y="0"/>
                  </a:lnTo>
                  <a:lnTo>
                    <a:pt x="678958" y="530157"/>
                  </a:lnTo>
                  <a:lnTo>
                    <a:pt x="0" y="5301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2B326B"/>
              </a:solidFill>
              <a:prstDash val="solid"/>
              <a:miter/>
            </a:ln>
          </p:spPr>
        </p:sp>
        <p:sp>
          <p:nvSpPr>
            <p:cNvPr name="TextBox 51" id="51"/>
            <p:cNvSpPr txBox="true"/>
            <p:nvPr/>
          </p:nvSpPr>
          <p:spPr>
            <a:xfrm>
              <a:off x="0" y="-47625"/>
              <a:ext cx="678958" cy="5777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2" id="52"/>
          <p:cNvSpPr txBox="true"/>
          <p:nvPr/>
        </p:nvSpPr>
        <p:spPr>
          <a:xfrm rot="0">
            <a:off x="1794273" y="8667183"/>
            <a:ext cx="2320198" cy="1045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24"/>
              </a:lnSpc>
            </a:pPr>
            <a:r>
              <a:rPr lang="en-US" b="true" sz="6686" spc="367">
                <a:solidFill>
                  <a:srgbClr val="191C59"/>
                </a:solidFill>
                <a:latin typeface="Montaser Arabic Heavy"/>
                <a:ea typeface="Montaser Arabic Heavy"/>
                <a:cs typeface="Montaser Arabic Heavy"/>
                <a:sym typeface="Montaser Arabic Heavy"/>
              </a:rPr>
              <a:t>04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4114471" y="8786439"/>
            <a:ext cx="5658378" cy="640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14"/>
              </a:lnSpc>
              <a:spcBef>
                <a:spcPct val="0"/>
              </a:spcBef>
            </a:pPr>
            <a:r>
              <a:rPr lang="en-US" sz="3724">
                <a:solidFill>
                  <a:srgbClr val="191C59"/>
                </a:solidFill>
                <a:latin typeface="Mardoto"/>
                <a:ea typeface="Mardoto"/>
                <a:cs typeface="Mardoto"/>
                <a:sym typeface="Mardoto"/>
              </a:rPr>
              <a:t>Necesidad a resolver</a:t>
            </a:r>
          </a:p>
        </p:txBody>
      </p:sp>
      <p:grpSp>
        <p:nvGrpSpPr>
          <p:cNvPr name="Group 54" id="54"/>
          <p:cNvGrpSpPr/>
          <p:nvPr/>
        </p:nvGrpSpPr>
        <p:grpSpPr>
          <a:xfrm rot="0">
            <a:off x="9960485" y="8585377"/>
            <a:ext cx="1585655" cy="1238141"/>
            <a:chOff x="0" y="0"/>
            <a:chExt cx="678958" cy="530157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678958" cy="530157"/>
            </a:xfrm>
            <a:custGeom>
              <a:avLst/>
              <a:gdLst/>
              <a:ahLst/>
              <a:cxnLst/>
              <a:rect r="r" b="b" t="t" l="l"/>
              <a:pathLst>
                <a:path h="530157" w="678958">
                  <a:moveTo>
                    <a:pt x="0" y="0"/>
                  </a:moveTo>
                  <a:lnTo>
                    <a:pt x="678958" y="0"/>
                  </a:lnTo>
                  <a:lnTo>
                    <a:pt x="678958" y="530157"/>
                  </a:lnTo>
                  <a:lnTo>
                    <a:pt x="0" y="5301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2B326B"/>
              </a:solidFill>
              <a:prstDash val="solid"/>
              <a:miter/>
            </a:ln>
          </p:spPr>
        </p:sp>
        <p:sp>
          <p:nvSpPr>
            <p:cNvPr name="TextBox 56" id="56"/>
            <p:cNvSpPr txBox="true"/>
            <p:nvPr/>
          </p:nvSpPr>
          <p:spPr>
            <a:xfrm>
              <a:off x="0" y="-47625"/>
              <a:ext cx="678958" cy="5777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7" id="57"/>
          <p:cNvSpPr txBox="true"/>
          <p:nvPr/>
        </p:nvSpPr>
        <p:spPr>
          <a:xfrm rot="0">
            <a:off x="9569453" y="8667183"/>
            <a:ext cx="2320198" cy="1045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24"/>
              </a:lnSpc>
            </a:pPr>
            <a:r>
              <a:rPr lang="en-US" b="true" sz="6686" spc="367">
                <a:solidFill>
                  <a:srgbClr val="191C59"/>
                </a:solidFill>
                <a:latin typeface="Montaser Arabic Heavy"/>
                <a:ea typeface="Montaser Arabic Heavy"/>
                <a:cs typeface="Montaser Arabic Heavy"/>
                <a:sym typeface="Montaser Arabic Heavy"/>
              </a:rPr>
              <a:t>08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11889651" y="8786439"/>
            <a:ext cx="5369649" cy="640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14"/>
              </a:lnSpc>
              <a:spcBef>
                <a:spcPct val="0"/>
              </a:spcBef>
            </a:pPr>
            <a:r>
              <a:rPr lang="en-US" sz="3724">
                <a:solidFill>
                  <a:srgbClr val="191C59"/>
                </a:solidFill>
                <a:latin typeface="Mardoto"/>
                <a:ea typeface="Mardoto"/>
                <a:cs typeface="Mardoto"/>
                <a:sym typeface="Mardoto"/>
              </a:rPr>
              <a:t>Conclusiones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60233" y="-877303"/>
            <a:ext cx="3086100" cy="12041606"/>
            <a:chOff x="0" y="0"/>
            <a:chExt cx="812800" cy="317145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171452"/>
            </a:xfrm>
            <a:custGeom>
              <a:avLst/>
              <a:gdLst/>
              <a:ahLst/>
              <a:cxnLst/>
              <a:rect r="r" b="b" t="t" l="l"/>
              <a:pathLst>
                <a:path h="3171452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3171452"/>
                  </a:lnTo>
                  <a:lnTo>
                    <a:pt x="0" y="3171452"/>
                  </a:lnTo>
                  <a:close/>
                </a:path>
              </a:pathLst>
            </a:custGeom>
            <a:solidFill>
              <a:srgbClr val="2B326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32190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007784" y="-95458"/>
            <a:ext cx="1306415" cy="1409933"/>
            <a:chOff x="0" y="0"/>
            <a:chExt cx="476073" cy="51379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76073" cy="513796"/>
            </a:xfrm>
            <a:custGeom>
              <a:avLst/>
              <a:gdLst/>
              <a:ahLst/>
              <a:cxnLst/>
              <a:rect r="r" b="b" t="t" l="l"/>
              <a:pathLst>
                <a:path h="513796" w="476073">
                  <a:moveTo>
                    <a:pt x="0" y="0"/>
                  </a:moveTo>
                  <a:lnTo>
                    <a:pt x="476073" y="0"/>
                  </a:lnTo>
                  <a:lnTo>
                    <a:pt x="476073" y="513796"/>
                  </a:lnTo>
                  <a:lnTo>
                    <a:pt x="0" y="513796"/>
                  </a:lnTo>
                  <a:close/>
                </a:path>
              </a:pathLst>
            </a:custGeom>
            <a:solidFill>
              <a:srgbClr val="2B326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76073" cy="561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889506" y="9258300"/>
            <a:ext cx="4046056" cy="2430717"/>
            <a:chOff x="0" y="0"/>
            <a:chExt cx="1065628" cy="64018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65628" cy="640189"/>
            </a:xfrm>
            <a:custGeom>
              <a:avLst/>
              <a:gdLst/>
              <a:ahLst/>
              <a:cxnLst/>
              <a:rect r="r" b="b" t="t" l="l"/>
              <a:pathLst>
                <a:path h="640189" w="1065628">
                  <a:moveTo>
                    <a:pt x="0" y="0"/>
                  </a:moveTo>
                  <a:lnTo>
                    <a:pt x="1065628" y="0"/>
                  </a:lnTo>
                  <a:lnTo>
                    <a:pt x="1065628" y="640189"/>
                  </a:lnTo>
                  <a:lnTo>
                    <a:pt x="0" y="640189"/>
                  </a:lnTo>
                  <a:close/>
                </a:path>
              </a:pathLst>
            </a:custGeom>
            <a:solidFill>
              <a:srgbClr val="2B326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065628" cy="6878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48500" y="741664"/>
            <a:ext cx="204131" cy="1145622"/>
            <a:chOff x="0" y="0"/>
            <a:chExt cx="272175" cy="1527496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272175" cy="272175"/>
              <a:chOff x="0" y="0"/>
              <a:chExt cx="812800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0" y="627661"/>
              <a:ext cx="272175" cy="272175"/>
              <a:chOff x="0" y="0"/>
              <a:chExt cx="812800" cy="8128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0">
              <a:off x="0" y="1255321"/>
              <a:ext cx="272175" cy="272175"/>
              <a:chOff x="0" y="0"/>
              <a:chExt cx="812800" cy="81280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name="Group 21" id="21"/>
          <p:cNvGrpSpPr/>
          <p:nvPr/>
        </p:nvGrpSpPr>
        <p:grpSpPr>
          <a:xfrm rot="5400000">
            <a:off x="16905719" y="9142704"/>
            <a:ext cx="204131" cy="1145622"/>
            <a:chOff x="0" y="0"/>
            <a:chExt cx="272175" cy="1527496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0"/>
              <a:ext cx="272175" cy="272175"/>
              <a:chOff x="0" y="0"/>
              <a:chExt cx="812800" cy="8128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0">
              <a:off x="0" y="627661"/>
              <a:ext cx="272175" cy="272175"/>
              <a:chOff x="0" y="0"/>
              <a:chExt cx="812800" cy="812800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28" id="28"/>
            <p:cNvGrpSpPr/>
            <p:nvPr/>
          </p:nvGrpSpPr>
          <p:grpSpPr>
            <a:xfrm rot="0">
              <a:off x="0" y="1255321"/>
              <a:ext cx="272175" cy="272175"/>
              <a:chOff x="0" y="0"/>
              <a:chExt cx="812800" cy="812800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sp>
        <p:nvSpPr>
          <p:cNvPr name="Freeform 31" id="31"/>
          <p:cNvSpPr/>
          <p:nvPr/>
        </p:nvSpPr>
        <p:spPr>
          <a:xfrm flipH="false" flipV="false" rot="0">
            <a:off x="17318034" y="266550"/>
            <a:ext cx="685916" cy="685916"/>
          </a:xfrm>
          <a:custGeom>
            <a:avLst/>
            <a:gdLst/>
            <a:ahLst/>
            <a:cxnLst/>
            <a:rect r="r" b="b" t="t" l="l"/>
            <a:pathLst>
              <a:path h="685916" w="685916">
                <a:moveTo>
                  <a:pt x="0" y="0"/>
                </a:moveTo>
                <a:lnTo>
                  <a:pt x="685916" y="0"/>
                </a:lnTo>
                <a:lnTo>
                  <a:pt x="685916" y="685917"/>
                </a:lnTo>
                <a:lnTo>
                  <a:pt x="0" y="6859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2" id="32"/>
          <p:cNvGrpSpPr/>
          <p:nvPr/>
        </p:nvGrpSpPr>
        <p:grpSpPr>
          <a:xfrm rot="0">
            <a:off x="2400307" y="1550755"/>
            <a:ext cx="14034666" cy="7185490"/>
            <a:chOff x="0" y="0"/>
            <a:chExt cx="3426724" cy="175442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3426724" cy="1754420"/>
            </a:xfrm>
            <a:custGeom>
              <a:avLst/>
              <a:gdLst/>
              <a:ahLst/>
              <a:cxnLst/>
              <a:rect r="r" b="b" t="t" l="l"/>
              <a:pathLst>
                <a:path h="1754420" w="3426724">
                  <a:moveTo>
                    <a:pt x="0" y="0"/>
                  </a:moveTo>
                  <a:lnTo>
                    <a:pt x="3426724" y="0"/>
                  </a:lnTo>
                  <a:lnTo>
                    <a:pt x="3426724" y="1754420"/>
                  </a:lnTo>
                  <a:lnTo>
                    <a:pt x="0" y="17544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>
              <a:solidFill>
                <a:srgbClr val="2B326B"/>
              </a:solidFill>
              <a:prstDash val="solid"/>
              <a:miter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-47625"/>
              <a:ext cx="3426724" cy="18020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5" id="35"/>
          <p:cNvSpPr/>
          <p:nvPr/>
        </p:nvSpPr>
        <p:spPr>
          <a:xfrm flipH="false" flipV="false" rot="0">
            <a:off x="2586288" y="1732717"/>
            <a:ext cx="13708378" cy="6802783"/>
          </a:xfrm>
          <a:custGeom>
            <a:avLst/>
            <a:gdLst/>
            <a:ahLst/>
            <a:cxnLst/>
            <a:rect r="r" b="b" t="t" l="l"/>
            <a:pathLst>
              <a:path h="6802783" w="13708378">
                <a:moveTo>
                  <a:pt x="0" y="0"/>
                </a:moveTo>
                <a:lnTo>
                  <a:pt x="13708378" y="0"/>
                </a:lnTo>
                <a:lnTo>
                  <a:pt x="13708378" y="6802783"/>
                </a:lnTo>
                <a:lnTo>
                  <a:pt x="0" y="68027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60233" y="-877303"/>
            <a:ext cx="3086100" cy="12041606"/>
            <a:chOff x="0" y="0"/>
            <a:chExt cx="812800" cy="317145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171452"/>
            </a:xfrm>
            <a:custGeom>
              <a:avLst/>
              <a:gdLst/>
              <a:ahLst/>
              <a:cxnLst/>
              <a:rect r="r" b="b" t="t" l="l"/>
              <a:pathLst>
                <a:path h="3171452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3171452"/>
                  </a:lnTo>
                  <a:lnTo>
                    <a:pt x="0" y="3171452"/>
                  </a:lnTo>
                  <a:close/>
                </a:path>
              </a:pathLst>
            </a:custGeom>
            <a:solidFill>
              <a:srgbClr val="2B326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32190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007784" y="-95458"/>
            <a:ext cx="1306415" cy="1409933"/>
            <a:chOff x="0" y="0"/>
            <a:chExt cx="476073" cy="51379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76073" cy="513796"/>
            </a:xfrm>
            <a:custGeom>
              <a:avLst/>
              <a:gdLst/>
              <a:ahLst/>
              <a:cxnLst/>
              <a:rect r="r" b="b" t="t" l="l"/>
              <a:pathLst>
                <a:path h="513796" w="476073">
                  <a:moveTo>
                    <a:pt x="0" y="0"/>
                  </a:moveTo>
                  <a:lnTo>
                    <a:pt x="476073" y="0"/>
                  </a:lnTo>
                  <a:lnTo>
                    <a:pt x="476073" y="513796"/>
                  </a:lnTo>
                  <a:lnTo>
                    <a:pt x="0" y="513796"/>
                  </a:lnTo>
                  <a:close/>
                </a:path>
              </a:pathLst>
            </a:custGeom>
            <a:solidFill>
              <a:srgbClr val="2B326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76073" cy="561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889506" y="9258300"/>
            <a:ext cx="4046056" cy="2430717"/>
            <a:chOff x="0" y="0"/>
            <a:chExt cx="1065628" cy="64018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65628" cy="640189"/>
            </a:xfrm>
            <a:custGeom>
              <a:avLst/>
              <a:gdLst/>
              <a:ahLst/>
              <a:cxnLst/>
              <a:rect r="r" b="b" t="t" l="l"/>
              <a:pathLst>
                <a:path h="640189" w="1065628">
                  <a:moveTo>
                    <a:pt x="0" y="0"/>
                  </a:moveTo>
                  <a:lnTo>
                    <a:pt x="1065628" y="0"/>
                  </a:lnTo>
                  <a:lnTo>
                    <a:pt x="1065628" y="640189"/>
                  </a:lnTo>
                  <a:lnTo>
                    <a:pt x="0" y="640189"/>
                  </a:lnTo>
                  <a:close/>
                </a:path>
              </a:pathLst>
            </a:custGeom>
            <a:solidFill>
              <a:srgbClr val="2B326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065628" cy="6878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48500" y="741664"/>
            <a:ext cx="204131" cy="1145622"/>
            <a:chOff x="0" y="0"/>
            <a:chExt cx="272175" cy="1527496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272175" cy="272175"/>
              <a:chOff x="0" y="0"/>
              <a:chExt cx="812800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0" y="627661"/>
              <a:ext cx="272175" cy="272175"/>
              <a:chOff x="0" y="0"/>
              <a:chExt cx="812800" cy="8128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0">
              <a:off x="0" y="1255321"/>
              <a:ext cx="272175" cy="272175"/>
              <a:chOff x="0" y="0"/>
              <a:chExt cx="812800" cy="81280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name="Group 21" id="21"/>
          <p:cNvGrpSpPr/>
          <p:nvPr/>
        </p:nvGrpSpPr>
        <p:grpSpPr>
          <a:xfrm rot="5400000">
            <a:off x="16905719" y="9142704"/>
            <a:ext cx="204131" cy="1145622"/>
            <a:chOff x="0" y="0"/>
            <a:chExt cx="272175" cy="1527496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0"/>
              <a:ext cx="272175" cy="272175"/>
              <a:chOff x="0" y="0"/>
              <a:chExt cx="812800" cy="8128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0">
              <a:off x="0" y="627661"/>
              <a:ext cx="272175" cy="272175"/>
              <a:chOff x="0" y="0"/>
              <a:chExt cx="812800" cy="812800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28" id="28"/>
            <p:cNvGrpSpPr/>
            <p:nvPr/>
          </p:nvGrpSpPr>
          <p:grpSpPr>
            <a:xfrm rot="0">
              <a:off x="0" y="1255321"/>
              <a:ext cx="272175" cy="272175"/>
              <a:chOff x="0" y="0"/>
              <a:chExt cx="812800" cy="812800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sp>
        <p:nvSpPr>
          <p:cNvPr name="Freeform 31" id="31"/>
          <p:cNvSpPr/>
          <p:nvPr/>
        </p:nvSpPr>
        <p:spPr>
          <a:xfrm flipH="false" flipV="false" rot="0">
            <a:off x="17318034" y="266550"/>
            <a:ext cx="685916" cy="685916"/>
          </a:xfrm>
          <a:custGeom>
            <a:avLst/>
            <a:gdLst/>
            <a:ahLst/>
            <a:cxnLst/>
            <a:rect r="r" b="b" t="t" l="l"/>
            <a:pathLst>
              <a:path h="685916" w="685916">
                <a:moveTo>
                  <a:pt x="0" y="0"/>
                </a:moveTo>
                <a:lnTo>
                  <a:pt x="685916" y="0"/>
                </a:lnTo>
                <a:lnTo>
                  <a:pt x="685916" y="685917"/>
                </a:lnTo>
                <a:lnTo>
                  <a:pt x="0" y="6859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2" id="32"/>
          <p:cNvGrpSpPr/>
          <p:nvPr/>
        </p:nvGrpSpPr>
        <p:grpSpPr>
          <a:xfrm rot="0">
            <a:off x="2400307" y="1592342"/>
            <a:ext cx="14034666" cy="7102316"/>
            <a:chOff x="0" y="0"/>
            <a:chExt cx="3426724" cy="1734112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3426724" cy="1734112"/>
            </a:xfrm>
            <a:custGeom>
              <a:avLst/>
              <a:gdLst/>
              <a:ahLst/>
              <a:cxnLst/>
              <a:rect r="r" b="b" t="t" l="l"/>
              <a:pathLst>
                <a:path h="1734112" w="3426724">
                  <a:moveTo>
                    <a:pt x="0" y="0"/>
                  </a:moveTo>
                  <a:lnTo>
                    <a:pt x="3426724" y="0"/>
                  </a:lnTo>
                  <a:lnTo>
                    <a:pt x="3426724" y="1734112"/>
                  </a:lnTo>
                  <a:lnTo>
                    <a:pt x="0" y="17341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>
              <a:solidFill>
                <a:srgbClr val="2B326B"/>
              </a:solidFill>
              <a:prstDash val="solid"/>
              <a:miter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-47625"/>
              <a:ext cx="3426724" cy="17817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5" id="35"/>
          <p:cNvSpPr/>
          <p:nvPr/>
        </p:nvSpPr>
        <p:spPr>
          <a:xfrm flipH="false" flipV="false" rot="0">
            <a:off x="2573848" y="1727027"/>
            <a:ext cx="13708378" cy="6791359"/>
          </a:xfrm>
          <a:custGeom>
            <a:avLst/>
            <a:gdLst/>
            <a:ahLst/>
            <a:cxnLst/>
            <a:rect r="r" b="b" t="t" l="l"/>
            <a:pathLst>
              <a:path h="6791359" w="13708378">
                <a:moveTo>
                  <a:pt x="0" y="0"/>
                </a:moveTo>
                <a:lnTo>
                  <a:pt x="13708378" y="0"/>
                </a:lnTo>
                <a:lnTo>
                  <a:pt x="13708378" y="6791359"/>
                </a:lnTo>
                <a:lnTo>
                  <a:pt x="0" y="67913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60233" y="-877303"/>
            <a:ext cx="3086100" cy="12041606"/>
            <a:chOff x="0" y="0"/>
            <a:chExt cx="812800" cy="317145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171452"/>
            </a:xfrm>
            <a:custGeom>
              <a:avLst/>
              <a:gdLst/>
              <a:ahLst/>
              <a:cxnLst/>
              <a:rect r="r" b="b" t="t" l="l"/>
              <a:pathLst>
                <a:path h="3171452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3171452"/>
                  </a:lnTo>
                  <a:lnTo>
                    <a:pt x="0" y="3171452"/>
                  </a:lnTo>
                  <a:close/>
                </a:path>
              </a:pathLst>
            </a:custGeom>
            <a:solidFill>
              <a:srgbClr val="2B326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32190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007784" y="-95458"/>
            <a:ext cx="1306415" cy="1409933"/>
            <a:chOff x="0" y="0"/>
            <a:chExt cx="476073" cy="51379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76073" cy="513796"/>
            </a:xfrm>
            <a:custGeom>
              <a:avLst/>
              <a:gdLst/>
              <a:ahLst/>
              <a:cxnLst/>
              <a:rect r="r" b="b" t="t" l="l"/>
              <a:pathLst>
                <a:path h="513796" w="476073">
                  <a:moveTo>
                    <a:pt x="0" y="0"/>
                  </a:moveTo>
                  <a:lnTo>
                    <a:pt x="476073" y="0"/>
                  </a:lnTo>
                  <a:lnTo>
                    <a:pt x="476073" y="513796"/>
                  </a:lnTo>
                  <a:lnTo>
                    <a:pt x="0" y="513796"/>
                  </a:lnTo>
                  <a:close/>
                </a:path>
              </a:pathLst>
            </a:custGeom>
            <a:solidFill>
              <a:srgbClr val="2B326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76073" cy="561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889506" y="9258300"/>
            <a:ext cx="4046056" cy="2430717"/>
            <a:chOff x="0" y="0"/>
            <a:chExt cx="1065628" cy="64018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65628" cy="640189"/>
            </a:xfrm>
            <a:custGeom>
              <a:avLst/>
              <a:gdLst/>
              <a:ahLst/>
              <a:cxnLst/>
              <a:rect r="r" b="b" t="t" l="l"/>
              <a:pathLst>
                <a:path h="640189" w="1065628">
                  <a:moveTo>
                    <a:pt x="0" y="0"/>
                  </a:moveTo>
                  <a:lnTo>
                    <a:pt x="1065628" y="0"/>
                  </a:lnTo>
                  <a:lnTo>
                    <a:pt x="1065628" y="640189"/>
                  </a:lnTo>
                  <a:lnTo>
                    <a:pt x="0" y="640189"/>
                  </a:lnTo>
                  <a:close/>
                </a:path>
              </a:pathLst>
            </a:custGeom>
            <a:solidFill>
              <a:srgbClr val="2B326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065628" cy="6878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48500" y="741664"/>
            <a:ext cx="204131" cy="1145622"/>
            <a:chOff x="0" y="0"/>
            <a:chExt cx="272175" cy="1527496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272175" cy="272175"/>
              <a:chOff x="0" y="0"/>
              <a:chExt cx="812800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0" y="627661"/>
              <a:ext cx="272175" cy="272175"/>
              <a:chOff x="0" y="0"/>
              <a:chExt cx="812800" cy="8128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0">
              <a:off x="0" y="1255321"/>
              <a:ext cx="272175" cy="272175"/>
              <a:chOff x="0" y="0"/>
              <a:chExt cx="812800" cy="81280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name="Group 21" id="21"/>
          <p:cNvGrpSpPr/>
          <p:nvPr/>
        </p:nvGrpSpPr>
        <p:grpSpPr>
          <a:xfrm rot="5400000">
            <a:off x="16905719" y="9142704"/>
            <a:ext cx="204131" cy="1145622"/>
            <a:chOff x="0" y="0"/>
            <a:chExt cx="272175" cy="1527496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0"/>
              <a:ext cx="272175" cy="272175"/>
              <a:chOff x="0" y="0"/>
              <a:chExt cx="812800" cy="8128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0">
              <a:off x="0" y="627661"/>
              <a:ext cx="272175" cy="272175"/>
              <a:chOff x="0" y="0"/>
              <a:chExt cx="812800" cy="812800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28" id="28"/>
            <p:cNvGrpSpPr/>
            <p:nvPr/>
          </p:nvGrpSpPr>
          <p:grpSpPr>
            <a:xfrm rot="0">
              <a:off x="0" y="1255321"/>
              <a:ext cx="272175" cy="272175"/>
              <a:chOff x="0" y="0"/>
              <a:chExt cx="812800" cy="812800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sp>
        <p:nvSpPr>
          <p:cNvPr name="Freeform 31" id="31"/>
          <p:cNvSpPr/>
          <p:nvPr/>
        </p:nvSpPr>
        <p:spPr>
          <a:xfrm flipH="false" flipV="false" rot="0">
            <a:off x="17318034" y="266550"/>
            <a:ext cx="685916" cy="685916"/>
          </a:xfrm>
          <a:custGeom>
            <a:avLst/>
            <a:gdLst/>
            <a:ahLst/>
            <a:cxnLst/>
            <a:rect r="r" b="b" t="t" l="l"/>
            <a:pathLst>
              <a:path h="685916" w="685916">
                <a:moveTo>
                  <a:pt x="0" y="0"/>
                </a:moveTo>
                <a:lnTo>
                  <a:pt x="685916" y="0"/>
                </a:lnTo>
                <a:lnTo>
                  <a:pt x="685916" y="685917"/>
                </a:lnTo>
                <a:lnTo>
                  <a:pt x="0" y="6859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2" id="32"/>
          <p:cNvGrpSpPr/>
          <p:nvPr/>
        </p:nvGrpSpPr>
        <p:grpSpPr>
          <a:xfrm rot="0">
            <a:off x="2578222" y="2403294"/>
            <a:ext cx="14055460" cy="5480412"/>
            <a:chOff x="0" y="0"/>
            <a:chExt cx="3431801" cy="133810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3431801" cy="1338105"/>
            </a:xfrm>
            <a:custGeom>
              <a:avLst/>
              <a:gdLst/>
              <a:ahLst/>
              <a:cxnLst/>
              <a:rect r="r" b="b" t="t" l="l"/>
              <a:pathLst>
                <a:path h="1338105" w="3431801">
                  <a:moveTo>
                    <a:pt x="0" y="0"/>
                  </a:moveTo>
                  <a:lnTo>
                    <a:pt x="3431801" y="0"/>
                  </a:lnTo>
                  <a:lnTo>
                    <a:pt x="3431801" y="1338105"/>
                  </a:lnTo>
                  <a:lnTo>
                    <a:pt x="0" y="13381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>
              <a:solidFill>
                <a:srgbClr val="2B326B"/>
              </a:solidFill>
              <a:prstDash val="solid"/>
              <a:miter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-47625"/>
              <a:ext cx="3431801" cy="13857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5" id="35"/>
          <p:cNvSpPr/>
          <p:nvPr/>
        </p:nvSpPr>
        <p:spPr>
          <a:xfrm flipH="false" flipV="false" rot="0">
            <a:off x="2772556" y="2607450"/>
            <a:ext cx="13708378" cy="5072100"/>
          </a:xfrm>
          <a:custGeom>
            <a:avLst/>
            <a:gdLst/>
            <a:ahLst/>
            <a:cxnLst/>
            <a:rect r="r" b="b" t="t" l="l"/>
            <a:pathLst>
              <a:path h="5072100" w="13708378">
                <a:moveTo>
                  <a:pt x="0" y="0"/>
                </a:moveTo>
                <a:lnTo>
                  <a:pt x="13708378" y="0"/>
                </a:lnTo>
                <a:lnTo>
                  <a:pt x="13708378" y="5072100"/>
                </a:lnTo>
                <a:lnTo>
                  <a:pt x="0" y="50721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bg>
      <p:bgPr>
        <a:solidFill>
          <a:srgbClr val="2B32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126546" y="3073666"/>
            <a:ext cx="11762961" cy="1606639"/>
            <a:chOff x="0" y="0"/>
            <a:chExt cx="3881531" cy="5301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81531" cy="530157"/>
            </a:xfrm>
            <a:custGeom>
              <a:avLst/>
              <a:gdLst/>
              <a:ahLst/>
              <a:cxnLst/>
              <a:rect r="r" b="b" t="t" l="l"/>
              <a:pathLst>
                <a:path h="530157" w="3881531">
                  <a:moveTo>
                    <a:pt x="0" y="0"/>
                  </a:moveTo>
                  <a:lnTo>
                    <a:pt x="3881531" y="0"/>
                  </a:lnTo>
                  <a:lnTo>
                    <a:pt x="3881531" y="530157"/>
                  </a:lnTo>
                  <a:lnTo>
                    <a:pt x="0" y="5301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>
              <a:solidFill>
                <a:srgbClr val="EDEDE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881531" cy="5777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126546" y="3249288"/>
            <a:ext cx="11743597" cy="1236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40"/>
              </a:lnSpc>
            </a:pPr>
            <a:r>
              <a:rPr lang="en-US" b="true" sz="8000">
                <a:solidFill>
                  <a:srgbClr val="FFFFFF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CONCLUSIONES</a:t>
            </a:r>
          </a:p>
        </p:txBody>
      </p:sp>
      <p:grpSp>
        <p:nvGrpSpPr>
          <p:cNvPr name="Group 6" id="6"/>
          <p:cNvGrpSpPr/>
          <p:nvPr/>
        </p:nvGrpSpPr>
        <p:grpSpPr>
          <a:xfrm rot="5400000">
            <a:off x="1993077" y="-6535153"/>
            <a:ext cx="3086100" cy="12041606"/>
            <a:chOff x="0" y="0"/>
            <a:chExt cx="812800" cy="317145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3171452"/>
            </a:xfrm>
            <a:custGeom>
              <a:avLst/>
              <a:gdLst/>
              <a:ahLst/>
              <a:cxnLst/>
              <a:rect r="r" b="b" t="t" l="l"/>
              <a:pathLst>
                <a:path h="3171452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3171452"/>
                  </a:lnTo>
                  <a:lnTo>
                    <a:pt x="0" y="3171452"/>
                  </a:lnTo>
                  <a:close/>
                </a:path>
              </a:pathLst>
            </a:custGeom>
            <a:solidFill>
              <a:srgbClr val="EDEDE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812800" cy="32190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277715" y="9258300"/>
            <a:ext cx="1306415" cy="1409933"/>
            <a:chOff x="0" y="0"/>
            <a:chExt cx="476073" cy="51379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76073" cy="513796"/>
            </a:xfrm>
            <a:custGeom>
              <a:avLst/>
              <a:gdLst/>
              <a:ahLst/>
              <a:cxnLst/>
              <a:rect r="r" b="b" t="t" l="l"/>
              <a:pathLst>
                <a:path h="513796" w="476073">
                  <a:moveTo>
                    <a:pt x="0" y="0"/>
                  </a:moveTo>
                  <a:lnTo>
                    <a:pt x="476073" y="0"/>
                  </a:lnTo>
                  <a:lnTo>
                    <a:pt x="476073" y="513796"/>
                  </a:lnTo>
                  <a:lnTo>
                    <a:pt x="0" y="513796"/>
                  </a:lnTo>
                  <a:close/>
                </a:path>
              </a:pathLst>
            </a:custGeom>
            <a:solidFill>
              <a:srgbClr val="EDEDE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476073" cy="561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4889506" y="9258300"/>
            <a:ext cx="4046056" cy="2430717"/>
            <a:chOff x="0" y="0"/>
            <a:chExt cx="1065628" cy="64018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65628" cy="640189"/>
            </a:xfrm>
            <a:custGeom>
              <a:avLst/>
              <a:gdLst/>
              <a:ahLst/>
              <a:cxnLst/>
              <a:rect r="r" b="b" t="t" l="l"/>
              <a:pathLst>
                <a:path h="640189" w="1065628">
                  <a:moveTo>
                    <a:pt x="0" y="0"/>
                  </a:moveTo>
                  <a:lnTo>
                    <a:pt x="1065628" y="0"/>
                  </a:lnTo>
                  <a:lnTo>
                    <a:pt x="1065628" y="640189"/>
                  </a:lnTo>
                  <a:lnTo>
                    <a:pt x="0" y="640189"/>
                  </a:lnTo>
                  <a:close/>
                </a:path>
              </a:pathLst>
            </a:custGeom>
            <a:solidFill>
              <a:srgbClr val="EDEDED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1065628" cy="6878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3126546" y="5067300"/>
            <a:ext cx="11743597" cy="2976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5" indent="-302257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Mardoto"/>
                <a:ea typeface="Mardoto"/>
                <a:cs typeface="Mardoto"/>
                <a:sym typeface="Mardoto"/>
              </a:rPr>
              <a:t>El cluste</a:t>
            </a:r>
            <a:r>
              <a:rPr lang="en-US" sz="2799">
                <a:solidFill>
                  <a:srgbClr val="FFFFFF"/>
                </a:solidFill>
                <a:latin typeface="Mardoto"/>
                <a:ea typeface="Mardoto"/>
                <a:cs typeface="Mardoto"/>
                <a:sym typeface="Mardoto"/>
              </a:rPr>
              <a:t>ring permitió segmentar el universo de llamadas y reconocer perfiles distintos de usuarios.</a:t>
            </a:r>
          </a:p>
          <a:p>
            <a:pPr algn="just">
              <a:lnSpc>
                <a:spcPts val="3919"/>
              </a:lnSpc>
              <a:spcBef>
                <a:spcPct val="0"/>
              </a:spcBef>
            </a:pPr>
          </a:p>
          <a:p>
            <a:pPr algn="just" marL="604515" indent="-302257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Mardoto"/>
                <a:ea typeface="Mardoto"/>
                <a:cs typeface="Mardoto"/>
                <a:sym typeface="Mardoto"/>
              </a:rPr>
              <a:t>Los resultados aportan información estratégica para Sedronar, facilitando la planificación de recursos y campañas de prevención.</a:t>
            </a:r>
          </a:p>
          <a:p>
            <a:pPr algn="just">
              <a:lnSpc>
                <a:spcPts val="3919"/>
              </a:lnSpc>
              <a:spcBef>
                <a:spcPct val="0"/>
              </a:spcBef>
            </a:pPr>
          </a:p>
        </p:txBody>
      </p:sp>
      <p:grpSp>
        <p:nvGrpSpPr>
          <p:cNvPr name="Group 16" id="16"/>
          <p:cNvGrpSpPr/>
          <p:nvPr/>
        </p:nvGrpSpPr>
        <p:grpSpPr>
          <a:xfrm rot="5400000">
            <a:off x="1499445" y="-1000"/>
            <a:ext cx="204131" cy="1145622"/>
            <a:chOff x="0" y="0"/>
            <a:chExt cx="272175" cy="1527496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0" y="0"/>
              <a:ext cx="272175" cy="272175"/>
              <a:chOff x="0" y="0"/>
              <a:chExt cx="812800" cy="8128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91C59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20" id="20"/>
            <p:cNvGrpSpPr/>
            <p:nvPr/>
          </p:nvGrpSpPr>
          <p:grpSpPr>
            <a:xfrm rot="0">
              <a:off x="0" y="627661"/>
              <a:ext cx="272175" cy="272175"/>
              <a:chOff x="0" y="0"/>
              <a:chExt cx="812800" cy="81280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91C59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23" id="23"/>
            <p:cNvGrpSpPr/>
            <p:nvPr/>
          </p:nvGrpSpPr>
          <p:grpSpPr>
            <a:xfrm rot="0">
              <a:off x="0" y="1255321"/>
              <a:ext cx="272175" cy="272175"/>
              <a:chOff x="0" y="0"/>
              <a:chExt cx="812800" cy="812800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91C59"/>
              </a:soli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name="Group 26" id="26"/>
          <p:cNvGrpSpPr/>
          <p:nvPr/>
        </p:nvGrpSpPr>
        <p:grpSpPr>
          <a:xfrm rot="5400000">
            <a:off x="16765398" y="9120930"/>
            <a:ext cx="204131" cy="1145622"/>
            <a:chOff x="0" y="0"/>
            <a:chExt cx="272175" cy="1527496"/>
          </a:xfrm>
        </p:grpSpPr>
        <p:grpSp>
          <p:nvGrpSpPr>
            <p:cNvPr name="Group 27" id="27"/>
            <p:cNvGrpSpPr/>
            <p:nvPr/>
          </p:nvGrpSpPr>
          <p:grpSpPr>
            <a:xfrm rot="0">
              <a:off x="0" y="0"/>
              <a:ext cx="272175" cy="272175"/>
              <a:chOff x="0" y="0"/>
              <a:chExt cx="812800" cy="812800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91C59"/>
              </a:solidFill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30" id="30"/>
            <p:cNvGrpSpPr/>
            <p:nvPr/>
          </p:nvGrpSpPr>
          <p:grpSpPr>
            <a:xfrm rot="0">
              <a:off x="0" y="627661"/>
              <a:ext cx="272175" cy="272175"/>
              <a:chOff x="0" y="0"/>
              <a:chExt cx="812800" cy="812800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91C59"/>
              </a:solidFill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33" id="33"/>
            <p:cNvGrpSpPr/>
            <p:nvPr/>
          </p:nvGrpSpPr>
          <p:grpSpPr>
            <a:xfrm rot="0">
              <a:off x="0" y="1255321"/>
              <a:ext cx="272175" cy="272175"/>
              <a:chOff x="0" y="0"/>
              <a:chExt cx="812800" cy="812800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91C59"/>
              </a:solidFill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bg>
      <p:bgPr>
        <a:solidFill>
          <a:srgbClr val="2B32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60233" y="-877303"/>
            <a:ext cx="3086100" cy="12041606"/>
            <a:chOff x="0" y="0"/>
            <a:chExt cx="812800" cy="317145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171452"/>
            </a:xfrm>
            <a:custGeom>
              <a:avLst/>
              <a:gdLst/>
              <a:ahLst/>
              <a:cxnLst/>
              <a:rect r="r" b="b" t="t" l="l"/>
              <a:pathLst>
                <a:path h="3171452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3171452"/>
                  </a:lnTo>
                  <a:lnTo>
                    <a:pt x="0" y="3171452"/>
                  </a:lnTo>
                  <a:close/>
                </a:path>
              </a:pathLst>
            </a:custGeom>
            <a:solidFill>
              <a:srgbClr val="EDEDE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32190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59300" y="-381233"/>
            <a:ext cx="1306415" cy="1409933"/>
            <a:chOff x="0" y="0"/>
            <a:chExt cx="476073" cy="51379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76073" cy="513796"/>
            </a:xfrm>
            <a:custGeom>
              <a:avLst/>
              <a:gdLst/>
              <a:ahLst/>
              <a:cxnLst/>
              <a:rect r="r" b="b" t="t" l="l"/>
              <a:pathLst>
                <a:path h="513796" w="476073">
                  <a:moveTo>
                    <a:pt x="0" y="0"/>
                  </a:moveTo>
                  <a:lnTo>
                    <a:pt x="476073" y="0"/>
                  </a:lnTo>
                  <a:lnTo>
                    <a:pt x="476073" y="513796"/>
                  </a:lnTo>
                  <a:lnTo>
                    <a:pt x="0" y="513796"/>
                  </a:lnTo>
                  <a:close/>
                </a:path>
              </a:pathLst>
            </a:custGeom>
            <a:solidFill>
              <a:srgbClr val="EDEDE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76073" cy="561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851253" y="9409711"/>
            <a:ext cx="4046056" cy="2430717"/>
            <a:chOff x="0" y="0"/>
            <a:chExt cx="1065628" cy="64018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65628" cy="640189"/>
            </a:xfrm>
            <a:custGeom>
              <a:avLst/>
              <a:gdLst/>
              <a:ahLst/>
              <a:cxnLst/>
              <a:rect r="r" b="b" t="t" l="l"/>
              <a:pathLst>
                <a:path h="640189" w="1065628">
                  <a:moveTo>
                    <a:pt x="0" y="0"/>
                  </a:moveTo>
                  <a:lnTo>
                    <a:pt x="1065628" y="0"/>
                  </a:lnTo>
                  <a:lnTo>
                    <a:pt x="1065628" y="640189"/>
                  </a:lnTo>
                  <a:lnTo>
                    <a:pt x="0" y="640189"/>
                  </a:lnTo>
                  <a:close/>
                </a:path>
              </a:pathLst>
            </a:custGeom>
            <a:solidFill>
              <a:srgbClr val="EDEDE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065628" cy="6878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10800000">
            <a:off x="571692" y="715484"/>
            <a:ext cx="204131" cy="1145622"/>
            <a:chOff x="0" y="0"/>
            <a:chExt cx="272175" cy="1527496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272175" cy="272175"/>
              <a:chOff x="0" y="0"/>
              <a:chExt cx="812800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91C59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0" y="627661"/>
              <a:ext cx="272175" cy="272175"/>
              <a:chOff x="0" y="0"/>
              <a:chExt cx="812800" cy="8128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91C59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0">
              <a:off x="0" y="1255321"/>
              <a:ext cx="272175" cy="272175"/>
              <a:chOff x="0" y="0"/>
              <a:chExt cx="812800" cy="81280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91C59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name="Group 21" id="21"/>
          <p:cNvGrpSpPr/>
          <p:nvPr/>
        </p:nvGrpSpPr>
        <p:grpSpPr>
          <a:xfrm rot="5400000">
            <a:off x="16765398" y="9206655"/>
            <a:ext cx="204131" cy="1145622"/>
            <a:chOff x="0" y="0"/>
            <a:chExt cx="272175" cy="1527496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0"/>
              <a:ext cx="272175" cy="272175"/>
              <a:chOff x="0" y="0"/>
              <a:chExt cx="812800" cy="8128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91C59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0">
              <a:off x="0" y="627661"/>
              <a:ext cx="272175" cy="272175"/>
              <a:chOff x="0" y="0"/>
              <a:chExt cx="812800" cy="812800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91C59"/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28" id="28"/>
            <p:cNvGrpSpPr/>
            <p:nvPr/>
          </p:nvGrpSpPr>
          <p:grpSpPr>
            <a:xfrm rot="0">
              <a:off x="0" y="1255321"/>
              <a:ext cx="272175" cy="272175"/>
              <a:chOff x="0" y="0"/>
              <a:chExt cx="812800" cy="812800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91C59"/>
              </a:solidFill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name="Group 31" id="31"/>
          <p:cNvGrpSpPr/>
          <p:nvPr/>
        </p:nvGrpSpPr>
        <p:grpSpPr>
          <a:xfrm rot="0">
            <a:off x="3126546" y="3073666"/>
            <a:ext cx="11762961" cy="1606639"/>
            <a:chOff x="0" y="0"/>
            <a:chExt cx="3881531" cy="530157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3881531" cy="530157"/>
            </a:xfrm>
            <a:custGeom>
              <a:avLst/>
              <a:gdLst/>
              <a:ahLst/>
              <a:cxnLst/>
              <a:rect r="r" b="b" t="t" l="l"/>
              <a:pathLst>
                <a:path h="530157" w="3881531">
                  <a:moveTo>
                    <a:pt x="0" y="0"/>
                  </a:moveTo>
                  <a:lnTo>
                    <a:pt x="3881531" y="0"/>
                  </a:lnTo>
                  <a:lnTo>
                    <a:pt x="3881531" y="530157"/>
                  </a:lnTo>
                  <a:lnTo>
                    <a:pt x="0" y="5301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>
              <a:solidFill>
                <a:srgbClr val="EDEDED"/>
              </a:solidFill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47625"/>
              <a:ext cx="3881531" cy="5777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3126546" y="3249288"/>
            <a:ext cx="11743597" cy="1236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40"/>
              </a:lnSpc>
            </a:pPr>
            <a:r>
              <a:rPr lang="en-US" b="true" sz="8000">
                <a:solidFill>
                  <a:srgbClr val="FFFFFF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CONCLUSIONES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3126546" y="5067300"/>
            <a:ext cx="11743597" cy="3472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5" indent="-302257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Mardoto"/>
                <a:ea typeface="Mardoto"/>
                <a:cs typeface="Mardoto"/>
                <a:sym typeface="Mardoto"/>
              </a:rPr>
              <a:t>El modelo es </a:t>
            </a:r>
            <a:r>
              <a:rPr lang="en-US" sz="2799">
                <a:solidFill>
                  <a:srgbClr val="FFFFFF"/>
                </a:solidFill>
                <a:latin typeface="Mardoto"/>
                <a:ea typeface="Mardoto"/>
                <a:cs typeface="Mardoto"/>
                <a:sym typeface="Mardoto"/>
              </a:rPr>
              <a:t>replicable y puede actualizarse con nuevos datos cada semestre para monitorear la evolución del consumo y la demanda de asistencia.</a:t>
            </a:r>
          </a:p>
          <a:p>
            <a:pPr algn="just">
              <a:lnSpc>
                <a:spcPts val="3919"/>
              </a:lnSpc>
              <a:spcBef>
                <a:spcPct val="0"/>
              </a:spcBef>
            </a:pPr>
          </a:p>
          <a:p>
            <a:pPr algn="just" marL="604515" indent="-302257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Mardoto"/>
                <a:ea typeface="Mardoto"/>
                <a:cs typeface="Mardoto"/>
                <a:sym typeface="Mardoto"/>
              </a:rPr>
              <a:t>E</a:t>
            </a:r>
            <a:r>
              <a:rPr lang="en-US" sz="2799">
                <a:solidFill>
                  <a:srgbClr val="FFFFFF"/>
                </a:solidFill>
                <a:latin typeface="Mardoto"/>
                <a:ea typeface="Mardoto"/>
                <a:cs typeface="Mardoto"/>
                <a:sym typeface="Mardoto"/>
              </a:rPr>
              <a:t>ste enfoque promueve una toma de decisiones basada en evidencia, reforzando la eficiencia del servicio público.</a:t>
            </a:r>
          </a:p>
          <a:p>
            <a:pPr algn="just">
              <a:lnSpc>
                <a:spcPts val="391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76196" y="1694718"/>
            <a:ext cx="13577011" cy="6897563"/>
            <a:chOff x="0" y="0"/>
            <a:chExt cx="3575838" cy="18166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575838" cy="1816642"/>
            </a:xfrm>
            <a:custGeom>
              <a:avLst/>
              <a:gdLst/>
              <a:ahLst/>
              <a:cxnLst/>
              <a:rect r="r" b="b" t="t" l="l"/>
              <a:pathLst>
                <a:path h="1816642" w="3575838">
                  <a:moveTo>
                    <a:pt x="0" y="0"/>
                  </a:moveTo>
                  <a:lnTo>
                    <a:pt x="3575838" y="0"/>
                  </a:lnTo>
                  <a:lnTo>
                    <a:pt x="3575838" y="1816642"/>
                  </a:lnTo>
                  <a:lnTo>
                    <a:pt x="0" y="181664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>
              <a:solidFill>
                <a:srgbClr val="2B326B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575838" cy="18642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112780" y="3252025"/>
            <a:ext cx="14103844" cy="3754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882"/>
              </a:lnSpc>
            </a:pPr>
            <a:r>
              <a:rPr lang="en-US" b="true" sz="12099">
                <a:solidFill>
                  <a:srgbClr val="191C59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MUCHAS</a:t>
            </a:r>
          </a:p>
          <a:p>
            <a:pPr algn="ctr">
              <a:lnSpc>
                <a:spcPts val="14882"/>
              </a:lnSpc>
            </a:pPr>
            <a:r>
              <a:rPr lang="en-US" b="true" sz="12099">
                <a:solidFill>
                  <a:srgbClr val="191C59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GRACIAS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-1760233" y="-877303"/>
            <a:ext cx="3086100" cy="12041606"/>
            <a:chOff x="0" y="0"/>
            <a:chExt cx="812800" cy="317145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3171452"/>
            </a:xfrm>
            <a:custGeom>
              <a:avLst/>
              <a:gdLst/>
              <a:ahLst/>
              <a:cxnLst/>
              <a:rect r="r" b="b" t="t" l="l"/>
              <a:pathLst>
                <a:path h="3171452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3171452"/>
                  </a:lnTo>
                  <a:lnTo>
                    <a:pt x="0" y="3171452"/>
                  </a:lnTo>
                  <a:close/>
                </a:path>
              </a:pathLst>
            </a:custGeom>
            <a:solidFill>
              <a:srgbClr val="2B326B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812800" cy="32190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4986408" y="1368788"/>
            <a:ext cx="1306415" cy="1409933"/>
            <a:chOff x="0" y="0"/>
            <a:chExt cx="476073" cy="51379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76073" cy="513796"/>
            </a:xfrm>
            <a:custGeom>
              <a:avLst/>
              <a:gdLst/>
              <a:ahLst/>
              <a:cxnLst/>
              <a:rect r="r" b="b" t="t" l="l"/>
              <a:pathLst>
                <a:path h="513796" w="476073">
                  <a:moveTo>
                    <a:pt x="0" y="0"/>
                  </a:moveTo>
                  <a:lnTo>
                    <a:pt x="476073" y="0"/>
                  </a:lnTo>
                  <a:lnTo>
                    <a:pt x="476073" y="513796"/>
                  </a:lnTo>
                  <a:lnTo>
                    <a:pt x="0" y="513796"/>
                  </a:lnTo>
                  <a:close/>
                </a:path>
              </a:pathLst>
            </a:custGeom>
            <a:solidFill>
              <a:srgbClr val="2B326B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476073" cy="561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4889506" y="9258300"/>
            <a:ext cx="4046056" cy="2430717"/>
            <a:chOff x="0" y="0"/>
            <a:chExt cx="1065628" cy="64018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65628" cy="640189"/>
            </a:xfrm>
            <a:custGeom>
              <a:avLst/>
              <a:gdLst/>
              <a:ahLst/>
              <a:cxnLst/>
              <a:rect r="r" b="b" t="t" l="l"/>
              <a:pathLst>
                <a:path h="640189" w="1065628">
                  <a:moveTo>
                    <a:pt x="0" y="0"/>
                  </a:moveTo>
                  <a:lnTo>
                    <a:pt x="1065628" y="0"/>
                  </a:lnTo>
                  <a:lnTo>
                    <a:pt x="1065628" y="640189"/>
                  </a:lnTo>
                  <a:lnTo>
                    <a:pt x="0" y="640189"/>
                  </a:lnTo>
                  <a:close/>
                </a:path>
              </a:pathLst>
            </a:custGeom>
            <a:solidFill>
              <a:srgbClr val="2B326B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1065628" cy="6878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548500" y="741664"/>
            <a:ext cx="204131" cy="1145622"/>
            <a:chOff x="0" y="0"/>
            <a:chExt cx="272175" cy="1527496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0"/>
              <a:ext cx="272175" cy="272175"/>
              <a:chOff x="0" y="0"/>
              <a:chExt cx="812800" cy="8128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0">
              <a:off x="0" y="627661"/>
              <a:ext cx="272175" cy="272175"/>
              <a:chOff x="0" y="0"/>
              <a:chExt cx="812800" cy="81280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0">
              <a:off x="0" y="1255321"/>
              <a:ext cx="272175" cy="272175"/>
              <a:chOff x="0" y="0"/>
              <a:chExt cx="812800" cy="8128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name="Group 25" id="25"/>
          <p:cNvGrpSpPr/>
          <p:nvPr/>
        </p:nvGrpSpPr>
        <p:grpSpPr>
          <a:xfrm rot="5400000">
            <a:off x="16905719" y="9142704"/>
            <a:ext cx="204131" cy="1145622"/>
            <a:chOff x="0" y="0"/>
            <a:chExt cx="272175" cy="1527496"/>
          </a:xfrm>
        </p:grpSpPr>
        <p:grpSp>
          <p:nvGrpSpPr>
            <p:cNvPr name="Group 26" id="26"/>
            <p:cNvGrpSpPr/>
            <p:nvPr/>
          </p:nvGrpSpPr>
          <p:grpSpPr>
            <a:xfrm rot="0">
              <a:off x="0" y="0"/>
              <a:ext cx="272175" cy="272175"/>
              <a:chOff x="0" y="0"/>
              <a:chExt cx="812800" cy="812800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29" id="29"/>
            <p:cNvGrpSpPr/>
            <p:nvPr/>
          </p:nvGrpSpPr>
          <p:grpSpPr>
            <a:xfrm rot="0">
              <a:off x="0" y="627661"/>
              <a:ext cx="272175" cy="272175"/>
              <a:chOff x="0" y="0"/>
              <a:chExt cx="812800" cy="812800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32" id="32"/>
            <p:cNvGrpSpPr/>
            <p:nvPr/>
          </p:nvGrpSpPr>
          <p:grpSpPr>
            <a:xfrm rot="0">
              <a:off x="0" y="1255321"/>
              <a:ext cx="272175" cy="272175"/>
              <a:chOff x="0" y="0"/>
              <a:chExt cx="812800" cy="812800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sp>
        <p:nvSpPr>
          <p:cNvPr name="Freeform 35" id="35"/>
          <p:cNvSpPr/>
          <p:nvPr/>
        </p:nvSpPr>
        <p:spPr>
          <a:xfrm flipH="false" flipV="false" rot="0">
            <a:off x="15296657" y="1694718"/>
            <a:ext cx="685916" cy="685916"/>
          </a:xfrm>
          <a:custGeom>
            <a:avLst/>
            <a:gdLst/>
            <a:ahLst/>
            <a:cxnLst/>
            <a:rect r="r" b="b" t="t" l="l"/>
            <a:pathLst>
              <a:path h="685916" w="685916">
                <a:moveTo>
                  <a:pt x="0" y="0"/>
                </a:moveTo>
                <a:lnTo>
                  <a:pt x="685917" y="0"/>
                </a:lnTo>
                <a:lnTo>
                  <a:pt x="685917" y="685917"/>
                </a:lnTo>
                <a:lnTo>
                  <a:pt x="0" y="6859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832125" y="1525861"/>
            <a:ext cx="11449610" cy="1790989"/>
            <a:chOff x="0" y="0"/>
            <a:chExt cx="3015535" cy="4717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015535" cy="471701"/>
            </a:xfrm>
            <a:custGeom>
              <a:avLst/>
              <a:gdLst/>
              <a:ahLst/>
              <a:cxnLst/>
              <a:rect r="r" b="b" t="t" l="l"/>
              <a:pathLst>
                <a:path h="471701" w="3015535">
                  <a:moveTo>
                    <a:pt x="0" y="0"/>
                  </a:moveTo>
                  <a:lnTo>
                    <a:pt x="3015535" y="0"/>
                  </a:lnTo>
                  <a:lnTo>
                    <a:pt x="3015535" y="471701"/>
                  </a:lnTo>
                  <a:lnTo>
                    <a:pt x="0" y="47170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>
              <a:solidFill>
                <a:srgbClr val="2B326B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015535" cy="5193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760233" y="-877303"/>
            <a:ext cx="3086100" cy="12041606"/>
            <a:chOff x="0" y="0"/>
            <a:chExt cx="812800" cy="317145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3171452"/>
            </a:xfrm>
            <a:custGeom>
              <a:avLst/>
              <a:gdLst/>
              <a:ahLst/>
              <a:cxnLst/>
              <a:rect r="r" b="b" t="t" l="l"/>
              <a:pathLst>
                <a:path h="3171452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3171452"/>
                  </a:lnTo>
                  <a:lnTo>
                    <a:pt x="0" y="3171452"/>
                  </a:lnTo>
                  <a:close/>
                </a:path>
              </a:pathLst>
            </a:custGeom>
            <a:solidFill>
              <a:srgbClr val="2B326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32190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259300" y="-381233"/>
            <a:ext cx="1306415" cy="1409933"/>
            <a:chOff x="0" y="0"/>
            <a:chExt cx="476073" cy="51379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76073" cy="513796"/>
            </a:xfrm>
            <a:custGeom>
              <a:avLst/>
              <a:gdLst/>
              <a:ahLst/>
              <a:cxnLst/>
              <a:rect r="r" b="b" t="t" l="l"/>
              <a:pathLst>
                <a:path h="513796" w="476073">
                  <a:moveTo>
                    <a:pt x="0" y="0"/>
                  </a:moveTo>
                  <a:lnTo>
                    <a:pt x="476073" y="0"/>
                  </a:lnTo>
                  <a:lnTo>
                    <a:pt x="476073" y="513796"/>
                  </a:lnTo>
                  <a:lnTo>
                    <a:pt x="0" y="513796"/>
                  </a:lnTo>
                  <a:close/>
                </a:path>
              </a:pathLst>
            </a:custGeom>
            <a:solidFill>
              <a:srgbClr val="2B326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476073" cy="561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5623014" y="9453317"/>
            <a:ext cx="3653828" cy="2430717"/>
            <a:chOff x="0" y="0"/>
            <a:chExt cx="962325" cy="64018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62325" cy="640189"/>
            </a:xfrm>
            <a:custGeom>
              <a:avLst/>
              <a:gdLst/>
              <a:ahLst/>
              <a:cxnLst/>
              <a:rect r="r" b="b" t="t" l="l"/>
              <a:pathLst>
                <a:path h="640189" w="962325">
                  <a:moveTo>
                    <a:pt x="0" y="0"/>
                  </a:moveTo>
                  <a:lnTo>
                    <a:pt x="962325" y="0"/>
                  </a:lnTo>
                  <a:lnTo>
                    <a:pt x="962325" y="640189"/>
                  </a:lnTo>
                  <a:lnTo>
                    <a:pt x="0" y="640189"/>
                  </a:lnTo>
                  <a:close/>
                </a:path>
              </a:pathLst>
            </a:custGeom>
            <a:solidFill>
              <a:srgbClr val="2B326B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962325" cy="6878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3832125" y="3804919"/>
            <a:ext cx="11449610" cy="5453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191C59"/>
                </a:solidFill>
                <a:latin typeface="Mardoto"/>
                <a:ea typeface="Mardoto"/>
                <a:cs typeface="Mardoto"/>
                <a:sym typeface="Mardoto"/>
              </a:rPr>
              <a:t>La </a:t>
            </a:r>
            <a:r>
              <a:rPr lang="en-US" sz="2799" b="true">
                <a:solidFill>
                  <a:srgbClr val="191C59"/>
                </a:solidFill>
                <a:latin typeface="Mardoto Bold"/>
                <a:ea typeface="Mardoto Bold"/>
                <a:cs typeface="Mardoto Bold"/>
                <a:sym typeface="Mardoto Bold"/>
              </a:rPr>
              <a:t>Secretaría de Políticas Integrales sobre Drogas de la Nación Argentina </a:t>
            </a:r>
            <a:r>
              <a:rPr lang="en-US" sz="2799">
                <a:solidFill>
                  <a:srgbClr val="191C59"/>
                </a:solidFill>
                <a:latin typeface="Mardoto"/>
                <a:ea typeface="Mardoto"/>
                <a:cs typeface="Mardoto"/>
                <a:sym typeface="Mardoto"/>
              </a:rPr>
              <a:t>(SEDRONAR)  es el organismo nacional que coordina políticas públicas de prevención, asistencia y control de adicciones en Argentina.</a:t>
            </a:r>
          </a:p>
          <a:p>
            <a:pPr algn="just">
              <a:lnSpc>
                <a:spcPts val="3919"/>
              </a:lnSpc>
            </a:pPr>
          </a:p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191C59"/>
                </a:solidFill>
                <a:latin typeface="Mardoto"/>
                <a:ea typeface="Mardoto"/>
                <a:cs typeface="Mardoto"/>
                <a:sym typeface="Mardoto"/>
              </a:rPr>
              <a:t>Su programa </a:t>
            </a:r>
            <a:r>
              <a:rPr lang="en-US" sz="2799" b="true">
                <a:solidFill>
                  <a:srgbClr val="191C59"/>
                </a:solidFill>
                <a:latin typeface="Mardoto Bold"/>
                <a:ea typeface="Mardoto Bold"/>
                <a:cs typeface="Mardoto Bold"/>
                <a:sym typeface="Mardoto Bold"/>
              </a:rPr>
              <a:t>Línea 141</a:t>
            </a:r>
            <a:r>
              <a:rPr lang="en-US" sz="2799">
                <a:solidFill>
                  <a:srgbClr val="191C59"/>
                </a:solidFill>
                <a:latin typeface="Mardoto"/>
                <a:ea typeface="Mardoto"/>
                <a:cs typeface="Mardoto"/>
                <a:sym typeface="Mardoto"/>
              </a:rPr>
              <a:t> ofrece atención gratuita, confidencial y disponible las 24 horas, brindando escucha, orientación y derivación ante situaciones de consumo problemático.</a:t>
            </a:r>
          </a:p>
          <a:p>
            <a:pPr algn="just">
              <a:lnSpc>
                <a:spcPts val="3919"/>
              </a:lnSpc>
            </a:pPr>
          </a:p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191C59"/>
                </a:solidFill>
                <a:latin typeface="Mardoto"/>
                <a:ea typeface="Mardoto"/>
                <a:cs typeface="Mardoto"/>
                <a:sym typeface="Mardoto"/>
              </a:rPr>
              <a:t>Atiende tanto consultas directas (personas que buscan ayuda) como indirectas (familiares o allegados), siendo un servicio clave de contención y acompañamiento en todo el país.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548500" y="741664"/>
            <a:ext cx="204131" cy="1145622"/>
            <a:chOff x="0" y="0"/>
            <a:chExt cx="272175" cy="1527496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0"/>
              <a:ext cx="272175" cy="272175"/>
              <a:chOff x="0" y="0"/>
              <a:chExt cx="812800" cy="8128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0">
              <a:off x="0" y="627661"/>
              <a:ext cx="272175" cy="272175"/>
              <a:chOff x="0" y="0"/>
              <a:chExt cx="812800" cy="81280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0">
              <a:off x="0" y="1255321"/>
              <a:ext cx="272175" cy="272175"/>
              <a:chOff x="0" y="0"/>
              <a:chExt cx="812800" cy="8128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name="Group 25" id="25"/>
          <p:cNvGrpSpPr/>
          <p:nvPr/>
        </p:nvGrpSpPr>
        <p:grpSpPr>
          <a:xfrm rot="5400000">
            <a:off x="16584423" y="9282359"/>
            <a:ext cx="204131" cy="1145622"/>
            <a:chOff x="0" y="0"/>
            <a:chExt cx="272175" cy="1527496"/>
          </a:xfrm>
        </p:grpSpPr>
        <p:grpSp>
          <p:nvGrpSpPr>
            <p:cNvPr name="Group 26" id="26"/>
            <p:cNvGrpSpPr/>
            <p:nvPr/>
          </p:nvGrpSpPr>
          <p:grpSpPr>
            <a:xfrm rot="0">
              <a:off x="0" y="0"/>
              <a:ext cx="272175" cy="272175"/>
              <a:chOff x="0" y="0"/>
              <a:chExt cx="812800" cy="812800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29" id="29"/>
            <p:cNvGrpSpPr/>
            <p:nvPr/>
          </p:nvGrpSpPr>
          <p:grpSpPr>
            <a:xfrm rot="0">
              <a:off x="0" y="627661"/>
              <a:ext cx="272175" cy="272175"/>
              <a:chOff x="0" y="0"/>
              <a:chExt cx="812800" cy="812800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32" id="32"/>
            <p:cNvGrpSpPr/>
            <p:nvPr/>
          </p:nvGrpSpPr>
          <p:grpSpPr>
            <a:xfrm rot="0">
              <a:off x="0" y="1255321"/>
              <a:ext cx="272175" cy="272175"/>
              <a:chOff x="0" y="0"/>
              <a:chExt cx="812800" cy="812800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sp>
        <p:nvSpPr>
          <p:cNvPr name="Freeform 35" id="35"/>
          <p:cNvSpPr/>
          <p:nvPr/>
        </p:nvSpPr>
        <p:spPr>
          <a:xfrm flipH="false" flipV="false" rot="0">
            <a:off x="17449928" y="112897"/>
            <a:ext cx="685916" cy="685916"/>
          </a:xfrm>
          <a:custGeom>
            <a:avLst/>
            <a:gdLst/>
            <a:ahLst/>
            <a:cxnLst/>
            <a:rect r="r" b="b" t="t" l="l"/>
            <a:pathLst>
              <a:path h="685916" w="685916">
                <a:moveTo>
                  <a:pt x="0" y="0"/>
                </a:moveTo>
                <a:lnTo>
                  <a:pt x="685917" y="0"/>
                </a:lnTo>
                <a:lnTo>
                  <a:pt x="685917" y="685917"/>
                </a:lnTo>
                <a:lnTo>
                  <a:pt x="0" y="6859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6" id="36"/>
          <p:cNvSpPr txBox="true"/>
          <p:nvPr/>
        </p:nvSpPr>
        <p:spPr>
          <a:xfrm rot="0">
            <a:off x="3832125" y="1784464"/>
            <a:ext cx="11283067" cy="1337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81"/>
              </a:lnSpc>
            </a:pPr>
            <a:r>
              <a:rPr lang="en-US" b="true" sz="8684">
                <a:solidFill>
                  <a:srgbClr val="191C59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DESCRIPCIÓN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00624" y="4044178"/>
            <a:ext cx="6933348" cy="11669292"/>
            <a:chOff x="0" y="0"/>
            <a:chExt cx="1826067" cy="30733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26067" cy="3073394"/>
            </a:xfrm>
            <a:custGeom>
              <a:avLst/>
              <a:gdLst/>
              <a:ahLst/>
              <a:cxnLst/>
              <a:rect r="r" b="b" t="t" l="l"/>
              <a:pathLst>
                <a:path h="3073394" w="1826067">
                  <a:moveTo>
                    <a:pt x="0" y="0"/>
                  </a:moveTo>
                  <a:lnTo>
                    <a:pt x="1826067" y="0"/>
                  </a:lnTo>
                  <a:lnTo>
                    <a:pt x="1826067" y="3073394"/>
                  </a:lnTo>
                  <a:lnTo>
                    <a:pt x="0" y="3073394"/>
                  </a:lnTo>
                  <a:close/>
                </a:path>
              </a:pathLst>
            </a:custGeom>
            <a:solidFill>
              <a:srgbClr val="2B326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826067" cy="31210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454029" y="4044178"/>
            <a:ext cx="6933348" cy="11669292"/>
            <a:chOff x="0" y="0"/>
            <a:chExt cx="1826067" cy="307339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26067" cy="3073394"/>
            </a:xfrm>
            <a:custGeom>
              <a:avLst/>
              <a:gdLst/>
              <a:ahLst/>
              <a:cxnLst/>
              <a:rect r="r" b="b" t="t" l="l"/>
              <a:pathLst>
                <a:path h="3073394" w="1826067">
                  <a:moveTo>
                    <a:pt x="0" y="0"/>
                  </a:moveTo>
                  <a:lnTo>
                    <a:pt x="1826067" y="0"/>
                  </a:lnTo>
                  <a:lnTo>
                    <a:pt x="1826067" y="3073394"/>
                  </a:lnTo>
                  <a:lnTo>
                    <a:pt x="0" y="3073394"/>
                  </a:lnTo>
                  <a:close/>
                </a:path>
              </a:pathLst>
            </a:custGeom>
            <a:solidFill>
              <a:srgbClr val="2B326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826067" cy="31210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900624" y="1486460"/>
            <a:ext cx="14486752" cy="2012941"/>
            <a:chOff x="0" y="0"/>
            <a:chExt cx="3815441" cy="53015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815441" cy="530157"/>
            </a:xfrm>
            <a:custGeom>
              <a:avLst/>
              <a:gdLst/>
              <a:ahLst/>
              <a:cxnLst/>
              <a:rect r="r" b="b" t="t" l="l"/>
              <a:pathLst>
                <a:path h="530157" w="3815441">
                  <a:moveTo>
                    <a:pt x="0" y="0"/>
                  </a:moveTo>
                  <a:lnTo>
                    <a:pt x="3815441" y="0"/>
                  </a:lnTo>
                  <a:lnTo>
                    <a:pt x="3815441" y="530157"/>
                  </a:lnTo>
                  <a:lnTo>
                    <a:pt x="0" y="5301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>
              <a:solidFill>
                <a:srgbClr val="2B326B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3815441" cy="5777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910149" y="1795458"/>
            <a:ext cx="14486752" cy="13477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88"/>
              </a:lnSpc>
            </a:pPr>
            <a:r>
              <a:rPr lang="en-US" b="true" sz="8771">
                <a:solidFill>
                  <a:srgbClr val="191C59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CONTEXTO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465876" y="5330825"/>
            <a:ext cx="5802843" cy="4803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Mardoto"/>
                <a:ea typeface="Mardoto"/>
                <a:cs typeface="Mardoto"/>
                <a:sym typeface="Mardoto"/>
              </a:rPr>
              <a:t>Du</a:t>
            </a:r>
            <a:r>
              <a:rPr lang="en-US" sz="2499">
                <a:solidFill>
                  <a:srgbClr val="FFFFFF"/>
                </a:solidFill>
                <a:latin typeface="Mardoto"/>
                <a:ea typeface="Mardoto"/>
                <a:cs typeface="Mardoto"/>
                <a:sym typeface="Mardoto"/>
              </a:rPr>
              <a:t>rante el primer semestre de 2025, la Línea 141 recibió más de 14.000 llamadas en todo el país, con mayor concentración en la Provincia de Buenos Aires (≈58%) y la Ciudad Autónoma de Buenos Aires (≈12%). Estos datos evidencian el alcance nacional del servicio y la necesidad de analizar su uso para fortalecer las políticas públicas de prevención y asistencia.</a:t>
            </a:r>
          </a:p>
          <a:p>
            <a:pPr algn="just">
              <a:lnSpc>
                <a:spcPts val="3499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0034794" y="5330825"/>
            <a:ext cx="5771817" cy="436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Mardoto"/>
                <a:ea typeface="Mardoto"/>
                <a:cs typeface="Mardoto"/>
                <a:sym typeface="Mardoto"/>
              </a:rPr>
              <a:t>Las consultas reflejan una problemática social compleja, vinculada tanto a la demanda de asistencia directa por parte de personas en consumo, como a la búsqueda de orientación de familiares o allegados. Este patrón muestra la diversidad de situaciones abordadas por la Línea 141 y su relevancia como herramienta de contención y ayuda.</a:t>
            </a:r>
          </a:p>
          <a:p>
            <a:pPr algn="just">
              <a:lnSpc>
                <a:spcPts val="3499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2080376" y="4641723"/>
            <a:ext cx="6121669" cy="511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70" indent="-356235" lvl="1">
              <a:lnSpc>
                <a:spcPts val="4058"/>
              </a:lnSpc>
              <a:buFont typeface="Arial"/>
              <a:buChar char="•"/>
            </a:pPr>
            <a:r>
              <a:rPr lang="en-US" b="true" sz="3300" u="sng">
                <a:solidFill>
                  <a:srgbClr val="EDEDED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Distribución de llamadas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659612" y="4641723"/>
            <a:ext cx="5771817" cy="511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70" indent="-356235" lvl="1">
              <a:lnSpc>
                <a:spcPts val="4058"/>
              </a:lnSpc>
              <a:buFont typeface="Arial"/>
              <a:buChar char="•"/>
            </a:pPr>
            <a:r>
              <a:rPr lang="en-US" b="true" sz="3300" u="sng">
                <a:solidFill>
                  <a:srgbClr val="EDEDED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Problemática social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60233" y="-877303"/>
            <a:ext cx="3086100" cy="12041606"/>
            <a:chOff x="0" y="0"/>
            <a:chExt cx="812800" cy="317145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171452"/>
            </a:xfrm>
            <a:custGeom>
              <a:avLst/>
              <a:gdLst/>
              <a:ahLst/>
              <a:cxnLst/>
              <a:rect r="r" b="b" t="t" l="l"/>
              <a:pathLst>
                <a:path h="3171452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3171452"/>
                  </a:lnTo>
                  <a:lnTo>
                    <a:pt x="0" y="3171452"/>
                  </a:lnTo>
                  <a:close/>
                </a:path>
              </a:pathLst>
            </a:custGeom>
            <a:solidFill>
              <a:srgbClr val="2B326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32190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007784" y="-95458"/>
            <a:ext cx="1306415" cy="1409933"/>
            <a:chOff x="0" y="0"/>
            <a:chExt cx="476073" cy="51379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76073" cy="513796"/>
            </a:xfrm>
            <a:custGeom>
              <a:avLst/>
              <a:gdLst/>
              <a:ahLst/>
              <a:cxnLst/>
              <a:rect r="r" b="b" t="t" l="l"/>
              <a:pathLst>
                <a:path h="513796" w="476073">
                  <a:moveTo>
                    <a:pt x="0" y="0"/>
                  </a:moveTo>
                  <a:lnTo>
                    <a:pt x="476073" y="0"/>
                  </a:lnTo>
                  <a:lnTo>
                    <a:pt x="476073" y="513796"/>
                  </a:lnTo>
                  <a:lnTo>
                    <a:pt x="0" y="513796"/>
                  </a:lnTo>
                  <a:close/>
                </a:path>
              </a:pathLst>
            </a:custGeom>
            <a:solidFill>
              <a:srgbClr val="2B326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76073" cy="561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889506" y="9258300"/>
            <a:ext cx="4046056" cy="2430717"/>
            <a:chOff x="0" y="0"/>
            <a:chExt cx="1065628" cy="64018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65628" cy="640189"/>
            </a:xfrm>
            <a:custGeom>
              <a:avLst/>
              <a:gdLst/>
              <a:ahLst/>
              <a:cxnLst/>
              <a:rect r="r" b="b" t="t" l="l"/>
              <a:pathLst>
                <a:path h="640189" w="1065628">
                  <a:moveTo>
                    <a:pt x="0" y="0"/>
                  </a:moveTo>
                  <a:lnTo>
                    <a:pt x="1065628" y="0"/>
                  </a:lnTo>
                  <a:lnTo>
                    <a:pt x="1065628" y="640189"/>
                  </a:lnTo>
                  <a:lnTo>
                    <a:pt x="0" y="640189"/>
                  </a:lnTo>
                  <a:close/>
                </a:path>
              </a:pathLst>
            </a:custGeom>
            <a:solidFill>
              <a:srgbClr val="2B326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065628" cy="6878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48500" y="741664"/>
            <a:ext cx="204131" cy="1145622"/>
            <a:chOff x="0" y="0"/>
            <a:chExt cx="272175" cy="1527496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272175" cy="272175"/>
              <a:chOff x="0" y="0"/>
              <a:chExt cx="812800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0" y="627661"/>
              <a:ext cx="272175" cy="272175"/>
              <a:chOff x="0" y="0"/>
              <a:chExt cx="812800" cy="8128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0">
              <a:off x="0" y="1255321"/>
              <a:ext cx="272175" cy="272175"/>
              <a:chOff x="0" y="0"/>
              <a:chExt cx="812800" cy="81280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name="Group 21" id="21"/>
          <p:cNvGrpSpPr/>
          <p:nvPr/>
        </p:nvGrpSpPr>
        <p:grpSpPr>
          <a:xfrm rot="5400000">
            <a:off x="16905719" y="9142704"/>
            <a:ext cx="204131" cy="1145622"/>
            <a:chOff x="0" y="0"/>
            <a:chExt cx="272175" cy="1527496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0"/>
              <a:ext cx="272175" cy="272175"/>
              <a:chOff x="0" y="0"/>
              <a:chExt cx="812800" cy="8128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0">
              <a:off x="0" y="627661"/>
              <a:ext cx="272175" cy="272175"/>
              <a:chOff x="0" y="0"/>
              <a:chExt cx="812800" cy="812800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28" id="28"/>
            <p:cNvGrpSpPr/>
            <p:nvPr/>
          </p:nvGrpSpPr>
          <p:grpSpPr>
            <a:xfrm rot="0">
              <a:off x="0" y="1255321"/>
              <a:ext cx="272175" cy="272175"/>
              <a:chOff x="0" y="0"/>
              <a:chExt cx="812800" cy="812800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sp>
        <p:nvSpPr>
          <p:cNvPr name="Freeform 31" id="31"/>
          <p:cNvSpPr/>
          <p:nvPr/>
        </p:nvSpPr>
        <p:spPr>
          <a:xfrm flipH="false" flipV="false" rot="0">
            <a:off x="17318034" y="230472"/>
            <a:ext cx="685916" cy="685916"/>
          </a:xfrm>
          <a:custGeom>
            <a:avLst/>
            <a:gdLst/>
            <a:ahLst/>
            <a:cxnLst/>
            <a:rect r="r" b="b" t="t" l="l"/>
            <a:pathLst>
              <a:path h="685916" w="685916">
                <a:moveTo>
                  <a:pt x="0" y="0"/>
                </a:moveTo>
                <a:lnTo>
                  <a:pt x="685916" y="0"/>
                </a:lnTo>
                <a:lnTo>
                  <a:pt x="685916" y="685917"/>
                </a:lnTo>
                <a:lnTo>
                  <a:pt x="0" y="6859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1596081" y="1463560"/>
            <a:ext cx="11039819" cy="7359879"/>
          </a:xfrm>
          <a:custGeom>
            <a:avLst/>
            <a:gdLst/>
            <a:ahLst/>
            <a:cxnLst/>
            <a:rect r="r" b="b" t="t" l="l"/>
            <a:pathLst>
              <a:path h="7359879" w="11039819">
                <a:moveTo>
                  <a:pt x="0" y="0"/>
                </a:moveTo>
                <a:lnTo>
                  <a:pt x="11039819" y="0"/>
                </a:lnTo>
                <a:lnTo>
                  <a:pt x="11039819" y="7359880"/>
                </a:lnTo>
                <a:lnTo>
                  <a:pt x="0" y="73598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12893075" y="3016897"/>
            <a:ext cx="5097836" cy="4462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191C59"/>
                </a:solidFill>
                <a:latin typeface="Mardoto"/>
                <a:ea typeface="Mardoto"/>
                <a:cs typeface="Mardoto"/>
                <a:sym typeface="Mardoto"/>
              </a:rPr>
              <a:t>El</a:t>
            </a:r>
            <a:r>
              <a:rPr lang="en-US" sz="2799">
                <a:solidFill>
                  <a:srgbClr val="191C59"/>
                </a:solidFill>
                <a:latin typeface="Mardoto"/>
                <a:ea typeface="Mardoto"/>
                <a:cs typeface="Mardoto"/>
                <a:sym typeface="Mardoto"/>
              </a:rPr>
              <a:t> datase</a:t>
            </a:r>
            <a:r>
              <a:rPr lang="en-US" sz="2799">
                <a:solidFill>
                  <a:srgbClr val="191C59"/>
                </a:solidFill>
                <a:latin typeface="Mardoto"/>
                <a:ea typeface="Mardoto"/>
                <a:cs typeface="Mardoto"/>
                <a:sym typeface="Mardoto"/>
              </a:rPr>
              <a:t>t</a:t>
            </a:r>
            <a:r>
              <a:rPr lang="en-US" sz="2799">
                <a:solidFill>
                  <a:srgbClr val="191C59"/>
                </a:solidFill>
                <a:latin typeface="Mardoto"/>
                <a:ea typeface="Mardoto"/>
                <a:cs typeface="Mardoto"/>
                <a:sym typeface="Mardoto"/>
              </a:rPr>
              <a:t> </a:t>
            </a:r>
            <a:r>
              <a:rPr lang="en-US" sz="2799">
                <a:solidFill>
                  <a:srgbClr val="191C59"/>
                </a:solidFill>
                <a:latin typeface="Mardoto"/>
                <a:ea typeface="Mardoto"/>
                <a:cs typeface="Mardoto"/>
                <a:sym typeface="Mardoto"/>
              </a:rPr>
              <a:t>c</a:t>
            </a:r>
            <a:r>
              <a:rPr lang="en-US" sz="2799">
                <a:solidFill>
                  <a:srgbClr val="191C59"/>
                </a:solidFill>
                <a:latin typeface="Mardoto"/>
                <a:ea typeface="Mardoto"/>
                <a:cs typeface="Mardoto"/>
                <a:sym typeface="Mardoto"/>
              </a:rPr>
              <a:t>onti</a:t>
            </a:r>
            <a:r>
              <a:rPr lang="en-US" sz="2799">
                <a:solidFill>
                  <a:srgbClr val="191C59"/>
                </a:solidFill>
                <a:latin typeface="Mardoto"/>
                <a:ea typeface="Mardoto"/>
                <a:cs typeface="Mardoto"/>
                <a:sym typeface="Mardoto"/>
              </a:rPr>
              <a:t>e</a:t>
            </a:r>
            <a:r>
              <a:rPr lang="en-US" sz="2799">
                <a:solidFill>
                  <a:srgbClr val="191C59"/>
                </a:solidFill>
                <a:latin typeface="Mardoto"/>
                <a:ea typeface="Mardoto"/>
                <a:cs typeface="Mardoto"/>
                <a:sym typeface="Mardoto"/>
              </a:rPr>
              <a:t>n</a:t>
            </a:r>
            <a:r>
              <a:rPr lang="en-US" sz="2799">
                <a:solidFill>
                  <a:srgbClr val="191C59"/>
                </a:solidFill>
                <a:latin typeface="Mardoto"/>
                <a:ea typeface="Mardoto"/>
                <a:cs typeface="Mardoto"/>
                <a:sym typeface="Mardoto"/>
              </a:rPr>
              <a:t>e 19,795 llamadas recibidas en el primer semestre de 2025. Se segmentaron e</a:t>
            </a:r>
            <a:r>
              <a:rPr lang="en-US" sz="2799">
                <a:solidFill>
                  <a:srgbClr val="191C59"/>
                </a:solidFill>
                <a:latin typeface="Mardoto"/>
                <a:ea typeface="Mardoto"/>
                <a:cs typeface="Mardoto"/>
                <a:sym typeface="Mardoto"/>
              </a:rPr>
              <a:t>n</a:t>
            </a:r>
            <a:r>
              <a:rPr lang="en-US" sz="2799">
                <a:solidFill>
                  <a:srgbClr val="191C59"/>
                </a:solidFill>
                <a:latin typeface="Mardoto"/>
                <a:ea typeface="Mardoto"/>
                <a:cs typeface="Mardoto"/>
                <a:sym typeface="Mardoto"/>
              </a:rPr>
              <a:t> </a:t>
            </a:r>
            <a:r>
              <a:rPr lang="en-US" sz="2799">
                <a:solidFill>
                  <a:srgbClr val="191C59"/>
                </a:solidFill>
                <a:latin typeface="Mardoto"/>
                <a:ea typeface="Mardoto"/>
                <a:cs typeface="Mardoto"/>
                <a:sym typeface="Mardoto"/>
              </a:rPr>
              <a:t>14</a:t>
            </a:r>
            <a:r>
              <a:rPr lang="en-US" sz="2799">
                <a:solidFill>
                  <a:srgbClr val="191C59"/>
                </a:solidFill>
                <a:latin typeface="Mardoto"/>
                <a:ea typeface="Mardoto"/>
                <a:cs typeface="Mardoto"/>
                <a:sym typeface="Mardoto"/>
              </a:rPr>
              <a:t>,09</a:t>
            </a:r>
            <a:r>
              <a:rPr lang="en-US" sz="2799">
                <a:solidFill>
                  <a:srgbClr val="191C59"/>
                </a:solidFill>
                <a:latin typeface="Mardoto"/>
                <a:ea typeface="Mardoto"/>
                <a:cs typeface="Mardoto"/>
                <a:sym typeface="Mardoto"/>
              </a:rPr>
              <a:t>1</a:t>
            </a:r>
            <a:r>
              <a:rPr lang="en-US" sz="2799">
                <a:solidFill>
                  <a:srgbClr val="191C59"/>
                </a:solidFill>
                <a:latin typeface="Mardoto"/>
                <a:ea typeface="Mardoto"/>
                <a:cs typeface="Mardoto"/>
                <a:sym typeface="Mardoto"/>
              </a:rPr>
              <a:t> llamadas efectivas (71.2%) para el análisis de clustering y 5,704 llamadas no efectivas (28.8%) para análisis de eficiencia del servicio.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2B32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58432" y="2585393"/>
            <a:ext cx="11693607" cy="1743707"/>
            <a:chOff x="0" y="0"/>
            <a:chExt cx="3555329" cy="5301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555329" cy="530157"/>
            </a:xfrm>
            <a:custGeom>
              <a:avLst/>
              <a:gdLst/>
              <a:ahLst/>
              <a:cxnLst/>
              <a:rect r="r" b="b" t="t" l="l"/>
              <a:pathLst>
                <a:path h="530157" w="3555329">
                  <a:moveTo>
                    <a:pt x="0" y="0"/>
                  </a:moveTo>
                  <a:lnTo>
                    <a:pt x="3555329" y="0"/>
                  </a:lnTo>
                  <a:lnTo>
                    <a:pt x="3555329" y="530157"/>
                  </a:lnTo>
                  <a:lnTo>
                    <a:pt x="0" y="5301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>
              <a:solidFill>
                <a:srgbClr val="EDEDE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555329" cy="5777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396520" y="2862079"/>
            <a:ext cx="12217432" cy="1171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18"/>
              </a:lnSpc>
            </a:pPr>
            <a:r>
              <a:rPr lang="en-US" b="true" sz="7576">
                <a:solidFill>
                  <a:srgbClr val="FFFFFF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VALOR DEL ANÁLISIS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-1760233" y="-877303"/>
            <a:ext cx="3086100" cy="12041606"/>
            <a:chOff x="0" y="0"/>
            <a:chExt cx="812800" cy="317145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3171452"/>
            </a:xfrm>
            <a:custGeom>
              <a:avLst/>
              <a:gdLst/>
              <a:ahLst/>
              <a:cxnLst/>
              <a:rect r="r" b="b" t="t" l="l"/>
              <a:pathLst>
                <a:path h="3171452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3171452"/>
                  </a:lnTo>
                  <a:lnTo>
                    <a:pt x="0" y="3171452"/>
                  </a:lnTo>
                  <a:close/>
                </a:path>
              </a:pathLst>
            </a:custGeom>
            <a:solidFill>
              <a:srgbClr val="EDEDE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812800" cy="32190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259300" y="-381233"/>
            <a:ext cx="1306415" cy="1409933"/>
            <a:chOff x="0" y="0"/>
            <a:chExt cx="476073" cy="51379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76073" cy="513796"/>
            </a:xfrm>
            <a:custGeom>
              <a:avLst/>
              <a:gdLst/>
              <a:ahLst/>
              <a:cxnLst/>
              <a:rect r="r" b="b" t="t" l="l"/>
              <a:pathLst>
                <a:path h="513796" w="476073">
                  <a:moveTo>
                    <a:pt x="0" y="0"/>
                  </a:moveTo>
                  <a:lnTo>
                    <a:pt x="476073" y="0"/>
                  </a:lnTo>
                  <a:lnTo>
                    <a:pt x="476073" y="513796"/>
                  </a:lnTo>
                  <a:lnTo>
                    <a:pt x="0" y="513796"/>
                  </a:lnTo>
                  <a:close/>
                </a:path>
              </a:pathLst>
            </a:custGeom>
            <a:solidFill>
              <a:srgbClr val="EDEDE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476073" cy="561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4851253" y="9409711"/>
            <a:ext cx="4046056" cy="2430717"/>
            <a:chOff x="0" y="0"/>
            <a:chExt cx="1065628" cy="64018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65628" cy="640189"/>
            </a:xfrm>
            <a:custGeom>
              <a:avLst/>
              <a:gdLst/>
              <a:ahLst/>
              <a:cxnLst/>
              <a:rect r="r" b="b" t="t" l="l"/>
              <a:pathLst>
                <a:path h="640189" w="1065628">
                  <a:moveTo>
                    <a:pt x="0" y="0"/>
                  </a:moveTo>
                  <a:lnTo>
                    <a:pt x="1065628" y="0"/>
                  </a:lnTo>
                  <a:lnTo>
                    <a:pt x="1065628" y="640189"/>
                  </a:lnTo>
                  <a:lnTo>
                    <a:pt x="0" y="640189"/>
                  </a:lnTo>
                  <a:close/>
                </a:path>
              </a:pathLst>
            </a:custGeom>
            <a:solidFill>
              <a:srgbClr val="EDEDED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1065628" cy="6878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3780431" y="4762039"/>
            <a:ext cx="11449610" cy="3472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Mardoto"/>
                <a:ea typeface="Mardoto"/>
                <a:cs typeface="Mardoto"/>
                <a:sym typeface="Mardoto"/>
              </a:rPr>
              <a:t>El</a:t>
            </a:r>
            <a:r>
              <a:rPr lang="en-US" sz="2799">
                <a:solidFill>
                  <a:srgbClr val="FFFFFF"/>
                </a:solidFill>
                <a:latin typeface="Mardoto"/>
                <a:ea typeface="Mardoto"/>
                <a:cs typeface="Mardoto"/>
                <a:sym typeface="Mardoto"/>
              </a:rPr>
              <a:t> estudio de estos datos permite a SEDRONAR identificar patrones de uso, perfiles de consultantes y optimizar la asignación de recursos humanos y comunicacionales. Desde la gestión pública, la Línea 141 se consolida como una fuente estratégica de información para diseñar acciones basadas en evidencia y mejorar la respuesta estatal ante el consumo problemático.</a:t>
            </a:r>
          </a:p>
          <a:p>
            <a:pPr algn="just">
              <a:lnSpc>
                <a:spcPts val="3919"/>
              </a:lnSpc>
              <a:spcBef>
                <a:spcPct val="0"/>
              </a:spcBef>
            </a:pPr>
          </a:p>
        </p:txBody>
      </p:sp>
      <p:grpSp>
        <p:nvGrpSpPr>
          <p:cNvPr name="Group 16" id="16"/>
          <p:cNvGrpSpPr/>
          <p:nvPr/>
        </p:nvGrpSpPr>
        <p:grpSpPr>
          <a:xfrm rot="-10800000">
            <a:off x="571692" y="715484"/>
            <a:ext cx="204131" cy="1145622"/>
            <a:chOff x="0" y="0"/>
            <a:chExt cx="272175" cy="1527496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0" y="0"/>
              <a:ext cx="272175" cy="272175"/>
              <a:chOff x="0" y="0"/>
              <a:chExt cx="812800" cy="8128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91C59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20" id="20"/>
            <p:cNvGrpSpPr/>
            <p:nvPr/>
          </p:nvGrpSpPr>
          <p:grpSpPr>
            <a:xfrm rot="0">
              <a:off x="0" y="627661"/>
              <a:ext cx="272175" cy="272175"/>
              <a:chOff x="0" y="0"/>
              <a:chExt cx="812800" cy="81280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91C59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23" id="23"/>
            <p:cNvGrpSpPr/>
            <p:nvPr/>
          </p:nvGrpSpPr>
          <p:grpSpPr>
            <a:xfrm rot="0">
              <a:off x="0" y="1255321"/>
              <a:ext cx="272175" cy="272175"/>
              <a:chOff x="0" y="0"/>
              <a:chExt cx="812800" cy="812800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91C59"/>
              </a:soli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name="Group 26" id="26"/>
          <p:cNvGrpSpPr/>
          <p:nvPr/>
        </p:nvGrpSpPr>
        <p:grpSpPr>
          <a:xfrm rot="5400000">
            <a:off x="16765398" y="9206655"/>
            <a:ext cx="204131" cy="1145622"/>
            <a:chOff x="0" y="0"/>
            <a:chExt cx="272175" cy="1527496"/>
          </a:xfrm>
        </p:grpSpPr>
        <p:grpSp>
          <p:nvGrpSpPr>
            <p:cNvPr name="Group 27" id="27"/>
            <p:cNvGrpSpPr/>
            <p:nvPr/>
          </p:nvGrpSpPr>
          <p:grpSpPr>
            <a:xfrm rot="0">
              <a:off x="0" y="0"/>
              <a:ext cx="272175" cy="272175"/>
              <a:chOff x="0" y="0"/>
              <a:chExt cx="812800" cy="812800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91C59"/>
              </a:solidFill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30" id="30"/>
            <p:cNvGrpSpPr/>
            <p:nvPr/>
          </p:nvGrpSpPr>
          <p:grpSpPr>
            <a:xfrm rot="0">
              <a:off x="0" y="627661"/>
              <a:ext cx="272175" cy="272175"/>
              <a:chOff x="0" y="0"/>
              <a:chExt cx="812800" cy="812800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91C59"/>
              </a:solidFill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33" id="33"/>
            <p:cNvGrpSpPr/>
            <p:nvPr/>
          </p:nvGrpSpPr>
          <p:grpSpPr>
            <a:xfrm rot="0">
              <a:off x="0" y="1255321"/>
              <a:ext cx="272175" cy="272175"/>
              <a:chOff x="0" y="0"/>
              <a:chExt cx="812800" cy="812800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91C59"/>
              </a:solidFill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32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60372" y="2154562"/>
            <a:ext cx="7968313" cy="1707946"/>
            <a:chOff x="0" y="0"/>
            <a:chExt cx="2629376" cy="56358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29377" cy="563586"/>
            </a:xfrm>
            <a:custGeom>
              <a:avLst/>
              <a:gdLst/>
              <a:ahLst/>
              <a:cxnLst/>
              <a:rect r="r" b="b" t="t" l="l"/>
              <a:pathLst>
                <a:path h="563586" w="2629377">
                  <a:moveTo>
                    <a:pt x="0" y="0"/>
                  </a:moveTo>
                  <a:lnTo>
                    <a:pt x="2629377" y="0"/>
                  </a:lnTo>
                  <a:lnTo>
                    <a:pt x="2629377" y="563586"/>
                  </a:lnTo>
                  <a:lnTo>
                    <a:pt x="0" y="56358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>
              <a:solidFill>
                <a:srgbClr val="EDEDE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629376" cy="6112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1993077" y="-6535153"/>
            <a:ext cx="3086100" cy="12041606"/>
            <a:chOff x="0" y="0"/>
            <a:chExt cx="812800" cy="317145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3171452"/>
            </a:xfrm>
            <a:custGeom>
              <a:avLst/>
              <a:gdLst/>
              <a:ahLst/>
              <a:cxnLst/>
              <a:rect r="r" b="b" t="t" l="l"/>
              <a:pathLst>
                <a:path h="3171452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3171452"/>
                  </a:lnTo>
                  <a:lnTo>
                    <a:pt x="0" y="3171452"/>
                  </a:lnTo>
                  <a:close/>
                </a:path>
              </a:pathLst>
            </a:custGeom>
            <a:solidFill>
              <a:srgbClr val="EDEDE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32190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277715" y="9258300"/>
            <a:ext cx="1306415" cy="1409933"/>
            <a:chOff x="0" y="0"/>
            <a:chExt cx="476073" cy="51379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76073" cy="513796"/>
            </a:xfrm>
            <a:custGeom>
              <a:avLst/>
              <a:gdLst/>
              <a:ahLst/>
              <a:cxnLst/>
              <a:rect r="r" b="b" t="t" l="l"/>
              <a:pathLst>
                <a:path h="513796" w="476073">
                  <a:moveTo>
                    <a:pt x="0" y="0"/>
                  </a:moveTo>
                  <a:lnTo>
                    <a:pt x="476073" y="0"/>
                  </a:lnTo>
                  <a:lnTo>
                    <a:pt x="476073" y="513796"/>
                  </a:lnTo>
                  <a:lnTo>
                    <a:pt x="0" y="513796"/>
                  </a:lnTo>
                  <a:close/>
                </a:path>
              </a:pathLst>
            </a:custGeom>
            <a:solidFill>
              <a:srgbClr val="EDEDE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476073" cy="561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4889506" y="9258300"/>
            <a:ext cx="4046056" cy="2430717"/>
            <a:chOff x="0" y="0"/>
            <a:chExt cx="1065628" cy="64018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065628" cy="640189"/>
            </a:xfrm>
            <a:custGeom>
              <a:avLst/>
              <a:gdLst/>
              <a:ahLst/>
              <a:cxnLst/>
              <a:rect r="r" b="b" t="t" l="l"/>
              <a:pathLst>
                <a:path h="640189" w="1065628">
                  <a:moveTo>
                    <a:pt x="0" y="0"/>
                  </a:moveTo>
                  <a:lnTo>
                    <a:pt x="1065628" y="0"/>
                  </a:lnTo>
                  <a:lnTo>
                    <a:pt x="1065628" y="640189"/>
                  </a:lnTo>
                  <a:lnTo>
                    <a:pt x="0" y="640189"/>
                  </a:lnTo>
                  <a:close/>
                </a:path>
              </a:pathLst>
            </a:custGeom>
            <a:solidFill>
              <a:srgbClr val="EDEDE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065628" cy="6878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256373" y="1028700"/>
            <a:ext cx="6656162" cy="7719283"/>
            <a:chOff x="0" y="0"/>
            <a:chExt cx="1031214" cy="119591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031214" cy="1195919"/>
            </a:xfrm>
            <a:custGeom>
              <a:avLst/>
              <a:gdLst/>
              <a:ahLst/>
              <a:cxnLst/>
              <a:rect r="r" b="b" t="t" l="l"/>
              <a:pathLst>
                <a:path h="1195919" w="1031214">
                  <a:moveTo>
                    <a:pt x="0" y="0"/>
                  </a:moveTo>
                  <a:lnTo>
                    <a:pt x="1031214" y="0"/>
                  </a:lnTo>
                  <a:lnTo>
                    <a:pt x="1031214" y="1195919"/>
                  </a:lnTo>
                  <a:lnTo>
                    <a:pt x="0" y="1195919"/>
                  </a:lnTo>
                  <a:close/>
                </a:path>
              </a:pathLst>
            </a:custGeom>
            <a:blipFill>
              <a:blip r:embed="rId2"/>
              <a:stretch>
                <a:fillRect l="-37376" t="0" r="-37376" b="0"/>
              </a:stretch>
            </a:blipFill>
            <a:ln w="85725" cap="sq">
              <a:solidFill>
                <a:srgbClr val="EDEDED"/>
              </a:solidFill>
              <a:prstDash val="solid"/>
              <a:miter/>
            </a:ln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1239612" y="-1000"/>
            <a:ext cx="204131" cy="1145622"/>
            <a:chOff x="0" y="0"/>
            <a:chExt cx="272175" cy="1527496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0" y="0"/>
              <a:ext cx="272175" cy="272175"/>
              <a:chOff x="0" y="0"/>
              <a:chExt cx="812800" cy="8128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91C59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20" id="20"/>
            <p:cNvGrpSpPr/>
            <p:nvPr/>
          </p:nvGrpSpPr>
          <p:grpSpPr>
            <a:xfrm rot="0">
              <a:off x="0" y="627661"/>
              <a:ext cx="272175" cy="272175"/>
              <a:chOff x="0" y="0"/>
              <a:chExt cx="812800" cy="81280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91C59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23" id="23"/>
            <p:cNvGrpSpPr/>
            <p:nvPr/>
          </p:nvGrpSpPr>
          <p:grpSpPr>
            <a:xfrm rot="0">
              <a:off x="0" y="1255321"/>
              <a:ext cx="272175" cy="272175"/>
              <a:chOff x="0" y="0"/>
              <a:chExt cx="812800" cy="812800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91C59"/>
              </a:soli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name="Group 26" id="26"/>
          <p:cNvGrpSpPr/>
          <p:nvPr/>
        </p:nvGrpSpPr>
        <p:grpSpPr>
          <a:xfrm rot="5400000">
            <a:off x="16765398" y="9206655"/>
            <a:ext cx="204131" cy="1145622"/>
            <a:chOff x="0" y="0"/>
            <a:chExt cx="272175" cy="1527496"/>
          </a:xfrm>
        </p:grpSpPr>
        <p:grpSp>
          <p:nvGrpSpPr>
            <p:cNvPr name="Group 27" id="27"/>
            <p:cNvGrpSpPr/>
            <p:nvPr/>
          </p:nvGrpSpPr>
          <p:grpSpPr>
            <a:xfrm rot="0">
              <a:off x="0" y="0"/>
              <a:ext cx="272175" cy="272175"/>
              <a:chOff x="0" y="0"/>
              <a:chExt cx="812800" cy="812800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91C59"/>
              </a:solidFill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30" id="30"/>
            <p:cNvGrpSpPr/>
            <p:nvPr/>
          </p:nvGrpSpPr>
          <p:grpSpPr>
            <a:xfrm rot="0">
              <a:off x="0" y="627661"/>
              <a:ext cx="272175" cy="272175"/>
              <a:chOff x="0" y="0"/>
              <a:chExt cx="812800" cy="812800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91C59"/>
              </a:solidFill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33" id="33"/>
            <p:cNvGrpSpPr/>
            <p:nvPr/>
          </p:nvGrpSpPr>
          <p:grpSpPr>
            <a:xfrm rot="0">
              <a:off x="0" y="1255321"/>
              <a:ext cx="272175" cy="272175"/>
              <a:chOff x="0" y="0"/>
              <a:chExt cx="812800" cy="812800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91C59"/>
              </a:solidFill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sp>
        <p:nvSpPr>
          <p:cNvPr name="TextBox 36" id="36"/>
          <p:cNvSpPr txBox="true"/>
          <p:nvPr/>
        </p:nvSpPr>
        <p:spPr>
          <a:xfrm rot="0">
            <a:off x="1360372" y="4300219"/>
            <a:ext cx="8005703" cy="4958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Mardoto"/>
                <a:ea typeface="Mardoto"/>
                <a:cs typeface="Mardoto"/>
                <a:sym typeface="Mardoto"/>
              </a:rPr>
              <a:t>L</a:t>
            </a:r>
            <a:r>
              <a:rPr lang="en-US" sz="2799">
                <a:solidFill>
                  <a:srgbClr val="FFFFFF"/>
                </a:solidFill>
                <a:latin typeface="Mardoto"/>
                <a:ea typeface="Mardoto"/>
                <a:cs typeface="Mardoto"/>
                <a:sym typeface="Mardoto"/>
              </a:rPr>
              <a:t>a Línea 141 recibe diariamente consultas de todo el país, pero la información no siempre se utiliza de forma analítica.</a:t>
            </a:r>
          </a:p>
          <a:p>
            <a:pPr algn="just">
              <a:lnSpc>
                <a:spcPts val="3919"/>
              </a:lnSpc>
              <a:spcBef>
                <a:spcPct val="0"/>
              </a:spcBef>
            </a:pPr>
          </a:p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Mardoto"/>
                <a:ea typeface="Mardoto"/>
                <a:cs typeface="Mardoto"/>
                <a:sym typeface="Mardoto"/>
              </a:rPr>
              <a:t>Existe la necesidad de identificar patrones y perfiles de llamadas para optimizar la atención, mejorar la asignación de recursos y diseñar estrategias preventivas más efectivas frente al consumo problemático de sustancias.</a:t>
            </a:r>
          </a:p>
          <a:p>
            <a:pPr algn="just">
              <a:lnSpc>
                <a:spcPts val="3919"/>
              </a:lnSpc>
              <a:spcBef>
                <a:spcPct val="0"/>
              </a:spcBef>
            </a:pPr>
          </a:p>
        </p:txBody>
      </p:sp>
      <p:sp>
        <p:nvSpPr>
          <p:cNvPr name="TextBox 37" id="37"/>
          <p:cNvSpPr txBox="true"/>
          <p:nvPr/>
        </p:nvSpPr>
        <p:spPr>
          <a:xfrm rot="0">
            <a:off x="-764187" y="2413367"/>
            <a:ext cx="12217432" cy="1171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18"/>
              </a:lnSpc>
            </a:pPr>
            <a:r>
              <a:rPr lang="en-US" b="true" sz="7576">
                <a:solidFill>
                  <a:srgbClr val="FFFFFF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NECESIDAD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74655" y="4766120"/>
            <a:ext cx="4911898" cy="3757367"/>
            <a:chOff x="0" y="0"/>
            <a:chExt cx="1293669" cy="98959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93669" cy="989595"/>
            </a:xfrm>
            <a:custGeom>
              <a:avLst/>
              <a:gdLst/>
              <a:ahLst/>
              <a:cxnLst/>
              <a:rect r="r" b="b" t="t" l="l"/>
              <a:pathLst>
                <a:path h="989595" w="1293669">
                  <a:moveTo>
                    <a:pt x="0" y="0"/>
                  </a:moveTo>
                  <a:lnTo>
                    <a:pt x="1293669" y="0"/>
                  </a:lnTo>
                  <a:lnTo>
                    <a:pt x="1293669" y="989595"/>
                  </a:lnTo>
                  <a:lnTo>
                    <a:pt x="0" y="989595"/>
                  </a:lnTo>
                  <a:close/>
                </a:path>
              </a:pathLst>
            </a:custGeom>
            <a:solidFill>
              <a:srgbClr val="2B326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293669" cy="10372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898841" y="5203353"/>
            <a:ext cx="3863526" cy="279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FFFFFF"/>
                </a:solidFill>
                <a:latin typeface="Mardoto"/>
                <a:ea typeface="Mardoto"/>
                <a:cs typeface="Mardoto"/>
                <a:sym typeface="Mardoto"/>
              </a:rPr>
              <a:t>Incluyen la fecha, día y h</a:t>
            </a:r>
            <a:r>
              <a:rPr lang="en-US" sz="2299">
                <a:solidFill>
                  <a:srgbClr val="FFFFFF"/>
                </a:solidFill>
                <a:latin typeface="Mardoto"/>
                <a:ea typeface="Mardoto"/>
                <a:cs typeface="Mardoto"/>
                <a:sym typeface="Mardoto"/>
              </a:rPr>
              <a:t>ora de cada llamada. Permiten detectar momentos de mayor demanda, analizar patrones semanales y planificar la disponibilidad del servicio según los horarios críticos.</a:t>
            </a:r>
          </a:p>
        </p:txBody>
      </p:sp>
      <p:grpSp>
        <p:nvGrpSpPr>
          <p:cNvPr name="Group 6" id="6"/>
          <p:cNvGrpSpPr/>
          <p:nvPr/>
        </p:nvGrpSpPr>
        <p:grpSpPr>
          <a:xfrm rot="-5400000">
            <a:off x="7241632" y="678285"/>
            <a:ext cx="3086100" cy="20246131"/>
            <a:chOff x="0" y="0"/>
            <a:chExt cx="812800" cy="533231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5332314"/>
            </a:xfrm>
            <a:custGeom>
              <a:avLst/>
              <a:gdLst/>
              <a:ahLst/>
              <a:cxnLst/>
              <a:rect r="r" b="b" t="t" l="l"/>
              <a:pathLst>
                <a:path h="5332314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5332314"/>
                  </a:lnTo>
                  <a:lnTo>
                    <a:pt x="0" y="5332314"/>
                  </a:lnTo>
                  <a:close/>
                </a:path>
              </a:pathLst>
            </a:custGeom>
            <a:solidFill>
              <a:srgbClr val="2B326B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812800" cy="53799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204100" y="4115041"/>
            <a:ext cx="5082453" cy="511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70" indent="-356235" lvl="1">
              <a:lnSpc>
                <a:spcPts val="4058"/>
              </a:lnSpc>
              <a:buFont typeface="Arial"/>
              <a:buChar char="•"/>
            </a:pPr>
            <a:r>
              <a:rPr lang="en-US" b="true" sz="3300">
                <a:solidFill>
                  <a:srgbClr val="191C59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Temporales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6773328" y="4766120"/>
            <a:ext cx="4911898" cy="3757367"/>
            <a:chOff x="0" y="0"/>
            <a:chExt cx="1293669" cy="98959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93669" cy="989595"/>
            </a:xfrm>
            <a:custGeom>
              <a:avLst/>
              <a:gdLst/>
              <a:ahLst/>
              <a:cxnLst/>
              <a:rect r="r" b="b" t="t" l="l"/>
              <a:pathLst>
                <a:path h="989595" w="1293669">
                  <a:moveTo>
                    <a:pt x="0" y="0"/>
                  </a:moveTo>
                  <a:lnTo>
                    <a:pt x="1293669" y="0"/>
                  </a:lnTo>
                  <a:lnTo>
                    <a:pt x="1293669" y="989595"/>
                  </a:lnTo>
                  <a:lnTo>
                    <a:pt x="0" y="989595"/>
                  </a:lnTo>
                  <a:close/>
                </a:path>
              </a:pathLst>
            </a:custGeom>
            <a:solidFill>
              <a:srgbClr val="2B326B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1293669" cy="10372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7208687" y="5203353"/>
            <a:ext cx="4041181" cy="279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FFFFFF"/>
                </a:solidFill>
                <a:latin typeface="Mardoto"/>
                <a:ea typeface="Mardoto"/>
                <a:cs typeface="Mardoto"/>
                <a:sym typeface="Mardoto"/>
              </a:rPr>
              <a:t>C</a:t>
            </a:r>
            <a:r>
              <a:rPr lang="en-US" sz="2299">
                <a:solidFill>
                  <a:srgbClr val="FFFFFF"/>
                </a:solidFill>
                <a:latin typeface="Mardoto"/>
                <a:ea typeface="Mardoto"/>
                <a:cs typeface="Mardoto"/>
                <a:sym typeface="Mardoto"/>
              </a:rPr>
              <a:t>ontienen datos de edad, género y provincia del consultante o consumidor. Ayudan a identificar perfiles poblacionales y zonas con mayor incidencia para orientar acciones preventivas.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602773" y="4115041"/>
            <a:ext cx="5082453" cy="511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70" indent="-356235" lvl="1">
              <a:lnSpc>
                <a:spcPts val="4058"/>
              </a:lnSpc>
              <a:buFont typeface="Arial"/>
              <a:buChar char="•"/>
            </a:pPr>
            <a:r>
              <a:rPr lang="en-US" b="true" sz="3300">
                <a:solidFill>
                  <a:srgbClr val="191C59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Demográficos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2172002" y="4766120"/>
            <a:ext cx="4911898" cy="3757367"/>
            <a:chOff x="0" y="0"/>
            <a:chExt cx="1293669" cy="98959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93669" cy="989595"/>
            </a:xfrm>
            <a:custGeom>
              <a:avLst/>
              <a:gdLst/>
              <a:ahLst/>
              <a:cxnLst/>
              <a:rect r="r" b="b" t="t" l="l"/>
              <a:pathLst>
                <a:path h="989595" w="1293669">
                  <a:moveTo>
                    <a:pt x="0" y="0"/>
                  </a:moveTo>
                  <a:lnTo>
                    <a:pt x="1293669" y="0"/>
                  </a:lnTo>
                  <a:lnTo>
                    <a:pt x="1293669" y="989595"/>
                  </a:lnTo>
                  <a:lnTo>
                    <a:pt x="0" y="989595"/>
                  </a:lnTo>
                  <a:close/>
                </a:path>
              </a:pathLst>
            </a:custGeom>
            <a:solidFill>
              <a:srgbClr val="2B326B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1293669" cy="10372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2696188" y="5203353"/>
            <a:ext cx="3863526" cy="3199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FFFFFF"/>
                </a:solidFill>
                <a:latin typeface="Mardoto"/>
                <a:ea typeface="Mardoto"/>
                <a:cs typeface="Mardoto"/>
                <a:sym typeface="Mardoto"/>
              </a:rPr>
              <a:t>Aba</a:t>
            </a:r>
            <a:r>
              <a:rPr lang="en-US" sz="2299">
                <a:solidFill>
                  <a:srgbClr val="FFFFFF"/>
                </a:solidFill>
                <a:latin typeface="Mardoto"/>
                <a:ea typeface="Mardoto"/>
                <a:cs typeface="Mardoto"/>
                <a:sym typeface="Mardoto"/>
              </a:rPr>
              <a:t>rcan el motivo, tipo y modalidad de la consulta. Reflejan si la llamada fue directa o indirecta y el nivel de urgencia, aportando información clave sobre las necesidades de atención.</a:t>
            </a:r>
          </a:p>
          <a:p>
            <a:pPr algn="ctr">
              <a:lnSpc>
                <a:spcPts val="3219"/>
              </a:lnSpc>
              <a:spcBef>
                <a:spcPct val="0"/>
              </a:spcBef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12001447" y="4115041"/>
            <a:ext cx="5082453" cy="511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70" indent="-356235" lvl="1">
              <a:lnSpc>
                <a:spcPts val="4058"/>
              </a:lnSpc>
              <a:buFont typeface="Arial"/>
              <a:buChar char="•"/>
            </a:pPr>
            <a:r>
              <a:rPr lang="en-US" b="true" sz="3300">
                <a:solidFill>
                  <a:srgbClr val="191C59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Contextuales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1374655" y="930525"/>
            <a:ext cx="15709245" cy="2012941"/>
            <a:chOff x="0" y="0"/>
            <a:chExt cx="4137414" cy="53015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4137415" cy="530157"/>
            </a:xfrm>
            <a:custGeom>
              <a:avLst/>
              <a:gdLst/>
              <a:ahLst/>
              <a:cxnLst/>
              <a:rect r="r" b="b" t="t" l="l"/>
              <a:pathLst>
                <a:path h="530157" w="4137415">
                  <a:moveTo>
                    <a:pt x="0" y="0"/>
                  </a:moveTo>
                  <a:lnTo>
                    <a:pt x="4137415" y="0"/>
                  </a:lnTo>
                  <a:lnTo>
                    <a:pt x="4137415" y="530157"/>
                  </a:lnTo>
                  <a:lnTo>
                    <a:pt x="0" y="5301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>
              <a:solidFill>
                <a:srgbClr val="2B326B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47625"/>
              <a:ext cx="4137414" cy="5777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374655" y="1253617"/>
            <a:ext cx="15709245" cy="13477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88"/>
              </a:lnSpc>
            </a:pPr>
            <a:r>
              <a:rPr lang="en-US" b="true" sz="8771">
                <a:solidFill>
                  <a:srgbClr val="191C59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MODELO DE DATOS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16396199" y="557960"/>
            <a:ext cx="1001769" cy="1081147"/>
            <a:chOff x="0" y="0"/>
            <a:chExt cx="476073" cy="513796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476073" cy="513796"/>
            </a:xfrm>
            <a:custGeom>
              <a:avLst/>
              <a:gdLst/>
              <a:ahLst/>
              <a:cxnLst/>
              <a:rect r="r" b="b" t="t" l="l"/>
              <a:pathLst>
                <a:path h="513796" w="476073">
                  <a:moveTo>
                    <a:pt x="0" y="0"/>
                  </a:moveTo>
                  <a:lnTo>
                    <a:pt x="476073" y="0"/>
                  </a:lnTo>
                  <a:lnTo>
                    <a:pt x="476073" y="513796"/>
                  </a:lnTo>
                  <a:lnTo>
                    <a:pt x="0" y="513796"/>
                  </a:lnTo>
                  <a:close/>
                </a:path>
              </a:pathLst>
            </a:custGeom>
            <a:solidFill>
              <a:srgbClr val="2B326B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47625"/>
              <a:ext cx="476073" cy="561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5400000">
            <a:off x="17157234" y="9233841"/>
            <a:ext cx="204131" cy="1145622"/>
            <a:chOff x="0" y="0"/>
            <a:chExt cx="272175" cy="1527496"/>
          </a:xfrm>
        </p:grpSpPr>
        <p:grpSp>
          <p:nvGrpSpPr>
            <p:cNvPr name="Group 28" id="28"/>
            <p:cNvGrpSpPr/>
            <p:nvPr/>
          </p:nvGrpSpPr>
          <p:grpSpPr>
            <a:xfrm rot="0">
              <a:off x="0" y="0"/>
              <a:ext cx="272175" cy="272175"/>
              <a:chOff x="0" y="0"/>
              <a:chExt cx="812800" cy="812800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31" id="31"/>
            <p:cNvGrpSpPr/>
            <p:nvPr/>
          </p:nvGrpSpPr>
          <p:grpSpPr>
            <a:xfrm rot="0">
              <a:off x="0" y="627661"/>
              <a:ext cx="272175" cy="272175"/>
              <a:chOff x="0" y="0"/>
              <a:chExt cx="812800" cy="812800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33" id="33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34" id="34"/>
            <p:cNvGrpSpPr/>
            <p:nvPr/>
          </p:nvGrpSpPr>
          <p:grpSpPr>
            <a:xfrm rot="0">
              <a:off x="0" y="1255321"/>
              <a:ext cx="272175" cy="272175"/>
              <a:chOff x="0" y="0"/>
              <a:chExt cx="812800" cy="812800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36" id="36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sp>
        <p:nvSpPr>
          <p:cNvPr name="TextBox 37" id="37"/>
          <p:cNvSpPr txBox="true"/>
          <p:nvPr/>
        </p:nvSpPr>
        <p:spPr>
          <a:xfrm rot="0">
            <a:off x="1329395" y="3299066"/>
            <a:ext cx="15929905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191C59"/>
                </a:solidFill>
                <a:latin typeface="Mardoto"/>
                <a:ea typeface="Mardoto"/>
                <a:cs typeface="Mardoto"/>
                <a:sym typeface="Mardoto"/>
              </a:rPr>
              <a:t>El dataset de la Línea 141 recopila información estructurada de cada llamada recibida en distintos tipos de datos</a:t>
            </a:r>
          </a:p>
        </p:txBody>
      </p:sp>
      <p:sp>
        <p:nvSpPr>
          <p:cNvPr name="Freeform 38" id="38"/>
          <p:cNvSpPr/>
          <p:nvPr/>
        </p:nvSpPr>
        <p:spPr>
          <a:xfrm flipH="false" flipV="false" rot="0">
            <a:off x="16554125" y="755575"/>
            <a:ext cx="685916" cy="685916"/>
          </a:xfrm>
          <a:custGeom>
            <a:avLst/>
            <a:gdLst/>
            <a:ahLst/>
            <a:cxnLst/>
            <a:rect r="r" b="b" t="t" l="l"/>
            <a:pathLst>
              <a:path h="685916" w="685916">
                <a:moveTo>
                  <a:pt x="0" y="0"/>
                </a:moveTo>
                <a:lnTo>
                  <a:pt x="685917" y="0"/>
                </a:lnTo>
                <a:lnTo>
                  <a:pt x="685917" y="685917"/>
                </a:lnTo>
                <a:lnTo>
                  <a:pt x="0" y="6859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93926" y="870439"/>
            <a:ext cx="1733662" cy="1353711"/>
            <a:chOff x="0" y="0"/>
            <a:chExt cx="678958" cy="5301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8958" cy="530157"/>
            </a:xfrm>
            <a:custGeom>
              <a:avLst/>
              <a:gdLst/>
              <a:ahLst/>
              <a:cxnLst/>
              <a:rect r="r" b="b" t="t" l="l"/>
              <a:pathLst>
                <a:path h="530157" w="678958">
                  <a:moveTo>
                    <a:pt x="0" y="0"/>
                  </a:moveTo>
                  <a:lnTo>
                    <a:pt x="678958" y="0"/>
                  </a:lnTo>
                  <a:lnTo>
                    <a:pt x="678958" y="530157"/>
                  </a:lnTo>
                  <a:lnTo>
                    <a:pt x="0" y="5301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>
              <a:solidFill>
                <a:srgbClr val="2B326B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678958" cy="5777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966395" y="972072"/>
            <a:ext cx="2536767" cy="1131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91"/>
              </a:lnSpc>
            </a:pPr>
            <a:r>
              <a:rPr lang="en-US" b="true" sz="7310" spc="402">
                <a:solidFill>
                  <a:srgbClr val="191C59"/>
                </a:solidFill>
                <a:latin typeface="Montaser Arabic Heavy"/>
                <a:ea typeface="Montaser Arabic Heavy"/>
                <a:cs typeface="Montaser Arabic Heavy"/>
                <a:sym typeface="Montaser Arabic Heavy"/>
              </a:rPr>
              <a:t>01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393926" y="2361813"/>
            <a:ext cx="6363952" cy="23329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2"/>
              </a:lnSpc>
              <a:spcBef>
                <a:spcPct val="0"/>
              </a:spcBef>
            </a:pPr>
            <a:r>
              <a:rPr lang="en-US" sz="1902">
                <a:solidFill>
                  <a:srgbClr val="191C59"/>
                </a:solidFill>
                <a:latin typeface="Mardoto"/>
                <a:ea typeface="Mardoto"/>
                <a:cs typeface="Mardoto"/>
                <a:sym typeface="Mardoto"/>
              </a:rPr>
              <a:t>S</a:t>
            </a:r>
            <a:r>
              <a:rPr lang="en-US" sz="1902">
                <a:solidFill>
                  <a:srgbClr val="191C59"/>
                </a:solidFill>
                <a:latin typeface="Mardoto"/>
                <a:ea typeface="Mardoto"/>
                <a:cs typeface="Mardoto"/>
                <a:sym typeface="Mardoto"/>
              </a:rPr>
              <a:t>e utilizó </a:t>
            </a:r>
            <a:r>
              <a:rPr lang="en-US" b="true" sz="1902">
                <a:solidFill>
                  <a:srgbClr val="191C59"/>
                </a:solidFill>
                <a:latin typeface="Mardoto Bold"/>
                <a:ea typeface="Mardoto Bold"/>
                <a:cs typeface="Mardoto Bold"/>
                <a:sym typeface="Mardoto Bold"/>
              </a:rPr>
              <a:t>Clustering (agrupamiento no supervisado)</a:t>
            </a:r>
            <a:r>
              <a:rPr lang="en-US" sz="1902">
                <a:solidFill>
                  <a:srgbClr val="191C59"/>
                </a:solidFill>
                <a:latin typeface="Mardoto"/>
                <a:ea typeface="Mardoto"/>
                <a:cs typeface="Mardoto"/>
                <a:sym typeface="Mardoto"/>
              </a:rPr>
              <a:t>, ya que el dataset no posee variable objetivo. El propósito fue descubrir patrones y agrupar llamadas con características similares, identificando perfiles de consultantes y tipos de demanda para comprender mejor el servicio y optimizar la asignación de recursos.</a:t>
            </a:r>
          </a:p>
          <a:p>
            <a:pPr algn="just">
              <a:lnSpc>
                <a:spcPts val="2662"/>
              </a:lnSpc>
              <a:spcBef>
                <a:spcPct val="0"/>
              </a:spcBef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9611770" y="870439"/>
            <a:ext cx="1733662" cy="1353711"/>
            <a:chOff x="0" y="0"/>
            <a:chExt cx="678958" cy="53015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78958" cy="530157"/>
            </a:xfrm>
            <a:custGeom>
              <a:avLst/>
              <a:gdLst/>
              <a:ahLst/>
              <a:cxnLst/>
              <a:rect r="r" b="b" t="t" l="l"/>
              <a:pathLst>
                <a:path h="530157" w="678958">
                  <a:moveTo>
                    <a:pt x="0" y="0"/>
                  </a:moveTo>
                  <a:lnTo>
                    <a:pt x="678958" y="0"/>
                  </a:lnTo>
                  <a:lnTo>
                    <a:pt x="678958" y="530157"/>
                  </a:lnTo>
                  <a:lnTo>
                    <a:pt x="0" y="5301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>
              <a:solidFill>
                <a:srgbClr val="2B326B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678958" cy="5777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9184239" y="972072"/>
            <a:ext cx="2536767" cy="1131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91"/>
              </a:lnSpc>
            </a:pPr>
            <a:r>
              <a:rPr lang="en-US" b="true" sz="7310" spc="402">
                <a:solidFill>
                  <a:srgbClr val="191C59"/>
                </a:solidFill>
                <a:latin typeface="Montaser Arabic Heavy"/>
                <a:ea typeface="Montaser Arabic Heavy"/>
                <a:cs typeface="Montaser Arabic Heavy"/>
                <a:sym typeface="Montaser Arabic Heavy"/>
              </a:rPr>
              <a:t>02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578662" y="2361813"/>
            <a:ext cx="6371217" cy="23329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2"/>
              </a:lnSpc>
              <a:spcBef>
                <a:spcPct val="0"/>
              </a:spcBef>
            </a:pPr>
            <a:r>
              <a:rPr lang="en-US" sz="1902">
                <a:solidFill>
                  <a:srgbClr val="191C59"/>
                </a:solidFill>
                <a:latin typeface="Mardoto"/>
                <a:ea typeface="Mardoto"/>
                <a:cs typeface="Mardoto"/>
                <a:sym typeface="Mardoto"/>
              </a:rPr>
              <a:t>S</a:t>
            </a:r>
            <a:r>
              <a:rPr lang="en-US" sz="1902">
                <a:solidFill>
                  <a:srgbClr val="191C59"/>
                </a:solidFill>
                <a:latin typeface="Mardoto"/>
                <a:ea typeface="Mardoto"/>
                <a:cs typeface="Mardoto"/>
                <a:sym typeface="Mardoto"/>
              </a:rPr>
              <a:t>e aplicó K-Means, adecuado para datos mixtos preprocesados con One-Hot Encoding. El modelo busca minimizar la inercia intra-cluster y maximizar la separación entre grupos. El número de clústeres se definió con el método del codo y el índice silhouette, asegurando una segmentación coherente, reduciendo el ruido dimensional.</a:t>
            </a:r>
          </a:p>
          <a:p>
            <a:pPr algn="l">
              <a:lnSpc>
                <a:spcPts val="2662"/>
              </a:lnSpc>
              <a:spcBef>
                <a:spcPct val="0"/>
              </a:spcBef>
            </a:pPr>
          </a:p>
        </p:txBody>
      </p:sp>
      <p:grpSp>
        <p:nvGrpSpPr>
          <p:cNvPr name="Group 12" id="12"/>
          <p:cNvGrpSpPr/>
          <p:nvPr/>
        </p:nvGrpSpPr>
        <p:grpSpPr>
          <a:xfrm rot="0">
            <a:off x="2393926" y="5143500"/>
            <a:ext cx="1733662" cy="1353711"/>
            <a:chOff x="0" y="0"/>
            <a:chExt cx="678958" cy="53015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78958" cy="530157"/>
            </a:xfrm>
            <a:custGeom>
              <a:avLst/>
              <a:gdLst/>
              <a:ahLst/>
              <a:cxnLst/>
              <a:rect r="r" b="b" t="t" l="l"/>
              <a:pathLst>
                <a:path h="530157" w="678958">
                  <a:moveTo>
                    <a:pt x="0" y="0"/>
                  </a:moveTo>
                  <a:lnTo>
                    <a:pt x="678958" y="0"/>
                  </a:lnTo>
                  <a:lnTo>
                    <a:pt x="678958" y="530157"/>
                  </a:lnTo>
                  <a:lnTo>
                    <a:pt x="0" y="5301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>
              <a:solidFill>
                <a:srgbClr val="2B326B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678958" cy="5777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966395" y="5245133"/>
            <a:ext cx="2536767" cy="1131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91"/>
              </a:lnSpc>
            </a:pPr>
            <a:r>
              <a:rPr lang="en-US" b="true" sz="7310" spc="402">
                <a:solidFill>
                  <a:srgbClr val="191C59"/>
                </a:solidFill>
                <a:latin typeface="Montaser Arabic Heavy"/>
                <a:ea typeface="Montaser Arabic Heavy"/>
                <a:cs typeface="Montaser Arabic Heavy"/>
                <a:sym typeface="Montaser Arabic Heavy"/>
              </a:rPr>
              <a:t>03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393926" y="6649611"/>
            <a:ext cx="6600630" cy="2999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2"/>
              </a:lnSpc>
              <a:spcBef>
                <a:spcPct val="0"/>
              </a:spcBef>
            </a:pPr>
            <a:r>
              <a:rPr lang="en-US" b="true" sz="1902">
                <a:solidFill>
                  <a:srgbClr val="191C59"/>
                </a:solidFill>
                <a:latin typeface="Mardoto Bold"/>
                <a:ea typeface="Mardoto Bold"/>
                <a:cs typeface="Mardoto Bold"/>
                <a:sym typeface="Mardoto Bold"/>
              </a:rPr>
              <a:t>Ext</a:t>
            </a:r>
            <a:r>
              <a:rPr lang="en-US" b="true" sz="1902">
                <a:solidFill>
                  <a:srgbClr val="191C59"/>
                </a:solidFill>
                <a:latin typeface="Mardoto Bold"/>
                <a:ea typeface="Mardoto Bold"/>
                <a:cs typeface="Mardoto Bold"/>
                <a:sym typeface="Mardoto Bold"/>
              </a:rPr>
              <a:t>racción:</a:t>
            </a:r>
            <a:r>
              <a:rPr lang="en-US" sz="1902">
                <a:solidFill>
                  <a:srgbClr val="191C59"/>
                </a:solidFill>
                <a:latin typeface="Mardoto"/>
                <a:ea typeface="Mardoto"/>
                <a:cs typeface="Mardoto"/>
                <a:sym typeface="Mardoto"/>
              </a:rPr>
              <a:t> Dataset público (Sedronar), con 19.795 registros del primer semestre 2025 (14.091 llamadas efectivas).</a:t>
            </a:r>
          </a:p>
          <a:p>
            <a:pPr algn="l">
              <a:lnSpc>
                <a:spcPts val="2662"/>
              </a:lnSpc>
              <a:spcBef>
                <a:spcPct val="0"/>
              </a:spcBef>
            </a:pPr>
            <a:r>
              <a:rPr lang="en-US" b="true" sz="1902">
                <a:solidFill>
                  <a:srgbClr val="191C59"/>
                </a:solidFill>
                <a:latin typeface="Mardoto Bold"/>
                <a:ea typeface="Mardoto Bold"/>
                <a:cs typeface="Mardoto Bold"/>
                <a:sym typeface="Mardoto Bold"/>
              </a:rPr>
              <a:t>Transformación:</a:t>
            </a:r>
            <a:r>
              <a:rPr lang="en-US" sz="1902">
                <a:solidFill>
                  <a:srgbClr val="191C59"/>
                </a:solidFill>
                <a:latin typeface="Mardoto"/>
                <a:ea typeface="Mardoto"/>
                <a:cs typeface="Mardoto"/>
                <a:sym typeface="Mardoto"/>
              </a:rPr>
              <a:t> Limpieza de caracteres, conversión de fechas, creación de variables derivadas, estandarización de categorías, codificación One-Hot e imputación de faltantes. </a:t>
            </a:r>
          </a:p>
          <a:p>
            <a:pPr algn="l">
              <a:lnSpc>
                <a:spcPts val="2662"/>
              </a:lnSpc>
              <a:spcBef>
                <a:spcPct val="0"/>
              </a:spcBef>
            </a:pPr>
            <a:r>
              <a:rPr lang="en-US" b="true" sz="1902">
                <a:solidFill>
                  <a:srgbClr val="191C59"/>
                </a:solidFill>
                <a:latin typeface="Mardoto Bold"/>
                <a:ea typeface="Mardoto Bold"/>
                <a:cs typeface="Mardoto Bold"/>
                <a:sym typeface="Mardoto Bold"/>
              </a:rPr>
              <a:t>Carga: </a:t>
            </a:r>
            <a:r>
              <a:rPr lang="en-US" sz="1902">
                <a:solidFill>
                  <a:srgbClr val="191C59"/>
                </a:solidFill>
                <a:latin typeface="Mardoto"/>
                <a:ea typeface="Mardoto"/>
                <a:cs typeface="Mardoto"/>
                <a:sym typeface="Mardoto"/>
              </a:rPr>
              <a:t>Integración final en DataFrames segmentados (efectivas/no efectivas) para modelado y análisis exploratorio.</a:t>
            </a:r>
          </a:p>
          <a:p>
            <a:pPr algn="just">
              <a:lnSpc>
                <a:spcPts val="2662"/>
              </a:lnSpc>
              <a:spcBef>
                <a:spcPct val="0"/>
              </a:spcBef>
            </a:pPr>
          </a:p>
        </p:txBody>
      </p:sp>
      <p:grpSp>
        <p:nvGrpSpPr>
          <p:cNvPr name="Group 17" id="17"/>
          <p:cNvGrpSpPr/>
          <p:nvPr/>
        </p:nvGrpSpPr>
        <p:grpSpPr>
          <a:xfrm rot="0">
            <a:off x="9578662" y="5143500"/>
            <a:ext cx="1733662" cy="1353711"/>
            <a:chOff x="0" y="0"/>
            <a:chExt cx="678958" cy="53015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78958" cy="530157"/>
            </a:xfrm>
            <a:custGeom>
              <a:avLst/>
              <a:gdLst/>
              <a:ahLst/>
              <a:cxnLst/>
              <a:rect r="r" b="b" t="t" l="l"/>
              <a:pathLst>
                <a:path h="530157" w="678958">
                  <a:moveTo>
                    <a:pt x="0" y="0"/>
                  </a:moveTo>
                  <a:lnTo>
                    <a:pt x="678958" y="0"/>
                  </a:lnTo>
                  <a:lnTo>
                    <a:pt x="678958" y="530157"/>
                  </a:lnTo>
                  <a:lnTo>
                    <a:pt x="0" y="5301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>
              <a:solidFill>
                <a:srgbClr val="2B326B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678958" cy="5777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9151130" y="5245133"/>
            <a:ext cx="2536767" cy="1131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91"/>
              </a:lnSpc>
            </a:pPr>
            <a:r>
              <a:rPr lang="en-US" b="true" sz="7310" spc="402">
                <a:solidFill>
                  <a:srgbClr val="191C59"/>
                </a:solidFill>
                <a:latin typeface="Montaser Arabic Heavy"/>
                <a:ea typeface="Montaser Arabic Heavy"/>
                <a:cs typeface="Montaser Arabic Heavy"/>
                <a:sym typeface="Montaser Arabic Heavy"/>
              </a:rPr>
              <a:t>04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37980" y="6649611"/>
            <a:ext cx="6378347" cy="1999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191C59"/>
                </a:solidFill>
                <a:latin typeface="Mardoto"/>
                <a:ea typeface="Mardoto"/>
                <a:cs typeface="Mardoto"/>
                <a:sym typeface="Mardoto"/>
              </a:rPr>
              <a:t>Lenguaje: Python 3.12</a:t>
            </a:r>
          </a:p>
          <a:p>
            <a:pPr algn="just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191C59"/>
                </a:solidFill>
                <a:latin typeface="Mardoto"/>
                <a:ea typeface="Mardoto"/>
                <a:cs typeface="Mardoto"/>
                <a:sym typeface="Mardoto"/>
              </a:rPr>
              <a:t>Librerías: pandas, numpy, scikit-learn, matplotlib, seaborn</a:t>
            </a:r>
          </a:p>
          <a:p>
            <a:pPr algn="just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191C59"/>
                </a:solidFill>
                <a:latin typeface="Mardoto"/>
                <a:ea typeface="Mardoto"/>
                <a:cs typeface="Mardoto"/>
                <a:sym typeface="Mardoto"/>
              </a:rPr>
              <a:t>Entorno: Jupyter Notebook en Visual Studio Code</a:t>
            </a:r>
          </a:p>
          <a:p>
            <a:pPr algn="just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191C59"/>
                </a:solidFill>
                <a:latin typeface="Mardoto"/>
                <a:ea typeface="Mardoto"/>
                <a:cs typeface="Mardoto"/>
                <a:sym typeface="Mardoto"/>
              </a:rPr>
              <a:t>Control de versiones: GitHub (tp-mineria-141)</a:t>
            </a:r>
          </a:p>
          <a:p>
            <a:pPr algn="just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191C59"/>
                </a:solidFill>
                <a:latin typeface="Mardoto"/>
                <a:ea typeface="Mardoto"/>
                <a:cs typeface="Mardoto"/>
                <a:sym typeface="Mardoto"/>
              </a:rPr>
              <a:t>Salidas: Gráficos de clúster exportados a PNG (outputs/), tablas CSV con perfiles y métricas.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-1760233" y="-877303"/>
            <a:ext cx="3086100" cy="12041606"/>
            <a:chOff x="0" y="0"/>
            <a:chExt cx="812800" cy="3171452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3171452"/>
            </a:xfrm>
            <a:custGeom>
              <a:avLst/>
              <a:gdLst/>
              <a:ahLst/>
              <a:cxnLst/>
              <a:rect r="r" b="b" t="t" l="l"/>
              <a:pathLst>
                <a:path h="3171452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3171452"/>
                  </a:lnTo>
                  <a:lnTo>
                    <a:pt x="0" y="3171452"/>
                  </a:lnTo>
                  <a:close/>
                </a:path>
              </a:pathLst>
            </a:custGeom>
            <a:solidFill>
              <a:srgbClr val="2B326B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47625"/>
              <a:ext cx="812800" cy="32190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-10800000">
            <a:off x="16958223" y="-877303"/>
            <a:ext cx="3086100" cy="12041606"/>
            <a:chOff x="0" y="0"/>
            <a:chExt cx="812800" cy="3171452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3171452"/>
            </a:xfrm>
            <a:custGeom>
              <a:avLst/>
              <a:gdLst/>
              <a:ahLst/>
              <a:cxnLst/>
              <a:rect r="r" b="b" t="t" l="l"/>
              <a:pathLst>
                <a:path h="3171452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3171452"/>
                  </a:lnTo>
                  <a:lnTo>
                    <a:pt x="0" y="3171452"/>
                  </a:lnTo>
                  <a:close/>
                </a:path>
              </a:pathLst>
            </a:custGeom>
            <a:solidFill>
              <a:srgbClr val="2B326B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47625"/>
              <a:ext cx="812800" cy="32190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548500" y="741664"/>
            <a:ext cx="204131" cy="1145622"/>
            <a:chOff x="0" y="0"/>
            <a:chExt cx="272175" cy="1527496"/>
          </a:xfrm>
        </p:grpSpPr>
        <p:grpSp>
          <p:nvGrpSpPr>
            <p:cNvPr name="Group 29" id="29"/>
            <p:cNvGrpSpPr/>
            <p:nvPr/>
          </p:nvGrpSpPr>
          <p:grpSpPr>
            <a:xfrm rot="0">
              <a:off x="0" y="0"/>
              <a:ext cx="272175" cy="272175"/>
              <a:chOff x="0" y="0"/>
              <a:chExt cx="812800" cy="812800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32" id="32"/>
            <p:cNvGrpSpPr/>
            <p:nvPr/>
          </p:nvGrpSpPr>
          <p:grpSpPr>
            <a:xfrm rot="0">
              <a:off x="0" y="627661"/>
              <a:ext cx="272175" cy="272175"/>
              <a:chOff x="0" y="0"/>
              <a:chExt cx="812800" cy="812800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35" id="35"/>
            <p:cNvGrpSpPr/>
            <p:nvPr/>
          </p:nvGrpSpPr>
          <p:grpSpPr>
            <a:xfrm rot="0">
              <a:off x="0" y="1255321"/>
              <a:ext cx="272175" cy="272175"/>
              <a:chOff x="0" y="0"/>
              <a:chExt cx="812800" cy="812800"/>
            </a:xfrm>
          </p:grpSpPr>
          <p:sp>
            <p:nvSpPr>
              <p:cNvPr name="Freeform 36" id="3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37" id="37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name="Group 38" id="38"/>
          <p:cNvGrpSpPr/>
          <p:nvPr/>
        </p:nvGrpSpPr>
        <p:grpSpPr>
          <a:xfrm rot="0">
            <a:off x="17539248" y="8439068"/>
            <a:ext cx="204131" cy="1145622"/>
            <a:chOff x="0" y="0"/>
            <a:chExt cx="272175" cy="1527496"/>
          </a:xfrm>
        </p:grpSpPr>
        <p:grpSp>
          <p:nvGrpSpPr>
            <p:cNvPr name="Group 39" id="39"/>
            <p:cNvGrpSpPr/>
            <p:nvPr/>
          </p:nvGrpSpPr>
          <p:grpSpPr>
            <a:xfrm rot="0">
              <a:off x="0" y="0"/>
              <a:ext cx="272175" cy="272175"/>
              <a:chOff x="0" y="0"/>
              <a:chExt cx="812800" cy="812800"/>
            </a:xfrm>
          </p:grpSpPr>
          <p:sp>
            <p:nvSpPr>
              <p:cNvPr name="Freeform 40" id="4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41" id="41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42" id="42"/>
            <p:cNvGrpSpPr/>
            <p:nvPr/>
          </p:nvGrpSpPr>
          <p:grpSpPr>
            <a:xfrm rot="0">
              <a:off x="0" y="627661"/>
              <a:ext cx="272175" cy="272175"/>
              <a:chOff x="0" y="0"/>
              <a:chExt cx="812800" cy="812800"/>
            </a:xfrm>
          </p:grpSpPr>
          <p:sp>
            <p:nvSpPr>
              <p:cNvPr name="Freeform 43" id="4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44" id="44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45" id="45"/>
            <p:cNvGrpSpPr/>
            <p:nvPr/>
          </p:nvGrpSpPr>
          <p:grpSpPr>
            <a:xfrm rot="0">
              <a:off x="0" y="1255321"/>
              <a:ext cx="272175" cy="272175"/>
              <a:chOff x="0" y="0"/>
              <a:chExt cx="812800" cy="812800"/>
            </a:xfrm>
          </p:grpSpPr>
          <p:sp>
            <p:nvSpPr>
              <p:cNvPr name="Freeform 46" id="4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DEDED"/>
              </a:solidFill>
            </p:spPr>
          </p:sp>
          <p:sp>
            <p:nvSpPr>
              <p:cNvPr name="TextBox 47" id="47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14559" lIns="114559" bIns="114559" rIns="11455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sp>
        <p:nvSpPr>
          <p:cNvPr name="TextBox 48" id="48"/>
          <p:cNvSpPr txBox="true"/>
          <p:nvPr/>
        </p:nvSpPr>
        <p:spPr>
          <a:xfrm rot="0">
            <a:off x="4332875" y="1072066"/>
            <a:ext cx="2238778" cy="1025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8"/>
              </a:lnSpc>
            </a:pPr>
            <a:r>
              <a:rPr lang="en-US" sz="3300" b="true">
                <a:solidFill>
                  <a:srgbClr val="191C59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Técnica</a:t>
            </a:r>
          </a:p>
          <a:p>
            <a:pPr algn="l">
              <a:lnSpc>
                <a:spcPts val="4058"/>
              </a:lnSpc>
            </a:pPr>
            <a:r>
              <a:rPr lang="en-US" sz="3300" b="true">
                <a:solidFill>
                  <a:srgbClr val="191C59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Aplicada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1554982" y="1029705"/>
            <a:ext cx="3005334" cy="1025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8"/>
              </a:lnSpc>
            </a:pPr>
            <a:r>
              <a:rPr lang="en-US" sz="3300" b="true">
                <a:solidFill>
                  <a:srgbClr val="191C59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Algoritmo</a:t>
            </a:r>
          </a:p>
          <a:p>
            <a:pPr algn="l">
              <a:lnSpc>
                <a:spcPts val="4058"/>
              </a:lnSpc>
            </a:pPr>
            <a:r>
              <a:rPr lang="en-US" sz="3300" b="true">
                <a:solidFill>
                  <a:srgbClr val="191C59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seleccionado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4332875" y="5350875"/>
            <a:ext cx="3005334" cy="1025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8"/>
              </a:lnSpc>
            </a:pPr>
            <a:r>
              <a:rPr lang="en-US" sz="3300" b="true">
                <a:solidFill>
                  <a:srgbClr val="191C59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Pipeline</a:t>
            </a:r>
          </a:p>
          <a:p>
            <a:pPr algn="l">
              <a:lnSpc>
                <a:spcPts val="4058"/>
              </a:lnSpc>
            </a:pPr>
            <a:r>
              <a:rPr lang="en-US" sz="3300" b="true">
                <a:solidFill>
                  <a:srgbClr val="191C59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ETL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1547852" y="5350875"/>
            <a:ext cx="3005334" cy="1025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8"/>
              </a:lnSpc>
            </a:pPr>
            <a:r>
              <a:rPr lang="en-US" sz="3300" b="true">
                <a:solidFill>
                  <a:srgbClr val="191C59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Stack</a:t>
            </a:r>
          </a:p>
          <a:p>
            <a:pPr algn="l">
              <a:lnSpc>
                <a:spcPts val="4058"/>
              </a:lnSpc>
            </a:pPr>
            <a:r>
              <a:rPr lang="en-US" sz="3300" b="true">
                <a:solidFill>
                  <a:srgbClr val="191C59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Tecnológico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DAG22NzPZqQ</dc:identifier>
  <dcterms:modified xsi:type="dcterms:W3CDTF">2011-08-01T06:04:30Z</dcterms:modified>
  <cp:revision>1</cp:revision>
  <dc:title>TP: SEDRONAR - Línea 141</dc:title>
</cp:coreProperties>
</file>