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4839613" cy="3743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858" autoAdjust="0"/>
    <p:restoredTop sz="94660"/>
  </p:normalViewPr>
  <p:slideViewPr>
    <p:cSldViewPr snapToGrid="0">
      <p:cViewPr>
        <p:scale>
          <a:sx n="33" d="100"/>
          <a:sy n="33" d="100"/>
        </p:scale>
        <p:origin x="533" y="-47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862971" y="6127271"/>
            <a:ext cx="21113671" cy="13034527"/>
          </a:xfrm>
        </p:spPr>
        <p:txBody>
          <a:bodyPr anchor="b"/>
          <a:lstStyle>
            <a:lvl1pPr algn="ctr">
              <a:defRPr sz="16299"/>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104952" y="19664459"/>
            <a:ext cx="18629710" cy="9039234"/>
          </a:xfrm>
        </p:spPr>
        <p:txBody>
          <a:bodyPr/>
          <a:lstStyle>
            <a:lvl1pPr marL="0" indent="0" algn="ctr">
              <a:buNone/>
              <a:defRPr sz="6520"/>
            </a:lvl1pPr>
            <a:lvl2pPr marL="1241984" indent="0" algn="ctr">
              <a:buNone/>
              <a:defRPr sz="5433"/>
            </a:lvl2pPr>
            <a:lvl3pPr marL="2483968" indent="0" algn="ctr">
              <a:buNone/>
              <a:defRPr sz="4890"/>
            </a:lvl3pPr>
            <a:lvl4pPr marL="3725951" indent="0" algn="ctr">
              <a:buNone/>
              <a:defRPr sz="4346"/>
            </a:lvl4pPr>
            <a:lvl5pPr marL="4967935" indent="0" algn="ctr">
              <a:buNone/>
              <a:defRPr sz="4346"/>
            </a:lvl5pPr>
            <a:lvl6pPr marL="6209919" indent="0" algn="ctr">
              <a:buNone/>
              <a:defRPr sz="4346"/>
            </a:lvl6pPr>
            <a:lvl7pPr marL="7451903" indent="0" algn="ctr">
              <a:buNone/>
              <a:defRPr sz="4346"/>
            </a:lvl7pPr>
            <a:lvl8pPr marL="8693887" indent="0" algn="ctr">
              <a:buNone/>
              <a:defRPr sz="4346"/>
            </a:lvl8pPr>
            <a:lvl9pPr marL="9935870" indent="0" algn="ctr">
              <a:buNone/>
              <a:defRPr sz="4346"/>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120869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26608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775849" y="1993312"/>
            <a:ext cx="5356042" cy="3172833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707725" y="1993312"/>
            <a:ext cx="15757629" cy="3172833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177436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39849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94788" y="9333911"/>
            <a:ext cx="21424166" cy="15573831"/>
          </a:xfrm>
        </p:spPr>
        <p:txBody>
          <a:bodyPr anchor="b"/>
          <a:lstStyle>
            <a:lvl1pPr>
              <a:defRPr sz="16299"/>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94788" y="25055076"/>
            <a:ext cx="21424166" cy="8189910"/>
          </a:xfrm>
        </p:spPr>
        <p:txBody>
          <a:bodyPr/>
          <a:lstStyle>
            <a:lvl1pPr marL="0" indent="0">
              <a:buNone/>
              <a:defRPr sz="6520">
                <a:solidFill>
                  <a:schemeClr val="tx1"/>
                </a:solidFill>
              </a:defRPr>
            </a:lvl1pPr>
            <a:lvl2pPr marL="1241984" indent="0">
              <a:buNone/>
              <a:defRPr sz="5433">
                <a:solidFill>
                  <a:schemeClr val="tx1">
                    <a:tint val="75000"/>
                  </a:schemeClr>
                </a:solidFill>
              </a:defRPr>
            </a:lvl2pPr>
            <a:lvl3pPr marL="2483968" indent="0">
              <a:buNone/>
              <a:defRPr sz="4890">
                <a:solidFill>
                  <a:schemeClr val="tx1">
                    <a:tint val="75000"/>
                  </a:schemeClr>
                </a:solidFill>
              </a:defRPr>
            </a:lvl3pPr>
            <a:lvl4pPr marL="3725951" indent="0">
              <a:buNone/>
              <a:defRPr sz="4346">
                <a:solidFill>
                  <a:schemeClr val="tx1">
                    <a:tint val="75000"/>
                  </a:schemeClr>
                </a:solidFill>
              </a:defRPr>
            </a:lvl4pPr>
            <a:lvl5pPr marL="4967935" indent="0">
              <a:buNone/>
              <a:defRPr sz="4346">
                <a:solidFill>
                  <a:schemeClr val="tx1">
                    <a:tint val="75000"/>
                  </a:schemeClr>
                </a:solidFill>
              </a:defRPr>
            </a:lvl5pPr>
            <a:lvl6pPr marL="6209919" indent="0">
              <a:buNone/>
              <a:defRPr sz="4346">
                <a:solidFill>
                  <a:schemeClr val="tx1">
                    <a:tint val="75000"/>
                  </a:schemeClr>
                </a:solidFill>
              </a:defRPr>
            </a:lvl6pPr>
            <a:lvl7pPr marL="7451903" indent="0">
              <a:buNone/>
              <a:defRPr sz="4346">
                <a:solidFill>
                  <a:schemeClr val="tx1">
                    <a:tint val="75000"/>
                  </a:schemeClr>
                </a:solidFill>
              </a:defRPr>
            </a:lvl7pPr>
            <a:lvl8pPr marL="8693887" indent="0">
              <a:buNone/>
              <a:defRPr sz="4346">
                <a:solidFill>
                  <a:schemeClr val="tx1">
                    <a:tint val="75000"/>
                  </a:schemeClr>
                </a:solidFill>
              </a:defRPr>
            </a:lvl8pPr>
            <a:lvl9pPr marL="9935870" indent="0">
              <a:buNone/>
              <a:defRPr sz="4346">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306165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707723" y="9966560"/>
            <a:ext cx="10556836" cy="237550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2575054" y="9966560"/>
            <a:ext cx="10556836" cy="237550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24151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710959" y="1993320"/>
            <a:ext cx="21424166" cy="7236592"/>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710961" y="9177905"/>
            <a:ext cx="10508319" cy="4497949"/>
          </a:xfrm>
        </p:spPr>
        <p:txBody>
          <a:bodyPr anchor="b"/>
          <a:lstStyle>
            <a:lvl1pPr marL="0" indent="0">
              <a:buNone/>
              <a:defRPr sz="6520" b="1"/>
            </a:lvl1pPr>
            <a:lvl2pPr marL="1241984" indent="0">
              <a:buNone/>
              <a:defRPr sz="5433" b="1"/>
            </a:lvl2pPr>
            <a:lvl3pPr marL="2483968" indent="0">
              <a:buNone/>
              <a:defRPr sz="4890" b="1"/>
            </a:lvl3pPr>
            <a:lvl4pPr marL="3725951" indent="0">
              <a:buNone/>
              <a:defRPr sz="4346" b="1"/>
            </a:lvl4pPr>
            <a:lvl5pPr marL="4967935" indent="0">
              <a:buNone/>
              <a:defRPr sz="4346" b="1"/>
            </a:lvl5pPr>
            <a:lvl6pPr marL="6209919" indent="0">
              <a:buNone/>
              <a:defRPr sz="4346" b="1"/>
            </a:lvl6pPr>
            <a:lvl7pPr marL="7451903" indent="0">
              <a:buNone/>
              <a:defRPr sz="4346" b="1"/>
            </a:lvl7pPr>
            <a:lvl8pPr marL="8693887" indent="0">
              <a:buNone/>
              <a:defRPr sz="4346" b="1"/>
            </a:lvl8pPr>
            <a:lvl9pPr marL="9935870" indent="0">
              <a:buNone/>
              <a:defRPr sz="4346" b="1"/>
            </a:lvl9pPr>
          </a:lstStyle>
          <a:p>
            <a:pPr lvl="0"/>
            <a:r>
              <a:rPr lang="zh-TW" altLang="en-US" smtClean="0"/>
              <a:t>編輯母片文字樣式</a:t>
            </a:r>
          </a:p>
        </p:txBody>
      </p:sp>
      <p:sp>
        <p:nvSpPr>
          <p:cNvPr id="4" name="Content Placeholder 3"/>
          <p:cNvSpPr>
            <a:spLocks noGrp="1"/>
          </p:cNvSpPr>
          <p:nvPr>
            <p:ph sz="half" idx="2"/>
          </p:nvPr>
        </p:nvSpPr>
        <p:spPr>
          <a:xfrm>
            <a:off x="1710961" y="13675854"/>
            <a:ext cx="10508319" cy="2011512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2575055" y="9177905"/>
            <a:ext cx="10560071" cy="4497949"/>
          </a:xfrm>
        </p:spPr>
        <p:txBody>
          <a:bodyPr anchor="b"/>
          <a:lstStyle>
            <a:lvl1pPr marL="0" indent="0">
              <a:buNone/>
              <a:defRPr sz="6520" b="1"/>
            </a:lvl1pPr>
            <a:lvl2pPr marL="1241984" indent="0">
              <a:buNone/>
              <a:defRPr sz="5433" b="1"/>
            </a:lvl2pPr>
            <a:lvl3pPr marL="2483968" indent="0">
              <a:buNone/>
              <a:defRPr sz="4890" b="1"/>
            </a:lvl3pPr>
            <a:lvl4pPr marL="3725951" indent="0">
              <a:buNone/>
              <a:defRPr sz="4346" b="1"/>
            </a:lvl4pPr>
            <a:lvl5pPr marL="4967935" indent="0">
              <a:buNone/>
              <a:defRPr sz="4346" b="1"/>
            </a:lvl5pPr>
            <a:lvl6pPr marL="6209919" indent="0">
              <a:buNone/>
              <a:defRPr sz="4346" b="1"/>
            </a:lvl6pPr>
            <a:lvl7pPr marL="7451903" indent="0">
              <a:buNone/>
              <a:defRPr sz="4346" b="1"/>
            </a:lvl7pPr>
            <a:lvl8pPr marL="8693887" indent="0">
              <a:buNone/>
              <a:defRPr sz="4346" b="1"/>
            </a:lvl8pPr>
            <a:lvl9pPr marL="9935870" indent="0">
              <a:buNone/>
              <a:defRPr sz="4346" b="1"/>
            </a:lvl9pPr>
          </a:lstStyle>
          <a:p>
            <a:pPr lvl="0"/>
            <a:r>
              <a:rPr lang="zh-TW" altLang="en-US" smtClean="0"/>
              <a:t>編輯母片文字樣式</a:t>
            </a:r>
          </a:p>
        </p:txBody>
      </p:sp>
      <p:sp>
        <p:nvSpPr>
          <p:cNvPr id="6" name="Content Placeholder 5"/>
          <p:cNvSpPr>
            <a:spLocks noGrp="1"/>
          </p:cNvSpPr>
          <p:nvPr>
            <p:ph sz="quarter" idx="4"/>
          </p:nvPr>
        </p:nvSpPr>
        <p:spPr>
          <a:xfrm>
            <a:off x="12575055" y="13675854"/>
            <a:ext cx="10560071" cy="2011512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368757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170742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183844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710959" y="2495973"/>
            <a:ext cx="8011422" cy="8735907"/>
          </a:xfrm>
        </p:spPr>
        <p:txBody>
          <a:bodyPr anchor="b"/>
          <a:lstStyle>
            <a:lvl1pPr>
              <a:defRPr sz="8693"/>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0560071" y="5390617"/>
            <a:ext cx="12575054" cy="26606382"/>
          </a:xfrm>
        </p:spPr>
        <p:txBody>
          <a:bodyPr/>
          <a:lstStyle>
            <a:lvl1pPr>
              <a:defRPr sz="8693"/>
            </a:lvl1pPr>
            <a:lvl2pPr>
              <a:defRPr sz="7606"/>
            </a:lvl2pPr>
            <a:lvl3pPr>
              <a:defRPr sz="6520"/>
            </a:lvl3pPr>
            <a:lvl4pPr>
              <a:defRPr sz="5433"/>
            </a:lvl4pPr>
            <a:lvl5pPr>
              <a:defRPr sz="5433"/>
            </a:lvl5pPr>
            <a:lvl6pPr>
              <a:defRPr sz="5433"/>
            </a:lvl6pPr>
            <a:lvl7pPr>
              <a:defRPr sz="5433"/>
            </a:lvl7pPr>
            <a:lvl8pPr>
              <a:defRPr sz="5433"/>
            </a:lvl8pPr>
            <a:lvl9pPr>
              <a:defRPr sz="5433"/>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710959" y="11231880"/>
            <a:ext cx="8011422" cy="20808447"/>
          </a:xfrm>
        </p:spPr>
        <p:txBody>
          <a:bodyPr/>
          <a:lstStyle>
            <a:lvl1pPr marL="0" indent="0">
              <a:buNone/>
              <a:defRPr sz="4346"/>
            </a:lvl1pPr>
            <a:lvl2pPr marL="1241984" indent="0">
              <a:buNone/>
              <a:defRPr sz="3803"/>
            </a:lvl2pPr>
            <a:lvl3pPr marL="2483968" indent="0">
              <a:buNone/>
              <a:defRPr sz="3260"/>
            </a:lvl3pPr>
            <a:lvl4pPr marL="3725951" indent="0">
              <a:buNone/>
              <a:defRPr sz="2717"/>
            </a:lvl4pPr>
            <a:lvl5pPr marL="4967935" indent="0">
              <a:buNone/>
              <a:defRPr sz="2717"/>
            </a:lvl5pPr>
            <a:lvl6pPr marL="6209919" indent="0">
              <a:buNone/>
              <a:defRPr sz="2717"/>
            </a:lvl6pPr>
            <a:lvl7pPr marL="7451903" indent="0">
              <a:buNone/>
              <a:defRPr sz="2717"/>
            </a:lvl7pPr>
            <a:lvl8pPr marL="8693887" indent="0">
              <a:buNone/>
              <a:defRPr sz="2717"/>
            </a:lvl8pPr>
            <a:lvl9pPr marL="9935870" indent="0">
              <a:buNone/>
              <a:defRPr sz="271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10089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10959" y="2495973"/>
            <a:ext cx="8011422" cy="8735907"/>
          </a:xfrm>
        </p:spPr>
        <p:txBody>
          <a:bodyPr anchor="b"/>
          <a:lstStyle>
            <a:lvl1pPr>
              <a:defRPr sz="8693"/>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560071" y="5390617"/>
            <a:ext cx="12575054" cy="26606382"/>
          </a:xfrm>
        </p:spPr>
        <p:txBody>
          <a:bodyPr anchor="t"/>
          <a:lstStyle>
            <a:lvl1pPr marL="0" indent="0">
              <a:buNone/>
              <a:defRPr sz="8693"/>
            </a:lvl1pPr>
            <a:lvl2pPr marL="1241984" indent="0">
              <a:buNone/>
              <a:defRPr sz="7606"/>
            </a:lvl2pPr>
            <a:lvl3pPr marL="2483968" indent="0">
              <a:buNone/>
              <a:defRPr sz="6520"/>
            </a:lvl3pPr>
            <a:lvl4pPr marL="3725951" indent="0">
              <a:buNone/>
              <a:defRPr sz="5433"/>
            </a:lvl4pPr>
            <a:lvl5pPr marL="4967935" indent="0">
              <a:buNone/>
              <a:defRPr sz="5433"/>
            </a:lvl5pPr>
            <a:lvl6pPr marL="6209919" indent="0">
              <a:buNone/>
              <a:defRPr sz="5433"/>
            </a:lvl6pPr>
            <a:lvl7pPr marL="7451903" indent="0">
              <a:buNone/>
              <a:defRPr sz="5433"/>
            </a:lvl7pPr>
            <a:lvl8pPr marL="8693887" indent="0">
              <a:buNone/>
              <a:defRPr sz="5433"/>
            </a:lvl8pPr>
            <a:lvl9pPr marL="9935870" indent="0">
              <a:buNone/>
              <a:defRPr sz="5433"/>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710959" y="11231880"/>
            <a:ext cx="8011422" cy="20808447"/>
          </a:xfrm>
        </p:spPr>
        <p:txBody>
          <a:bodyPr/>
          <a:lstStyle>
            <a:lvl1pPr marL="0" indent="0">
              <a:buNone/>
              <a:defRPr sz="4346"/>
            </a:lvl1pPr>
            <a:lvl2pPr marL="1241984" indent="0">
              <a:buNone/>
              <a:defRPr sz="3803"/>
            </a:lvl2pPr>
            <a:lvl3pPr marL="2483968" indent="0">
              <a:buNone/>
              <a:defRPr sz="3260"/>
            </a:lvl3pPr>
            <a:lvl4pPr marL="3725951" indent="0">
              <a:buNone/>
              <a:defRPr sz="2717"/>
            </a:lvl4pPr>
            <a:lvl5pPr marL="4967935" indent="0">
              <a:buNone/>
              <a:defRPr sz="2717"/>
            </a:lvl5pPr>
            <a:lvl6pPr marL="6209919" indent="0">
              <a:buNone/>
              <a:defRPr sz="2717"/>
            </a:lvl6pPr>
            <a:lvl7pPr marL="7451903" indent="0">
              <a:buNone/>
              <a:defRPr sz="2717"/>
            </a:lvl7pPr>
            <a:lvl8pPr marL="8693887" indent="0">
              <a:buNone/>
              <a:defRPr sz="2717"/>
            </a:lvl8pPr>
            <a:lvl9pPr marL="9935870" indent="0">
              <a:buNone/>
              <a:defRPr sz="271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61312FB-41ED-4AFF-804F-4243056926E7}" type="datetimeFigureOut">
              <a:rPr lang="zh-TW" altLang="en-US" smtClean="0"/>
              <a:t>2018/8/30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416492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7724" y="1993320"/>
            <a:ext cx="21424166" cy="723659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707724" y="9966560"/>
            <a:ext cx="21424166" cy="2375508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707723" y="34700971"/>
            <a:ext cx="5588913" cy="1993312"/>
          </a:xfrm>
          <a:prstGeom prst="rect">
            <a:avLst/>
          </a:prstGeom>
        </p:spPr>
        <p:txBody>
          <a:bodyPr vert="horz" lIns="91440" tIns="45720" rIns="91440" bIns="45720" rtlCol="0" anchor="ctr"/>
          <a:lstStyle>
            <a:lvl1pPr algn="l">
              <a:defRPr sz="3260">
                <a:solidFill>
                  <a:schemeClr val="tx1">
                    <a:tint val="75000"/>
                  </a:schemeClr>
                </a:solidFill>
              </a:defRPr>
            </a:lvl1pPr>
          </a:lstStyle>
          <a:p>
            <a:fld id="{761312FB-41ED-4AFF-804F-4243056926E7}" type="datetimeFigureOut">
              <a:rPr lang="zh-TW" altLang="en-US" smtClean="0"/>
              <a:t>2018/8/30</a:t>
            </a:fld>
            <a:endParaRPr lang="zh-TW" altLang="en-US"/>
          </a:p>
        </p:txBody>
      </p:sp>
      <p:sp>
        <p:nvSpPr>
          <p:cNvPr id="5" name="Footer Placeholder 4"/>
          <p:cNvSpPr>
            <a:spLocks noGrp="1"/>
          </p:cNvSpPr>
          <p:nvPr>
            <p:ph type="ftr" sz="quarter" idx="3"/>
          </p:nvPr>
        </p:nvSpPr>
        <p:spPr>
          <a:xfrm>
            <a:off x="8228122" y="34700971"/>
            <a:ext cx="8383369" cy="1993312"/>
          </a:xfrm>
          <a:prstGeom prst="rect">
            <a:avLst/>
          </a:prstGeom>
        </p:spPr>
        <p:txBody>
          <a:bodyPr vert="horz" lIns="91440" tIns="45720" rIns="91440" bIns="45720" rtlCol="0" anchor="ctr"/>
          <a:lstStyle>
            <a:lvl1pPr algn="ctr">
              <a:defRPr sz="326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7542977" y="34700971"/>
            <a:ext cx="5588913" cy="1993312"/>
          </a:xfrm>
          <a:prstGeom prst="rect">
            <a:avLst/>
          </a:prstGeom>
        </p:spPr>
        <p:txBody>
          <a:bodyPr vert="horz" lIns="91440" tIns="45720" rIns="91440" bIns="45720" rtlCol="0" anchor="ctr"/>
          <a:lstStyle>
            <a:lvl1pPr algn="r">
              <a:defRPr sz="3260">
                <a:solidFill>
                  <a:schemeClr val="tx1">
                    <a:tint val="75000"/>
                  </a:schemeClr>
                </a:solidFill>
              </a:defRPr>
            </a:lvl1pPr>
          </a:lstStyle>
          <a:p>
            <a:fld id="{29F9641A-3FD7-4140-A80E-1E0AD8FC0AFB}" type="slidenum">
              <a:rPr lang="zh-TW" altLang="en-US" smtClean="0"/>
              <a:t>‹#›</a:t>
            </a:fld>
            <a:endParaRPr lang="zh-TW" altLang="en-US"/>
          </a:p>
        </p:txBody>
      </p:sp>
    </p:spTree>
    <p:extLst>
      <p:ext uri="{BB962C8B-B14F-4D97-AF65-F5344CB8AC3E}">
        <p14:creationId xmlns:p14="http://schemas.microsoft.com/office/powerpoint/2010/main" val="3299656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83968" rtl="0" eaLnBrk="1" latinLnBrk="0" hangingPunct="1">
        <a:lnSpc>
          <a:spcPct val="90000"/>
        </a:lnSpc>
        <a:spcBef>
          <a:spcPct val="0"/>
        </a:spcBef>
        <a:buNone/>
        <a:defRPr sz="11953" kern="1200">
          <a:solidFill>
            <a:schemeClr val="tx1"/>
          </a:solidFill>
          <a:latin typeface="+mj-lt"/>
          <a:ea typeface="+mj-ea"/>
          <a:cs typeface="+mj-cs"/>
        </a:defRPr>
      </a:lvl1pPr>
    </p:titleStyle>
    <p:bodyStyle>
      <a:lvl1pPr marL="620992" indent="-620992" algn="l" defTabSz="2483968" rtl="0" eaLnBrk="1" latinLnBrk="0" hangingPunct="1">
        <a:lnSpc>
          <a:spcPct val="90000"/>
        </a:lnSpc>
        <a:spcBef>
          <a:spcPts val="2717"/>
        </a:spcBef>
        <a:buFont typeface="Arial" panose="020B0604020202020204" pitchFamily="34" charset="0"/>
        <a:buChar char="•"/>
        <a:defRPr sz="7606" kern="1200">
          <a:solidFill>
            <a:schemeClr val="tx1"/>
          </a:solidFill>
          <a:latin typeface="+mn-lt"/>
          <a:ea typeface="+mn-ea"/>
          <a:cs typeface="+mn-cs"/>
        </a:defRPr>
      </a:lvl1pPr>
      <a:lvl2pPr marL="1862976" indent="-620992" algn="l" defTabSz="2483968" rtl="0" eaLnBrk="1" latinLnBrk="0" hangingPunct="1">
        <a:lnSpc>
          <a:spcPct val="90000"/>
        </a:lnSpc>
        <a:spcBef>
          <a:spcPts val="1358"/>
        </a:spcBef>
        <a:buFont typeface="Arial" panose="020B0604020202020204" pitchFamily="34" charset="0"/>
        <a:buChar char="•"/>
        <a:defRPr sz="6520" kern="1200">
          <a:solidFill>
            <a:schemeClr val="tx1"/>
          </a:solidFill>
          <a:latin typeface="+mn-lt"/>
          <a:ea typeface="+mn-ea"/>
          <a:cs typeface="+mn-cs"/>
        </a:defRPr>
      </a:lvl2pPr>
      <a:lvl3pPr marL="3104960" indent="-620992" algn="l" defTabSz="2483968" rtl="0" eaLnBrk="1" latinLnBrk="0" hangingPunct="1">
        <a:lnSpc>
          <a:spcPct val="90000"/>
        </a:lnSpc>
        <a:spcBef>
          <a:spcPts val="1358"/>
        </a:spcBef>
        <a:buFont typeface="Arial" panose="020B0604020202020204" pitchFamily="34" charset="0"/>
        <a:buChar char="•"/>
        <a:defRPr sz="5433" kern="1200">
          <a:solidFill>
            <a:schemeClr val="tx1"/>
          </a:solidFill>
          <a:latin typeface="+mn-lt"/>
          <a:ea typeface="+mn-ea"/>
          <a:cs typeface="+mn-cs"/>
        </a:defRPr>
      </a:lvl3pPr>
      <a:lvl4pPr marL="4346943"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4pPr>
      <a:lvl5pPr marL="5588927"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5pPr>
      <a:lvl6pPr marL="6830911"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6pPr>
      <a:lvl7pPr marL="8072895"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7pPr>
      <a:lvl8pPr marL="9314879"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8pPr>
      <a:lvl9pPr marL="10556862" indent="-620992" algn="l" defTabSz="2483968" rtl="0" eaLnBrk="1" latinLnBrk="0" hangingPunct="1">
        <a:lnSpc>
          <a:spcPct val="90000"/>
        </a:lnSpc>
        <a:spcBef>
          <a:spcPts val="1358"/>
        </a:spcBef>
        <a:buFont typeface="Arial" panose="020B0604020202020204" pitchFamily="34" charset="0"/>
        <a:buChar char="•"/>
        <a:defRPr sz="4890" kern="1200">
          <a:solidFill>
            <a:schemeClr val="tx1"/>
          </a:solidFill>
          <a:latin typeface="+mn-lt"/>
          <a:ea typeface="+mn-ea"/>
          <a:cs typeface="+mn-cs"/>
        </a:defRPr>
      </a:lvl9pPr>
    </p:bodyStyle>
    <p:otherStyle>
      <a:defPPr>
        <a:defRPr lang="en-US"/>
      </a:defPPr>
      <a:lvl1pPr marL="0" algn="l" defTabSz="2483968" rtl="0" eaLnBrk="1" latinLnBrk="0" hangingPunct="1">
        <a:defRPr sz="4890" kern="1200">
          <a:solidFill>
            <a:schemeClr val="tx1"/>
          </a:solidFill>
          <a:latin typeface="+mn-lt"/>
          <a:ea typeface="+mn-ea"/>
          <a:cs typeface="+mn-cs"/>
        </a:defRPr>
      </a:lvl1pPr>
      <a:lvl2pPr marL="1241984" algn="l" defTabSz="2483968" rtl="0" eaLnBrk="1" latinLnBrk="0" hangingPunct="1">
        <a:defRPr sz="4890" kern="1200">
          <a:solidFill>
            <a:schemeClr val="tx1"/>
          </a:solidFill>
          <a:latin typeface="+mn-lt"/>
          <a:ea typeface="+mn-ea"/>
          <a:cs typeface="+mn-cs"/>
        </a:defRPr>
      </a:lvl2pPr>
      <a:lvl3pPr marL="2483968" algn="l" defTabSz="2483968" rtl="0" eaLnBrk="1" latinLnBrk="0" hangingPunct="1">
        <a:defRPr sz="4890" kern="1200">
          <a:solidFill>
            <a:schemeClr val="tx1"/>
          </a:solidFill>
          <a:latin typeface="+mn-lt"/>
          <a:ea typeface="+mn-ea"/>
          <a:cs typeface="+mn-cs"/>
        </a:defRPr>
      </a:lvl3pPr>
      <a:lvl4pPr marL="3725951" algn="l" defTabSz="2483968" rtl="0" eaLnBrk="1" latinLnBrk="0" hangingPunct="1">
        <a:defRPr sz="4890" kern="1200">
          <a:solidFill>
            <a:schemeClr val="tx1"/>
          </a:solidFill>
          <a:latin typeface="+mn-lt"/>
          <a:ea typeface="+mn-ea"/>
          <a:cs typeface="+mn-cs"/>
        </a:defRPr>
      </a:lvl4pPr>
      <a:lvl5pPr marL="4967935" algn="l" defTabSz="2483968" rtl="0" eaLnBrk="1" latinLnBrk="0" hangingPunct="1">
        <a:defRPr sz="4890" kern="1200">
          <a:solidFill>
            <a:schemeClr val="tx1"/>
          </a:solidFill>
          <a:latin typeface="+mn-lt"/>
          <a:ea typeface="+mn-ea"/>
          <a:cs typeface="+mn-cs"/>
        </a:defRPr>
      </a:lvl5pPr>
      <a:lvl6pPr marL="6209919" algn="l" defTabSz="2483968" rtl="0" eaLnBrk="1" latinLnBrk="0" hangingPunct="1">
        <a:defRPr sz="4890" kern="1200">
          <a:solidFill>
            <a:schemeClr val="tx1"/>
          </a:solidFill>
          <a:latin typeface="+mn-lt"/>
          <a:ea typeface="+mn-ea"/>
          <a:cs typeface="+mn-cs"/>
        </a:defRPr>
      </a:lvl6pPr>
      <a:lvl7pPr marL="7451903" algn="l" defTabSz="2483968" rtl="0" eaLnBrk="1" latinLnBrk="0" hangingPunct="1">
        <a:defRPr sz="4890" kern="1200">
          <a:solidFill>
            <a:schemeClr val="tx1"/>
          </a:solidFill>
          <a:latin typeface="+mn-lt"/>
          <a:ea typeface="+mn-ea"/>
          <a:cs typeface="+mn-cs"/>
        </a:defRPr>
      </a:lvl7pPr>
      <a:lvl8pPr marL="8693887" algn="l" defTabSz="2483968" rtl="0" eaLnBrk="1" latinLnBrk="0" hangingPunct="1">
        <a:defRPr sz="4890" kern="1200">
          <a:solidFill>
            <a:schemeClr val="tx1"/>
          </a:solidFill>
          <a:latin typeface="+mn-lt"/>
          <a:ea typeface="+mn-ea"/>
          <a:cs typeface="+mn-cs"/>
        </a:defRPr>
      </a:lvl8pPr>
      <a:lvl9pPr marL="9935870" algn="l" defTabSz="2483968" rtl="0" eaLnBrk="1" latinLnBrk="0" hangingPunct="1">
        <a:defRPr sz="4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62971" y="2412521"/>
            <a:ext cx="21113671" cy="2845279"/>
          </a:xfrm>
        </p:spPr>
        <p:txBody>
          <a:bodyPr>
            <a:noAutofit/>
          </a:bodyPr>
          <a:lstStyle/>
          <a:p>
            <a:r>
              <a:rPr lang="zh-TW" altLang="zh-TW" sz="8000">
                <a:latin typeface="標楷體" panose="03000509000000000000" pitchFamily="65" charset="-120"/>
                <a:ea typeface="標楷體" panose="03000509000000000000" pitchFamily="65" charset="-120"/>
              </a:rPr>
              <a:t>利用網路爬蟲抓取成大校友</a:t>
            </a:r>
            <a:r>
              <a:rPr lang="zh-TW" altLang="zh-TW" sz="8000" smtClean="0">
                <a:latin typeface="標楷體" panose="03000509000000000000" pitchFamily="65" charset="-120"/>
                <a:ea typeface="標楷體" panose="03000509000000000000" pitchFamily="65" charset="-120"/>
              </a:rPr>
              <a:t>資料</a:t>
            </a:r>
            <a:r>
              <a:rPr lang="en-US" altLang="zh-TW" sz="8000" smtClean="0">
                <a:latin typeface="標楷體" panose="03000509000000000000" pitchFamily="65" charset="-120"/>
                <a:ea typeface="標楷體" panose="03000509000000000000" pitchFamily="65" charset="-120"/>
              </a:rPr>
              <a:t/>
            </a:r>
            <a:br>
              <a:rPr lang="en-US" altLang="zh-TW" sz="8000" smtClean="0">
                <a:latin typeface="標楷體" panose="03000509000000000000" pitchFamily="65" charset="-120"/>
                <a:ea typeface="標楷體" panose="03000509000000000000" pitchFamily="65" charset="-120"/>
              </a:rPr>
            </a:br>
            <a:r>
              <a:rPr lang="en-US" altLang="zh-TW" sz="8000">
                <a:latin typeface="標楷體" panose="03000509000000000000" pitchFamily="65" charset="-120"/>
                <a:ea typeface="標楷體" panose="03000509000000000000" pitchFamily="65" charset="-120"/>
              </a:rPr>
              <a:t>Getting National Cheng Kung University alumni's data with web </a:t>
            </a:r>
            <a:r>
              <a:rPr lang="en-US" altLang="zh-TW" sz="8000" smtClean="0">
                <a:latin typeface="標楷體" panose="03000509000000000000" pitchFamily="65" charset="-120"/>
                <a:ea typeface="標楷體" panose="03000509000000000000" pitchFamily="65" charset="-120"/>
              </a:rPr>
              <a:t>crawler</a:t>
            </a:r>
            <a:endParaRPr lang="zh-TW" altLang="en-US" sz="8000">
              <a:latin typeface="標楷體" panose="03000509000000000000" pitchFamily="65" charset="-120"/>
              <a:ea typeface="標楷體" panose="03000509000000000000" pitchFamily="65" charset="-120"/>
            </a:endParaRPr>
          </a:p>
        </p:txBody>
      </p:sp>
      <p:sp>
        <p:nvSpPr>
          <p:cNvPr id="5" name="文字方塊 4"/>
          <p:cNvSpPr txBox="1"/>
          <p:nvPr/>
        </p:nvSpPr>
        <p:spPr>
          <a:xfrm>
            <a:off x="15956410" y="5604387"/>
            <a:ext cx="7020232" cy="954107"/>
          </a:xfrm>
          <a:prstGeom prst="rect">
            <a:avLst/>
          </a:prstGeom>
          <a:noFill/>
        </p:spPr>
        <p:txBody>
          <a:bodyPr wrap="square" rtlCol="0">
            <a:spAutoFit/>
          </a:bodyPr>
          <a:lstStyle/>
          <a:p>
            <a:r>
              <a:rPr lang="zh-TW" altLang="en-US" sz="2800" dirty="0" smtClean="0">
                <a:latin typeface="新細明體" panose="02020500000000000000" pitchFamily="18" charset="-120"/>
                <a:ea typeface="新細明體" panose="02020500000000000000" pitchFamily="18" charset="-120"/>
              </a:rPr>
              <a:t>第</a:t>
            </a:r>
            <a:r>
              <a:rPr lang="en-US" altLang="zh-TW" sz="2800" dirty="0" smtClean="0">
                <a:latin typeface="新細明體" panose="02020500000000000000" pitchFamily="18" charset="-120"/>
                <a:ea typeface="新細明體" panose="02020500000000000000" pitchFamily="18" charset="-120"/>
              </a:rPr>
              <a:t>17</a:t>
            </a:r>
            <a:r>
              <a:rPr lang="zh-TW" altLang="en-US" sz="2800" dirty="0" smtClean="0">
                <a:latin typeface="新細明體" panose="02020500000000000000" pitchFamily="18" charset="-120"/>
                <a:ea typeface="新細明體" panose="02020500000000000000" pitchFamily="18" charset="-120"/>
              </a:rPr>
              <a:t>組</a:t>
            </a:r>
            <a:r>
              <a:rPr lang="en-US" altLang="zh-TW" sz="2800" dirty="0" smtClean="0">
                <a:latin typeface="新細明體" panose="02020500000000000000" pitchFamily="18" charset="-120"/>
                <a:ea typeface="新細明體" panose="02020500000000000000" pitchFamily="18" charset="-120"/>
              </a:rPr>
              <a:t>		</a:t>
            </a:r>
            <a:r>
              <a:rPr lang="zh-TW" altLang="en-US" sz="2800" dirty="0" smtClean="0">
                <a:latin typeface="新細明體" panose="02020500000000000000" pitchFamily="18" charset="-120"/>
                <a:ea typeface="新細明體" panose="02020500000000000000" pitchFamily="18" charset="-120"/>
              </a:rPr>
              <a:t>：</a:t>
            </a:r>
            <a:r>
              <a:rPr lang="zh-TW" altLang="zh-TW" sz="2800" dirty="0">
                <a:latin typeface="新細明體" panose="02020500000000000000" pitchFamily="18" charset="-120"/>
                <a:ea typeface="新細明體" panose="02020500000000000000" pitchFamily="18" charset="-120"/>
              </a:rPr>
              <a:t>謝宗祐 李翊</a:t>
            </a:r>
            <a:r>
              <a:rPr lang="zh-TW" altLang="zh-TW" sz="2800" dirty="0" smtClean="0">
                <a:latin typeface="新細明體" panose="02020500000000000000" pitchFamily="18" charset="-120"/>
                <a:ea typeface="新細明體" panose="02020500000000000000" pitchFamily="18" charset="-120"/>
              </a:rPr>
              <a:t>倫</a:t>
            </a:r>
            <a:endParaRPr lang="en-US" altLang="zh-TW" sz="2800" dirty="0" smtClean="0">
              <a:latin typeface="新細明體" panose="02020500000000000000" pitchFamily="18" charset="-120"/>
              <a:ea typeface="新細明體" panose="02020500000000000000" pitchFamily="18" charset="-120"/>
            </a:endParaRPr>
          </a:p>
          <a:p>
            <a:r>
              <a:rPr lang="zh-TW" altLang="en-US" sz="2800" dirty="0" smtClean="0">
                <a:latin typeface="新細明體" panose="02020500000000000000" pitchFamily="18" charset="-120"/>
                <a:ea typeface="新細明體" panose="02020500000000000000" pitchFamily="18" charset="-120"/>
              </a:rPr>
              <a:t>指導教授</a:t>
            </a:r>
            <a:r>
              <a:rPr lang="en-US" altLang="zh-TW" sz="2800" dirty="0" smtClean="0">
                <a:latin typeface="新細明體" panose="02020500000000000000" pitchFamily="18" charset="-120"/>
                <a:ea typeface="新細明體" panose="02020500000000000000" pitchFamily="18" charset="-120"/>
              </a:rPr>
              <a:t>	</a:t>
            </a:r>
            <a:r>
              <a:rPr lang="zh-TW" altLang="en-US" sz="2800" dirty="0" smtClean="0">
                <a:latin typeface="新細明體" panose="02020500000000000000" pitchFamily="18" charset="-120"/>
                <a:ea typeface="新細明體" panose="02020500000000000000" pitchFamily="18" charset="-120"/>
              </a:rPr>
              <a:t>：</a:t>
            </a:r>
            <a:r>
              <a:rPr lang="zh-TW" altLang="zh-TW" sz="2800" dirty="0" smtClean="0">
                <a:latin typeface="新細明體" panose="02020500000000000000" pitchFamily="18" charset="-120"/>
                <a:ea typeface="新細明體" panose="02020500000000000000" pitchFamily="18" charset="-120"/>
              </a:rPr>
              <a:t>謝孫源</a:t>
            </a:r>
            <a:endParaRPr lang="zh-TW" altLang="en-US" sz="2800" dirty="0">
              <a:latin typeface="新細明體" panose="02020500000000000000" pitchFamily="18" charset="-120"/>
              <a:ea typeface="新細明體" panose="02020500000000000000" pitchFamily="18" charset="-120"/>
            </a:endParaRPr>
          </a:p>
        </p:txBody>
      </p:sp>
      <p:sp>
        <p:nvSpPr>
          <p:cNvPr id="6" name="文字方塊 5"/>
          <p:cNvSpPr txBox="1"/>
          <p:nvPr/>
        </p:nvSpPr>
        <p:spPr>
          <a:xfrm>
            <a:off x="1862971" y="7669161"/>
            <a:ext cx="9490829" cy="4339650"/>
          </a:xfrm>
          <a:prstGeom prst="rect">
            <a:avLst/>
          </a:prstGeom>
          <a:noFill/>
        </p:spPr>
        <p:txBody>
          <a:bodyPr wrap="square" rtlCol="0">
            <a:spAutoFit/>
          </a:bodyPr>
          <a:lstStyle/>
          <a:p>
            <a:r>
              <a:rPr lang="zh-TW" altLang="en-US" sz="6000" dirty="0" smtClean="0">
                <a:latin typeface="標楷體" panose="03000509000000000000" pitchFamily="65" charset="-120"/>
                <a:ea typeface="標楷體" panose="03000509000000000000" pitchFamily="65" charset="-120"/>
              </a:rPr>
              <a:t>一、動機：</a:t>
            </a:r>
            <a:endParaRPr lang="zh-TW" altLang="en-US" dirty="0"/>
          </a:p>
          <a:p>
            <a:r>
              <a:rPr lang="en-US" altLang="zh-TW" dirty="0" smtClean="0"/>
              <a:t>	</a:t>
            </a:r>
            <a:r>
              <a:rPr lang="zh-TW" altLang="en-US" dirty="0" smtClean="0"/>
              <a:t>我們</a:t>
            </a:r>
            <a:r>
              <a:rPr lang="zh-TW" altLang="en-US" dirty="0"/>
              <a:t>在構思專題要做</a:t>
            </a:r>
            <a:r>
              <a:rPr lang="zh-TW" altLang="en-US" dirty="0" smtClean="0"/>
              <a:t>什麼之前</a:t>
            </a:r>
            <a:r>
              <a:rPr lang="zh-TW" altLang="en-US" dirty="0"/>
              <a:t>，有接觸到</a:t>
            </a:r>
            <a:r>
              <a:rPr lang="en-US" altLang="zh-TW" dirty="0"/>
              <a:t>Python</a:t>
            </a:r>
            <a:r>
              <a:rPr lang="zh-TW" altLang="en-US" dirty="0"/>
              <a:t>的爬蟲技術，我們就被這個技術所吸引，看這資料一筆一筆自動的抓下來我們覺得相當有成就感，之後我們就開始思考爬蟲技術能應用在專題的哪個方面，後來有幸得到成功大學研發處人員（陳錦輝先生）的推薦，開始著手實做有關收集校友通訊錄的專題計畫</a:t>
            </a:r>
            <a:r>
              <a:rPr lang="zh-TW" altLang="en-US" dirty="0" smtClean="0"/>
              <a:t>。</a:t>
            </a:r>
            <a:endParaRPr lang="en-US" altLang="zh-TW" dirty="0" smtClean="0"/>
          </a:p>
          <a:p>
            <a:r>
              <a:rPr lang="en-US" altLang="zh-TW" dirty="0"/>
              <a:t>	</a:t>
            </a:r>
            <a:r>
              <a:rPr lang="zh-TW" altLang="zh-TW" dirty="0"/>
              <a:t>基於成功大學校友眾多，且許多校友在社會中各個領域都擁有傑出表現，但是學校方面卻沒有一個好的方法能去收集並追蹤校友畢業後的成就。</a:t>
            </a:r>
            <a:endParaRPr lang="en-US" altLang="zh-TW" dirty="0"/>
          </a:p>
          <a:p>
            <a:r>
              <a:rPr lang="en-US" altLang="zh-TW" dirty="0"/>
              <a:t>	</a:t>
            </a:r>
            <a:r>
              <a:rPr lang="zh-TW" altLang="zh-TW" dirty="0"/>
              <a:t>因為上述的原因，我們決定利用網路爬蟲讓電腦幫我們抓取畢業校友的資料，並且將抓下來的資料作整理，除了幫助學校能更方便的獲取較完整的校友資料之外，學校也可以利用整理過的資料，去跟校友聯絡，甚至能進一步有產學合作的機會產生。</a:t>
            </a:r>
            <a:endParaRPr lang="zh-TW" altLang="en-US" dirty="0"/>
          </a:p>
          <a:p>
            <a:endParaRPr lang="zh-TW" altLang="en-US" dirty="0"/>
          </a:p>
          <a:p>
            <a:r>
              <a:rPr lang="zh-TW" altLang="en-US" dirty="0"/>
              <a:t/>
            </a:r>
            <a:br>
              <a:rPr lang="zh-TW" altLang="en-US" dirty="0"/>
            </a:br>
            <a:endParaRPr lang="zh-TW" altLang="en-US"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2002971" y="10363200"/>
            <a:ext cx="5486400" cy="369332"/>
          </a:xfrm>
          <a:prstGeom prst="rect">
            <a:avLst/>
          </a:prstGeom>
          <a:noFill/>
        </p:spPr>
        <p:txBody>
          <a:bodyPr wrap="square" rtlCol="0">
            <a:spAutoFit/>
          </a:bodyPr>
          <a:lstStyle/>
          <a:p>
            <a:endParaRPr lang="zh-TW" altLang="en-US"/>
          </a:p>
        </p:txBody>
      </p:sp>
      <p:sp>
        <p:nvSpPr>
          <p:cNvPr id="9" name="文字方塊 8"/>
          <p:cNvSpPr txBox="1"/>
          <p:nvPr/>
        </p:nvSpPr>
        <p:spPr>
          <a:xfrm>
            <a:off x="1862969" y="11293734"/>
            <a:ext cx="9350829" cy="4339650"/>
          </a:xfrm>
          <a:prstGeom prst="rect">
            <a:avLst/>
          </a:prstGeom>
          <a:noFill/>
        </p:spPr>
        <p:txBody>
          <a:bodyPr wrap="square" rtlCol="0">
            <a:spAutoFit/>
          </a:bodyPr>
          <a:lstStyle/>
          <a:p>
            <a:r>
              <a:rPr lang="zh-TW" altLang="en-US" sz="6000" dirty="0" smtClean="0">
                <a:latin typeface="標楷體" panose="03000509000000000000" pitchFamily="65" charset="-120"/>
                <a:ea typeface="標楷體" panose="03000509000000000000" pitchFamily="65" charset="-120"/>
              </a:rPr>
              <a:t>二、目的：</a:t>
            </a:r>
            <a:endParaRPr lang="en-US" altLang="zh-TW" sz="6000" dirty="0" smtClean="0">
              <a:latin typeface="標楷體" panose="03000509000000000000" pitchFamily="65" charset="-120"/>
              <a:ea typeface="標楷體" panose="03000509000000000000" pitchFamily="65" charset="-120"/>
            </a:endParaRPr>
          </a:p>
          <a:p>
            <a:r>
              <a:rPr lang="en-US" altLang="zh-TW" dirty="0" smtClean="0"/>
              <a:t>	</a:t>
            </a:r>
            <a:r>
              <a:rPr lang="zh-TW" altLang="en-US" dirty="0" smtClean="0"/>
              <a:t>學校</a:t>
            </a:r>
            <a:r>
              <a:rPr lang="zh-TW" altLang="en-US" dirty="0"/>
              <a:t>常常會面臨到面對教育部的大方向提升計畫的指派後，不知道要找哪個教授或畢業生的來做更細部計畫的問題。找在校學生廣發宣傳卻常常乏人問津（於期中考、期末考時更是如此），找畢業學生校友通訊錄卻不齊全（僅有聯絡資料卻不知道現在處境如何），找校外專業人士則議價空間會相對較低，若是能完善校友的通訊錄則能讓學校方面能於此有更多的選擇。</a:t>
            </a:r>
          </a:p>
          <a:p>
            <a:r>
              <a:rPr lang="en-US" altLang="zh-TW" dirty="0" smtClean="0"/>
              <a:t>	</a:t>
            </a:r>
            <a:r>
              <a:rPr lang="zh-TW" altLang="en-US" dirty="0" smtClean="0"/>
              <a:t>學校</a:t>
            </a:r>
            <a:r>
              <a:rPr lang="zh-TW" altLang="en-US" dirty="0"/>
              <a:t>會面臨校際間競爭力排行的壓力，但是現在傑出校友都是要校友主動回校聯絡學校方面才會知道，若是較為低調的傑出校友學校很難主動得知，因此我們想說主動出擊，幫忙校方找出隱藏在社群之中的傑出校友，以挖掘出成功大學的隱性競爭力，以提升成大於校際之間的名聲。</a:t>
            </a:r>
          </a:p>
          <a:p>
            <a:r>
              <a:rPr lang="zh-TW" altLang="en-US" dirty="0"/>
              <a:t/>
            </a:r>
            <a:br>
              <a:rPr lang="zh-TW" altLang="en-US" dirty="0"/>
            </a:br>
            <a:r>
              <a:rPr lang="zh-TW" altLang="en-US" dirty="0"/>
              <a:t/>
            </a:r>
            <a:br>
              <a:rPr lang="zh-TW" altLang="en-US" dirty="0"/>
            </a:br>
            <a:endParaRPr lang="zh-TW" altLang="en-US"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862969" y="15155958"/>
            <a:ext cx="9490829" cy="6555641"/>
          </a:xfrm>
          <a:prstGeom prst="rect">
            <a:avLst/>
          </a:prstGeom>
          <a:noFill/>
        </p:spPr>
        <p:txBody>
          <a:bodyPr wrap="square" rtlCol="0">
            <a:spAutoFit/>
          </a:bodyPr>
          <a:lstStyle/>
          <a:p>
            <a:r>
              <a:rPr lang="zh-TW" altLang="en-US" sz="6000" dirty="0" smtClean="0">
                <a:latin typeface="標楷體" panose="03000509000000000000" pitchFamily="65" charset="-120"/>
                <a:ea typeface="標楷體" panose="03000509000000000000" pitchFamily="65" charset="-120"/>
              </a:rPr>
              <a:t>三、方法：</a:t>
            </a:r>
            <a:endParaRPr lang="zh-TW" altLang="en-US" dirty="0"/>
          </a:p>
          <a:p>
            <a:r>
              <a:rPr lang="en-US" altLang="zh-TW" dirty="0" smtClean="0"/>
              <a:t>	</a:t>
            </a:r>
            <a:r>
              <a:rPr lang="zh-TW" altLang="zh-TW" dirty="0" smtClean="0"/>
              <a:t>首先我們是利用</a:t>
            </a:r>
            <a:r>
              <a:rPr lang="en-US" altLang="zh-TW" dirty="0" smtClean="0"/>
              <a:t>Facebook</a:t>
            </a:r>
            <a:r>
              <a:rPr lang="zh-TW" altLang="zh-TW" dirty="0" smtClean="0"/>
              <a:t>上的成功大學社團作為我們抓取資料的平台，實作方式則是利用</a:t>
            </a:r>
            <a:r>
              <a:rPr lang="en-US" altLang="zh-TW" dirty="0" smtClean="0"/>
              <a:t>python</a:t>
            </a:r>
            <a:r>
              <a:rPr lang="zh-TW" altLang="zh-TW" dirty="0" smtClean="0"/>
              <a:t>中的</a:t>
            </a:r>
            <a:r>
              <a:rPr lang="en-US" altLang="zh-TW" dirty="0" smtClean="0"/>
              <a:t>selenium</a:t>
            </a:r>
            <a:r>
              <a:rPr lang="zh-TW" altLang="zh-TW" dirty="0" smtClean="0"/>
              <a:t>套件，這個套件主要是能讓瀏覽器自動執行我們想做的動作，因此只要一跑程式，電腦就會自動開啟瀏覽器，接著登入</a:t>
            </a:r>
            <a:r>
              <a:rPr lang="en-US" altLang="zh-TW" dirty="0" smtClean="0"/>
              <a:t>Facebook</a:t>
            </a:r>
            <a:r>
              <a:rPr lang="zh-TW" altLang="zh-TW" dirty="0" smtClean="0"/>
              <a:t>，並進到「成功大學」這個社團所有成員的頁面，最後進入每個成員的首頁將他的個人資料抓取下來。</a:t>
            </a:r>
            <a:endParaRPr lang="en-US" altLang="zh-TW" dirty="0" smtClean="0"/>
          </a:p>
          <a:p>
            <a:r>
              <a:rPr lang="zh-TW" altLang="zh-TW" dirty="0" smtClean="0"/>
              <a:t>我們</a:t>
            </a:r>
            <a:r>
              <a:rPr lang="zh-TW" altLang="zh-TW" dirty="0"/>
              <a:t>將此專題分為三大部分，依序為登入、抓取資料、資料匯出</a:t>
            </a:r>
            <a:r>
              <a:rPr lang="zh-TW" altLang="zh-TW" dirty="0" smtClean="0"/>
              <a:t>。</a:t>
            </a:r>
            <a:endParaRPr lang="en-US" altLang="zh-TW" dirty="0" smtClean="0"/>
          </a:p>
          <a:p>
            <a:endParaRPr lang="zh-TW" altLang="zh-TW" dirty="0"/>
          </a:p>
          <a:p>
            <a:pPr lvl="0"/>
            <a:r>
              <a:rPr lang="en-US" altLang="zh-TW" dirty="0" smtClean="0"/>
              <a:t>	</a:t>
            </a:r>
            <a:r>
              <a:rPr lang="zh-TW" altLang="en-US" dirty="0" smtClean="0"/>
              <a:t>（一）、</a:t>
            </a:r>
            <a:r>
              <a:rPr lang="zh-TW" altLang="zh-TW" dirty="0" smtClean="0"/>
              <a:t>登入</a:t>
            </a:r>
            <a:endParaRPr lang="en-US" altLang="zh-TW" dirty="0"/>
          </a:p>
          <a:p>
            <a:r>
              <a:rPr lang="en-US" altLang="zh-TW" dirty="0" smtClean="0"/>
              <a:t>	</a:t>
            </a:r>
            <a:r>
              <a:rPr lang="zh-TW" altLang="zh-TW" dirty="0" smtClean="0"/>
              <a:t>參考</a:t>
            </a:r>
            <a:r>
              <a:rPr lang="zh-TW" altLang="zh-TW" dirty="0"/>
              <a:t>網路上的方法進行登入。首先用</a:t>
            </a:r>
            <a:r>
              <a:rPr lang="en-US" altLang="zh-TW" dirty="0"/>
              <a:t>selenium</a:t>
            </a:r>
            <a:r>
              <a:rPr lang="zh-TW" altLang="zh-TW" dirty="0"/>
              <a:t>自動開啟瀏覽器並登入</a:t>
            </a:r>
            <a:r>
              <a:rPr lang="en-US" altLang="zh-TW" dirty="0"/>
              <a:t>FB</a:t>
            </a:r>
            <a:r>
              <a:rPr lang="zh-TW" altLang="zh-TW" dirty="0"/>
              <a:t>，接著進入「成功大學」這個社團。</a:t>
            </a:r>
          </a:p>
          <a:p>
            <a:pPr lvl="0"/>
            <a:r>
              <a:rPr lang="en-US" altLang="zh-TW" dirty="0" smtClean="0"/>
              <a:t>	</a:t>
            </a:r>
            <a:r>
              <a:rPr lang="zh-TW" altLang="en-US" dirty="0" smtClean="0"/>
              <a:t>（二）、</a:t>
            </a:r>
            <a:r>
              <a:rPr lang="zh-TW" altLang="zh-TW" dirty="0" smtClean="0"/>
              <a:t>抓取</a:t>
            </a:r>
            <a:r>
              <a:rPr lang="zh-TW" altLang="zh-TW" dirty="0"/>
              <a:t>資料</a:t>
            </a:r>
          </a:p>
          <a:p>
            <a:r>
              <a:rPr lang="en-US" altLang="zh-TW" dirty="0" smtClean="0"/>
              <a:t>	</a:t>
            </a:r>
            <a:r>
              <a:rPr lang="zh-TW" altLang="zh-TW" dirty="0" smtClean="0"/>
              <a:t>接著</a:t>
            </a:r>
            <a:r>
              <a:rPr lang="zh-TW" altLang="zh-TW" dirty="0"/>
              <a:t>進入社團成員的地方把每個成員的連結存取下來，存取完後進入每個成員個人首頁的地方，將其個人資料抓取下來。</a:t>
            </a:r>
          </a:p>
          <a:p>
            <a:pPr lvl="0"/>
            <a:r>
              <a:rPr lang="en-US" altLang="zh-TW" dirty="0" smtClean="0"/>
              <a:t>	</a:t>
            </a:r>
            <a:r>
              <a:rPr lang="zh-TW" altLang="en-US" dirty="0" smtClean="0"/>
              <a:t>（三）、</a:t>
            </a:r>
            <a:r>
              <a:rPr lang="zh-TW" altLang="zh-TW" dirty="0" smtClean="0"/>
              <a:t>資料</a:t>
            </a:r>
            <a:r>
              <a:rPr lang="zh-TW" altLang="zh-TW" dirty="0"/>
              <a:t>匯出</a:t>
            </a:r>
          </a:p>
          <a:p>
            <a:r>
              <a:rPr lang="en-US" altLang="zh-TW" dirty="0" smtClean="0"/>
              <a:t>	</a:t>
            </a:r>
            <a:r>
              <a:rPr lang="zh-TW" altLang="zh-TW" dirty="0" smtClean="0"/>
              <a:t>獲得社團成員資料後，我們先將不是成功大學的成員刪除掉，做出第一份</a:t>
            </a:r>
            <a:r>
              <a:rPr lang="en-US" altLang="zh-TW" dirty="0" smtClean="0"/>
              <a:t>csv</a:t>
            </a:r>
            <a:r>
              <a:rPr lang="zh-TW" altLang="zh-TW" dirty="0" smtClean="0"/>
              <a:t>檔，如圖一；接著我們把擔任主管級職位以上的校友資料再整理成一份</a:t>
            </a:r>
            <a:r>
              <a:rPr lang="en-US" altLang="zh-TW" dirty="0" smtClean="0"/>
              <a:t>csv</a:t>
            </a:r>
            <a:r>
              <a:rPr lang="zh-TW" altLang="zh-TW" dirty="0" smtClean="0"/>
              <a:t>檔，如圖二；最後我們將第二份資料作分析整理後得圖三。</a:t>
            </a:r>
            <a:endParaRPr lang="en-US" altLang="zh-TW" dirty="0" smtClean="0"/>
          </a:p>
          <a:p>
            <a:endParaRPr lang="en-US" altLang="zh-TW" dirty="0" smtClean="0"/>
          </a:p>
          <a:p>
            <a:endParaRPr lang="zh-TW" altLang="zh-TW" b="1" dirty="0" smtClean="0"/>
          </a:p>
          <a:p>
            <a:r>
              <a:rPr lang="zh-TW" altLang="en-US" dirty="0"/>
              <a:t/>
            </a:r>
            <a:br>
              <a:rPr lang="zh-TW" altLang="en-US" dirty="0"/>
            </a:br>
            <a:endParaRPr lang="zh-TW" altLang="en-US" dirty="0">
              <a:latin typeface="微軟正黑體" panose="020B0604030504040204" pitchFamily="34" charset="-120"/>
              <a:ea typeface="微軟正黑體" panose="020B0604030504040204" pitchFamily="34" charset="-120"/>
            </a:endParaRPr>
          </a:p>
        </p:txBody>
      </p:sp>
      <p:pic>
        <p:nvPicPr>
          <p:cNvPr id="1027" name="Picture 3" descr="Untitled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971" y="21353879"/>
            <a:ext cx="9096874" cy="363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10"/>
          <p:cNvSpPr txBox="1"/>
          <p:nvPr/>
        </p:nvSpPr>
        <p:spPr>
          <a:xfrm>
            <a:off x="4945113" y="25006836"/>
            <a:ext cx="2544258" cy="369332"/>
          </a:xfrm>
          <a:prstGeom prst="rect">
            <a:avLst/>
          </a:prstGeom>
          <a:noFill/>
        </p:spPr>
        <p:txBody>
          <a:bodyPr wrap="square" rtlCol="0">
            <a:spAutoFit/>
          </a:bodyPr>
          <a:lstStyle/>
          <a:p>
            <a:r>
              <a:rPr lang="zh-TW" altLang="en-US" b="1" dirty="0" smtClean="0"/>
              <a:t>圖 </a:t>
            </a:r>
            <a:r>
              <a:rPr lang="en-US" altLang="zh-TW" b="1" dirty="0" smtClean="0"/>
              <a:t>3-1 </a:t>
            </a:r>
            <a:r>
              <a:rPr lang="zh-TW" altLang="en-US" b="1" smtClean="0"/>
              <a:t>專題流程圖</a:t>
            </a:r>
            <a:endParaRPr lang="en-US" altLang="zh-TW" b="1" dirty="0" smtClean="0"/>
          </a:p>
        </p:txBody>
      </p:sp>
      <p:sp>
        <p:nvSpPr>
          <p:cNvPr id="12" name="文字方塊 11"/>
          <p:cNvSpPr txBox="1"/>
          <p:nvPr/>
        </p:nvSpPr>
        <p:spPr>
          <a:xfrm>
            <a:off x="1862970" y="25972532"/>
            <a:ext cx="9490829" cy="2862322"/>
          </a:xfrm>
          <a:prstGeom prst="rect">
            <a:avLst/>
          </a:prstGeom>
          <a:noFill/>
        </p:spPr>
        <p:txBody>
          <a:bodyPr wrap="square" rtlCol="0">
            <a:spAutoFit/>
          </a:bodyPr>
          <a:lstStyle/>
          <a:p>
            <a:r>
              <a:rPr lang="zh-TW" altLang="en-US" dirty="0" smtClean="0"/>
              <a:t>登入社群網站抓取資料有兩種方法：</a:t>
            </a:r>
            <a:endParaRPr lang="en-US" altLang="zh-TW" dirty="0" smtClean="0"/>
          </a:p>
          <a:p>
            <a:r>
              <a:rPr lang="en-US" altLang="zh-TW" dirty="0" smtClean="0"/>
              <a:t>	</a:t>
            </a:r>
            <a:r>
              <a:rPr lang="zh-TW" altLang="en-US" dirty="0" smtClean="0"/>
              <a:t>（一）、一般爬蟲</a:t>
            </a:r>
            <a:endParaRPr lang="en-US" altLang="zh-TW" dirty="0" smtClean="0"/>
          </a:p>
          <a:p>
            <a:r>
              <a:rPr lang="en-US" altLang="zh-TW" dirty="0"/>
              <a:t>	</a:t>
            </a:r>
            <a:r>
              <a:rPr lang="zh-TW" altLang="en-US" dirty="0" smtClean="0"/>
              <a:t>（二）、模擬瀏覽器</a:t>
            </a:r>
            <a:r>
              <a:rPr lang="en-US" altLang="zh-TW" dirty="0" smtClean="0"/>
              <a:t>(selenium)</a:t>
            </a:r>
          </a:p>
          <a:p>
            <a:r>
              <a:rPr lang="en-US" altLang="zh-TW" dirty="0" smtClean="0"/>
              <a:t>	</a:t>
            </a:r>
            <a:r>
              <a:rPr lang="zh-TW" altLang="en-US" dirty="0" smtClean="0"/>
              <a:t>相對的，社群網站為了避免被惡意攻擊，也會設下相對應的防爬蟲機制，例如檢查使用者環境資料（</a:t>
            </a:r>
            <a:r>
              <a:rPr lang="en-US" altLang="zh-TW" dirty="0" smtClean="0"/>
              <a:t>EX. </a:t>
            </a:r>
            <a:r>
              <a:rPr lang="en-US" altLang="zh-TW" dirty="0" err="1" smtClean="0"/>
              <a:t>goole</a:t>
            </a:r>
            <a:r>
              <a:rPr lang="zh-TW" altLang="en-US" dirty="0" smtClean="0"/>
              <a:t>瀏覽器版本、作業系統版本等 </a:t>
            </a:r>
            <a:r>
              <a:rPr lang="en-US" altLang="zh-TW" dirty="0" smtClean="0"/>
              <a:t>User-Agent</a:t>
            </a:r>
            <a:r>
              <a:rPr lang="zh-TW" altLang="en-US" dirty="0" smtClean="0"/>
              <a:t>資料）。</a:t>
            </a:r>
            <a:endParaRPr lang="en-US" altLang="zh-TW" dirty="0" smtClean="0"/>
          </a:p>
          <a:p>
            <a:r>
              <a:rPr lang="en-US" altLang="zh-TW" dirty="0"/>
              <a:t>	</a:t>
            </a:r>
            <a:r>
              <a:rPr lang="zh-TW" altLang="en-US" dirty="0" smtClean="0"/>
              <a:t>由於</a:t>
            </a:r>
            <a:r>
              <a:rPr lang="en-US" altLang="zh-TW" dirty="0" smtClean="0"/>
              <a:t>FB</a:t>
            </a:r>
            <a:r>
              <a:rPr lang="zh-TW" altLang="en-US" dirty="0" smtClean="0"/>
              <a:t>的社團成員顯示機制是載入頁面後讀取固定筆資料後，想要顯示其他筆資料就要靠滑鼠滾輪往下拉才會載入更多資料，而且社團</a:t>
            </a:r>
            <a:r>
              <a:rPr lang="zh-TW" altLang="en-US" dirty="0"/>
              <a:t>中成員眾多（</a:t>
            </a:r>
            <a:r>
              <a:rPr lang="en-US" altLang="zh-TW" dirty="0"/>
              <a:t>Facebook </a:t>
            </a:r>
            <a:r>
              <a:rPr lang="zh-TW" altLang="en-US" dirty="0"/>
              <a:t>成功大學社團 </a:t>
            </a:r>
            <a:r>
              <a:rPr lang="en-US" altLang="zh-TW" dirty="0"/>
              <a:t>17610</a:t>
            </a:r>
            <a:r>
              <a:rPr lang="zh-TW" altLang="en-US" dirty="0"/>
              <a:t>位成員</a:t>
            </a:r>
            <a:r>
              <a:rPr lang="zh-TW" altLang="en-US" dirty="0" smtClean="0"/>
              <a:t>），使用方法一我們無法成功做到此步驟，方法</a:t>
            </a:r>
            <a:r>
              <a:rPr lang="zh-TW" altLang="en-US" dirty="0"/>
              <a:t>一只能爬取</a:t>
            </a:r>
            <a:r>
              <a:rPr lang="en-US" altLang="zh-TW" dirty="0" err="1"/>
              <a:t>FaceBook</a:t>
            </a:r>
            <a:r>
              <a:rPr lang="zh-TW" altLang="en-US" dirty="0"/>
              <a:t>中的粉絲專頁，並不適用於社團的成員清單，</a:t>
            </a:r>
            <a:r>
              <a:rPr lang="zh-TW" altLang="en-US" dirty="0" smtClean="0"/>
              <a:t>因此經過諸多嘗試之後，我們決定採取</a:t>
            </a:r>
            <a:r>
              <a:rPr lang="zh-TW" altLang="en-US" dirty="0"/>
              <a:t>方法二作為</a:t>
            </a:r>
            <a:r>
              <a:rPr lang="zh-TW" altLang="en-US" dirty="0" smtClean="0"/>
              <a:t>我們獲取資料的主要</a:t>
            </a:r>
            <a:r>
              <a:rPr lang="zh-TW" altLang="en-US" dirty="0"/>
              <a:t>手段</a:t>
            </a:r>
            <a:r>
              <a:rPr lang="zh-TW" altLang="en-US" dirty="0" smtClean="0"/>
              <a:t>。</a:t>
            </a:r>
            <a:endParaRPr lang="en-US" altLang="zh-TW" dirty="0" smtClean="0"/>
          </a:p>
        </p:txBody>
      </p:sp>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969" y="28834854"/>
            <a:ext cx="9490829" cy="5658881"/>
          </a:xfrm>
          <a:prstGeom prst="rect">
            <a:avLst/>
          </a:prstGeom>
        </p:spPr>
      </p:pic>
      <p:sp>
        <p:nvSpPr>
          <p:cNvPr id="17" name="文字方塊 16"/>
          <p:cNvSpPr txBox="1"/>
          <p:nvPr/>
        </p:nvSpPr>
        <p:spPr>
          <a:xfrm>
            <a:off x="4174546" y="34493735"/>
            <a:ext cx="4085392" cy="369332"/>
          </a:xfrm>
          <a:prstGeom prst="rect">
            <a:avLst/>
          </a:prstGeom>
          <a:noFill/>
        </p:spPr>
        <p:txBody>
          <a:bodyPr wrap="square" rtlCol="0">
            <a:spAutoFit/>
          </a:bodyPr>
          <a:lstStyle/>
          <a:p>
            <a:r>
              <a:rPr lang="zh-TW" altLang="en-US" b="1" dirty="0" smtClean="0"/>
              <a:t>圖 </a:t>
            </a:r>
            <a:r>
              <a:rPr lang="en-US" altLang="zh-TW" b="1" dirty="0" smtClean="0"/>
              <a:t>3-2 </a:t>
            </a:r>
            <a:r>
              <a:rPr lang="zh-TW" altLang="en-US" b="1" dirty="0" smtClean="0"/>
              <a:t>使用</a:t>
            </a:r>
            <a:r>
              <a:rPr lang="en-US" altLang="zh-TW" b="1" dirty="0" smtClean="0"/>
              <a:t>selenium</a:t>
            </a:r>
            <a:r>
              <a:rPr lang="zh-TW" altLang="en-US" b="1" dirty="0" smtClean="0"/>
              <a:t>登入</a:t>
            </a:r>
            <a:r>
              <a:rPr lang="en-US" altLang="zh-TW" b="1" dirty="0" err="1" smtClean="0"/>
              <a:t>FaceBook</a:t>
            </a:r>
            <a:endParaRPr lang="en-US" altLang="zh-TW" b="1" dirty="0" smtClean="0"/>
          </a:p>
        </p:txBody>
      </p:sp>
      <p:sp>
        <p:nvSpPr>
          <p:cNvPr id="15" name="文字方塊 14"/>
          <p:cNvSpPr txBox="1"/>
          <p:nvPr/>
        </p:nvSpPr>
        <p:spPr>
          <a:xfrm>
            <a:off x="12743542" y="7669161"/>
            <a:ext cx="10233099" cy="1477328"/>
          </a:xfrm>
          <a:prstGeom prst="rect">
            <a:avLst/>
          </a:prstGeom>
          <a:noFill/>
        </p:spPr>
        <p:txBody>
          <a:bodyPr wrap="square" rtlCol="0">
            <a:spAutoFit/>
          </a:bodyPr>
          <a:lstStyle/>
          <a:p>
            <a:r>
              <a:rPr lang="en-US" altLang="zh-TW" smtClean="0"/>
              <a:t>	</a:t>
            </a:r>
            <a:r>
              <a:rPr lang="zh-TW" altLang="en-US" smtClean="0"/>
              <a:t>即使成功登入之後有</a:t>
            </a:r>
            <a:r>
              <a:rPr lang="en-US" altLang="zh-TW" smtClean="0"/>
              <a:t>FaceBook</a:t>
            </a:r>
            <a:r>
              <a:rPr lang="zh-TW" altLang="en-US" smtClean="0"/>
              <a:t>合法的存取權，過於異常的行為也是會被</a:t>
            </a:r>
            <a:r>
              <a:rPr lang="en-US" altLang="zh-TW" smtClean="0"/>
              <a:t>FaceBook</a:t>
            </a:r>
            <a:r>
              <a:rPr lang="zh-TW" altLang="en-US" smtClean="0"/>
              <a:t>暫時禁止瀏覽</a:t>
            </a:r>
            <a:r>
              <a:rPr lang="en-US" altLang="zh-TW" smtClean="0"/>
              <a:t>FB</a:t>
            </a:r>
            <a:r>
              <a:rPr lang="zh-TW" altLang="en-US" smtClean="0"/>
              <a:t>個人檔案（但只要切換</a:t>
            </a:r>
            <a:r>
              <a:rPr lang="en-US" altLang="zh-TW" smtClean="0"/>
              <a:t>FaceBook</a:t>
            </a:r>
            <a:r>
              <a:rPr lang="zh-TW" altLang="en-US" smtClean="0"/>
              <a:t>帳號即可繼續爬取資料），下圖</a:t>
            </a:r>
            <a:r>
              <a:rPr lang="en-US" altLang="zh-TW" smtClean="0"/>
              <a:t>3-3</a:t>
            </a:r>
            <a:r>
              <a:rPr lang="zh-TW" altLang="en-US" smtClean="0"/>
              <a:t>是我們爬取資料的歷程紀錄，例如</a:t>
            </a:r>
            <a:r>
              <a:rPr lang="en-US" altLang="zh-TW" smtClean="0"/>
              <a:t>sleep 30</a:t>
            </a:r>
            <a:r>
              <a:rPr lang="zh-TW" altLang="en-US" smtClean="0"/>
              <a:t>～</a:t>
            </a:r>
            <a:r>
              <a:rPr lang="en-US" altLang="zh-TW" smtClean="0"/>
              <a:t>60 </a:t>
            </a:r>
            <a:r>
              <a:rPr lang="zh-TW" altLang="en-US" smtClean="0"/>
              <a:t>代表的是：每抓</a:t>
            </a:r>
            <a:r>
              <a:rPr lang="en-US" altLang="zh-TW" smtClean="0"/>
              <a:t>1</a:t>
            </a:r>
            <a:r>
              <a:rPr lang="zh-TW" altLang="en-US" smtClean="0"/>
              <a:t>筆資料後休息</a:t>
            </a:r>
            <a:r>
              <a:rPr lang="en-US" altLang="zh-TW" smtClean="0"/>
              <a:t>30</a:t>
            </a:r>
            <a:r>
              <a:rPr lang="zh-TW" altLang="en-US" smtClean="0"/>
              <a:t>～</a:t>
            </a:r>
            <a:r>
              <a:rPr lang="en-US" altLang="zh-TW" smtClean="0"/>
              <a:t>60</a:t>
            </a:r>
            <a:r>
              <a:rPr lang="zh-TW" altLang="en-US" smtClean="0"/>
              <a:t>秒（隨機生成）；並且每抓</a:t>
            </a:r>
            <a:r>
              <a:rPr lang="en-US" altLang="zh-TW" smtClean="0"/>
              <a:t>10</a:t>
            </a:r>
            <a:r>
              <a:rPr lang="zh-TW" altLang="en-US" smtClean="0"/>
              <a:t>筆資料再休息</a:t>
            </a:r>
            <a:r>
              <a:rPr lang="en-US" altLang="zh-TW" smtClean="0"/>
              <a:t>30~60</a:t>
            </a:r>
            <a:r>
              <a:rPr lang="zh-TW" altLang="en-US" smtClean="0"/>
              <a:t>秒，</a:t>
            </a:r>
            <a:r>
              <a:rPr lang="en-US" altLang="zh-TW" smtClean="0"/>
              <a:t>Banned</a:t>
            </a:r>
            <a:r>
              <a:rPr lang="zh-TW" altLang="en-US" smtClean="0"/>
              <a:t>表示被</a:t>
            </a:r>
            <a:r>
              <a:rPr lang="en-US" altLang="zh-TW" smtClean="0"/>
              <a:t>FaceBook</a:t>
            </a:r>
            <a:r>
              <a:rPr lang="zh-TW" altLang="en-US" smtClean="0"/>
              <a:t>視為異常行為後程式結束，</a:t>
            </a:r>
            <a:r>
              <a:rPr lang="en-US" altLang="zh-TW" smtClean="0"/>
              <a:t>Time Out</a:t>
            </a:r>
            <a:r>
              <a:rPr lang="zh-TW" altLang="en-US" smtClean="0"/>
              <a:t>推估是電腦記憶體不夠因此在同一頁面停留過久判定超時所以程式結束執行。</a:t>
            </a:r>
            <a:endParaRPr lang="zh-TW" altLang="en-US"/>
          </a:p>
        </p:txBody>
      </p:sp>
      <p:pic>
        <p:nvPicPr>
          <p:cNvPr id="16" name="圖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3542" y="9399130"/>
            <a:ext cx="6255890" cy="4897904"/>
          </a:xfrm>
          <a:prstGeom prst="rect">
            <a:avLst/>
          </a:prstGeom>
        </p:spPr>
      </p:pic>
      <p:sp>
        <p:nvSpPr>
          <p:cNvPr id="22" name="文字方塊 21"/>
          <p:cNvSpPr txBox="1"/>
          <p:nvPr/>
        </p:nvSpPr>
        <p:spPr>
          <a:xfrm>
            <a:off x="16028957" y="14299695"/>
            <a:ext cx="2544258" cy="369332"/>
          </a:xfrm>
          <a:prstGeom prst="rect">
            <a:avLst/>
          </a:prstGeom>
          <a:noFill/>
        </p:spPr>
        <p:txBody>
          <a:bodyPr wrap="square" rtlCol="0">
            <a:spAutoFit/>
          </a:bodyPr>
          <a:lstStyle/>
          <a:p>
            <a:r>
              <a:rPr lang="zh-TW" altLang="en-US" b="1" dirty="0" smtClean="0"/>
              <a:t>圖 </a:t>
            </a:r>
            <a:r>
              <a:rPr lang="en-US" altLang="zh-TW" b="1" dirty="0" smtClean="0"/>
              <a:t>3-3 </a:t>
            </a:r>
            <a:r>
              <a:rPr lang="zh-TW" altLang="en-US" b="1" dirty="0" smtClean="0"/>
              <a:t>爬取歷程紀錄</a:t>
            </a:r>
            <a:endParaRPr lang="en-US" altLang="zh-TW" b="1" dirty="0" smtClean="0"/>
          </a:p>
        </p:txBody>
      </p:sp>
      <p:sp>
        <p:nvSpPr>
          <p:cNvPr id="3" name="文字方塊 2"/>
          <p:cNvSpPr txBox="1"/>
          <p:nvPr/>
        </p:nvSpPr>
        <p:spPr>
          <a:xfrm>
            <a:off x="12743542" y="14855907"/>
            <a:ext cx="11041069" cy="1569660"/>
          </a:xfrm>
          <a:prstGeom prst="rect">
            <a:avLst/>
          </a:prstGeom>
          <a:noFill/>
        </p:spPr>
        <p:txBody>
          <a:bodyPr wrap="square" rtlCol="0">
            <a:spAutoFit/>
          </a:bodyPr>
          <a:lstStyle/>
          <a:p>
            <a:r>
              <a:rPr lang="zh-TW" altLang="en-US" sz="6000" smtClean="0">
                <a:latin typeface="標楷體" panose="03000509000000000000" pitchFamily="65" charset="-120"/>
                <a:ea typeface="標楷體" panose="03000509000000000000" pitchFamily="65" charset="-120"/>
              </a:rPr>
              <a:t>四、總結：</a:t>
            </a:r>
            <a:endParaRPr lang="en-US" altLang="zh-TW" smtClean="0"/>
          </a:p>
          <a:p>
            <a:r>
              <a:rPr lang="en-US" altLang="zh-TW" smtClean="0"/>
              <a:t>	</a:t>
            </a:r>
            <a:r>
              <a:rPr lang="zh-TW" altLang="en-US" smtClean="0"/>
              <a:t>我們總計爬下來</a:t>
            </a:r>
            <a:r>
              <a:rPr lang="en-US" altLang="zh-TW" smtClean="0"/>
              <a:t>17605</a:t>
            </a:r>
            <a:r>
              <a:rPr lang="zh-TW" altLang="en-US" smtClean="0"/>
              <a:t>筆社團成員資料，經過篩掉非成功大學的之後剩下</a:t>
            </a:r>
            <a:r>
              <a:rPr lang="en-US" altLang="zh-TW" smtClean="0"/>
              <a:t>9240</a:t>
            </a:r>
            <a:r>
              <a:rPr lang="zh-TW" altLang="en-US" smtClean="0"/>
              <a:t>筆資料，再篩選過職位後剩下</a:t>
            </a:r>
            <a:r>
              <a:rPr lang="en-US" altLang="zh-TW" smtClean="0"/>
              <a:t>202</a:t>
            </a:r>
            <a:r>
              <a:rPr lang="zh-TW" altLang="en-US" smtClean="0"/>
              <a:t>筆資料，之後轉為</a:t>
            </a:r>
            <a:r>
              <a:rPr lang="en-US" altLang="zh-TW" smtClean="0"/>
              <a:t>157</a:t>
            </a:r>
            <a:r>
              <a:rPr lang="zh-TW" altLang="en-US" smtClean="0"/>
              <a:t>筆有效資料如圖</a:t>
            </a:r>
            <a:r>
              <a:rPr lang="en-US" altLang="zh-TW" smtClean="0"/>
              <a:t>4-1</a:t>
            </a:r>
            <a:r>
              <a:rPr lang="zh-TW" altLang="en-US" smtClean="0"/>
              <a:t>，然後把資料轉為如圖表</a:t>
            </a:r>
            <a:r>
              <a:rPr lang="en-US" altLang="zh-TW" smtClean="0"/>
              <a:t>4-2</a:t>
            </a:r>
            <a:r>
              <a:rPr lang="zh-TW" altLang="en-US" smtClean="0"/>
              <a:t>呈現。</a:t>
            </a:r>
            <a:endParaRPr lang="zh-TW" altLang="en-US"/>
          </a:p>
        </p:txBody>
      </p:sp>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43542" y="16537980"/>
            <a:ext cx="10058400" cy="4319195"/>
          </a:xfrm>
          <a:prstGeom prst="rect">
            <a:avLst/>
          </a:prstGeom>
        </p:spPr>
      </p:pic>
      <p:sp>
        <p:nvSpPr>
          <p:cNvPr id="18" name="文字方塊 17"/>
          <p:cNvSpPr txBox="1"/>
          <p:nvPr/>
        </p:nvSpPr>
        <p:spPr>
          <a:xfrm>
            <a:off x="15191836" y="33728849"/>
            <a:ext cx="4274690" cy="369332"/>
          </a:xfrm>
          <a:prstGeom prst="rect">
            <a:avLst/>
          </a:prstGeom>
          <a:noFill/>
        </p:spPr>
        <p:txBody>
          <a:bodyPr wrap="square" rtlCol="0">
            <a:spAutoFit/>
          </a:bodyPr>
          <a:lstStyle/>
          <a:p>
            <a:r>
              <a:rPr lang="zh-TW" altLang="en-US" b="1" dirty="0" smtClean="0"/>
              <a:t>圖 </a:t>
            </a:r>
            <a:r>
              <a:rPr lang="en-US" altLang="zh-TW" b="1" dirty="0" smtClean="0"/>
              <a:t>4-3 </a:t>
            </a:r>
            <a:r>
              <a:rPr lang="en-US" altLang="zh-TW" b="1" dirty="0" err="1" smtClean="0"/>
              <a:t>Linkedin</a:t>
            </a:r>
            <a:r>
              <a:rPr lang="zh-TW" altLang="en-US" b="1" dirty="0" smtClean="0"/>
              <a:t>成功大學校友資料</a:t>
            </a:r>
            <a:endParaRPr lang="en-US" altLang="zh-TW" b="1" dirty="0" smtClean="0"/>
          </a:p>
        </p:txBody>
      </p:sp>
      <p:sp>
        <p:nvSpPr>
          <p:cNvPr id="20" name="文字方塊 19"/>
          <p:cNvSpPr txBox="1"/>
          <p:nvPr/>
        </p:nvSpPr>
        <p:spPr>
          <a:xfrm>
            <a:off x="16022401" y="25654342"/>
            <a:ext cx="2544258" cy="369332"/>
          </a:xfrm>
          <a:prstGeom prst="rect">
            <a:avLst/>
          </a:prstGeom>
          <a:noFill/>
        </p:spPr>
        <p:txBody>
          <a:bodyPr wrap="square" rtlCol="0">
            <a:spAutoFit/>
          </a:bodyPr>
          <a:lstStyle/>
          <a:p>
            <a:r>
              <a:rPr lang="zh-TW" altLang="en-US" b="1" dirty="0" smtClean="0"/>
              <a:t>圖 </a:t>
            </a:r>
            <a:r>
              <a:rPr lang="en-US" altLang="zh-TW" b="1" dirty="0" smtClean="0"/>
              <a:t>4-2 </a:t>
            </a:r>
            <a:r>
              <a:rPr lang="zh-TW" altLang="en-US" b="1" dirty="0" smtClean="0"/>
              <a:t>資料圓餅圖表</a:t>
            </a:r>
            <a:endParaRPr lang="en-US" altLang="zh-TW" b="1" dirty="0" smtClean="0"/>
          </a:p>
        </p:txBody>
      </p:sp>
      <p:pic>
        <p:nvPicPr>
          <p:cNvPr id="19" name="圖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43542" y="21415124"/>
            <a:ext cx="7562850" cy="4133850"/>
          </a:xfrm>
          <a:prstGeom prst="rect">
            <a:avLst/>
          </a:prstGeom>
        </p:spPr>
      </p:pic>
      <p:sp>
        <p:nvSpPr>
          <p:cNvPr id="8" name="文字方塊 7"/>
          <p:cNvSpPr txBox="1"/>
          <p:nvPr/>
        </p:nvSpPr>
        <p:spPr>
          <a:xfrm>
            <a:off x="12743542" y="26172310"/>
            <a:ext cx="10058400" cy="1754326"/>
          </a:xfrm>
          <a:prstGeom prst="rect">
            <a:avLst/>
          </a:prstGeom>
          <a:noFill/>
        </p:spPr>
        <p:txBody>
          <a:bodyPr wrap="square" rtlCol="0">
            <a:spAutoFit/>
          </a:bodyPr>
          <a:lstStyle/>
          <a:p>
            <a:r>
              <a:rPr lang="en-US" altLang="zh-TW"/>
              <a:t>	</a:t>
            </a:r>
            <a:r>
              <a:rPr lang="zh-TW" altLang="en-US" smtClean="0"/>
              <a:t>後續我們把</a:t>
            </a:r>
            <a:r>
              <a:rPr lang="en-US" altLang="zh-TW" smtClean="0"/>
              <a:t>Facebook</a:t>
            </a:r>
            <a:r>
              <a:rPr lang="zh-TW" altLang="en-US" smtClean="0"/>
              <a:t>中爬取到的全球傑出校友資料交給了國立成功大學研發處，來做更進一步的應用。我們也期許這項計畫能發揮其應有的效果。</a:t>
            </a:r>
            <a:endParaRPr lang="en-US" altLang="zh-TW" smtClean="0"/>
          </a:p>
          <a:p>
            <a:r>
              <a:rPr lang="en-US" altLang="zh-TW"/>
              <a:t>	</a:t>
            </a:r>
            <a:r>
              <a:rPr lang="zh-TW" altLang="en-US" smtClean="0"/>
              <a:t>另外除了</a:t>
            </a:r>
            <a:r>
              <a:rPr lang="en-US" altLang="zh-TW" smtClean="0"/>
              <a:t>FaceBook</a:t>
            </a:r>
            <a:r>
              <a:rPr lang="zh-TW" altLang="en-US" smtClean="0"/>
              <a:t>這個社群之外，還有其他的平台像是</a:t>
            </a:r>
            <a:r>
              <a:rPr lang="en-US" altLang="zh-TW" smtClean="0"/>
              <a:t>Twitter</a:t>
            </a:r>
            <a:r>
              <a:rPr lang="zh-TW" altLang="en-US" smtClean="0"/>
              <a:t>、</a:t>
            </a:r>
            <a:r>
              <a:rPr lang="en-US" altLang="zh-TW" smtClean="0"/>
              <a:t>Linkedin</a:t>
            </a:r>
            <a:r>
              <a:rPr lang="zh-TW" altLang="en-US" smtClean="0"/>
              <a:t>等等都有大量的資料可以爬取，有相當大的潛力尚未被開發。以</a:t>
            </a:r>
            <a:r>
              <a:rPr lang="en-US" altLang="zh-TW" smtClean="0"/>
              <a:t>Linkedin</a:t>
            </a:r>
            <a:r>
              <a:rPr lang="zh-TW" altLang="en-US" smtClean="0"/>
              <a:t>為例（圖</a:t>
            </a:r>
            <a:r>
              <a:rPr lang="en-US" altLang="zh-TW" smtClean="0"/>
              <a:t>4-3</a:t>
            </a:r>
            <a:r>
              <a:rPr lang="zh-TW" altLang="en-US" smtClean="0"/>
              <a:t>），這裡有</a:t>
            </a:r>
            <a:r>
              <a:rPr lang="en-US" altLang="zh-TW" smtClean="0"/>
              <a:t>12584</a:t>
            </a:r>
            <a:r>
              <a:rPr lang="zh-TW" altLang="en-US" smtClean="0"/>
              <a:t>筆工作履歷，是相當可觀的數字，但是相關的爬蟲技術我們尚未克服因此作罷，若能挖掘出這裡的資料，對我們的專題將有相當可觀的進展。</a:t>
            </a:r>
            <a:endParaRPr lang="en-US" altLang="zh-TW" smtClean="0"/>
          </a:p>
        </p:txBody>
      </p:sp>
      <p:pic>
        <p:nvPicPr>
          <p:cNvPr id="23" name="圖片 22"/>
          <p:cNvPicPr>
            <a:picLocks noChangeAspect="1"/>
          </p:cNvPicPr>
          <p:nvPr/>
        </p:nvPicPr>
        <p:blipFill>
          <a:blip r:embed="rId7"/>
          <a:stretch>
            <a:fillRect/>
          </a:stretch>
        </p:blipFill>
        <p:spPr>
          <a:xfrm>
            <a:off x="12743542" y="28179277"/>
            <a:ext cx="8336229" cy="5481597"/>
          </a:xfrm>
          <a:prstGeom prst="rect">
            <a:avLst/>
          </a:prstGeom>
        </p:spPr>
      </p:pic>
      <p:sp>
        <p:nvSpPr>
          <p:cNvPr id="25" name="文字方塊 24"/>
          <p:cNvSpPr txBox="1"/>
          <p:nvPr/>
        </p:nvSpPr>
        <p:spPr>
          <a:xfrm>
            <a:off x="16022401" y="20861603"/>
            <a:ext cx="2544258" cy="369332"/>
          </a:xfrm>
          <a:prstGeom prst="rect">
            <a:avLst/>
          </a:prstGeom>
          <a:noFill/>
        </p:spPr>
        <p:txBody>
          <a:bodyPr wrap="square" rtlCol="0">
            <a:spAutoFit/>
          </a:bodyPr>
          <a:lstStyle/>
          <a:p>
            <a:r>
              <a:rPr lang="zh-TW" altLang="en-US" b="1" dirty="0" smtClean="0"/>
              <a:t>圖 </a:t>
            </a:r>
            <a:r>
              <a:rPr lang="en-US" altLang="zh-TW" b="1" dirty="0" smtClean="0"/>
              <a:t>4-1 </a:t>
            </a:r>
            <a:r>
              <a:rPr lang="zh-TW" altLang="en-US" b="1" dirty="0" smtClean="0"/>
              <a:t>有效資料</a:t>
            </a:r>
            <a:endParaRPr lang="en-US" altLang="zh-TW" b="1" dirty="0" smtClean="0"/>
          </a:p>
        </p:txBody>
      </p:sp>
    </p:spTree>
    <p:extLst>
      <p:ext uri="{BB962C8B-B14F-4D97-AF65-F5344CB8AC3E}">
        <p14:creationId xmlns:p14="http://schemas.microsoft.com/office/powerpoint/2010/main" val="3391273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734</TotalTime>
  <Words>70</Words>
  <Application>Microsoft Office PowerPoint</Application>
  <PresentationFormat>自訂</PresentationFormat>
  <Paragraphs>42</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微軟正黑體</vt:lpstr>
      <vt:lpstr>新細明體</vt:lpstr>
      <vt:lpstr>標楷體</vt:lpstr>
      <vt:lpstr>Arial</vt:lpstr>
      <vt:lpstr>Calibri</vt:lpstr>
      <vt:lpstr>Calibri Light</vt:lpstr>
      <vt:lpstr>Office 佈景主題</vt:lpstr>
      <vt:lpstr>利用網路爬蟲抓取成大校友資料 Getting National Cheng Kung University alumni's data with web crawler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SADevil7729</dc:creator>
  <cp:lastModifiedBy>user</cp:lastModifiedBy>
  <cp:revision>39</cp:revision>
  <dcterms:created xsi:type="dcterms:W3CDTF">2018-08-28T12:38:16Z</dcterms:created>
  <dcterms:modified xsi:type="dcterms:W3CDTF">2018-08-30T05:52:20Z</dcterms:modified>
</cp:coreProperties>
</file>