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73" r:id="rId4"/>
    <p:sldId id="292" r:id="rId5"/>
    <p:sldId id="293" r:id="rId6"/>
    <p:sldId id="28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/>
    <p:restoredTop sz="94931"/>
  </p:normalViewPr>
  <p:slideViewPr>
    <p:cSldViewPr>
      <p:cViewPr>
        <p:scale>
          <a:sx n="98" d="100"/>
          <a:sy n="98" d="100"/>
        </p:scale>
        <p:origin x="536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CFF069A-E098-174B-90D4-B8BFBAC46204}" type="datetimeFigureOut">
              <a:rPr lang="en-US"/>
              <a:pPr>
                <a:defRPr/>
              </a:pPr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9C210B-071D-D44F-9C0A-3FD8BE77E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2F3985-8346-984D-A409-662E53DB4189}" type="datetimeFigureOut">
              <a:rPr lang="en-US"/>
              <a:pPr>
                <a:defRPr/>
              </a:pPr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518932-1BD4-794E-B9F4-2AFEC07D7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518932-1BD4-794E-B9F4-2AFEC07D7AD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518932-1BD4-794E-B9F4-2AFEC07D7A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A23AF-0ECC-B84A-86F4-82405185D2E4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D259F-ECA2-F443-A872-743A21FF06AF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27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493E-4B0B-7146-BE1E-9C7978008882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7FE35-BB75-F94F-A2C7-FA88E6E54703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342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3E18-C9B6-6541-8730-4A808FB9BF2D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DE1A-CC34-A04A-8B88-6222AED80F7E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107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1FC1-9691-C446-9382-3AB27998D2D9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CCEF6-CA6D-AE4D-BDCD-5AB2035DE4E3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51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E74D-E30B-D24E-824B-2875F498EEB1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F8F2-976D-D949-AA29-63AA32665FFD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578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4B66-8CF4-1245-8BD5-186E65911F53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17863-E71C-3B4F-9483-B279797E9CF4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5677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7B7F9-F6F8-F347-AC12-24FB632C70FF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F9BF-055D-EC4D-8842-23356E33D1D8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646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7305-AD31-BC45-8ABA-2108EB9A1655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4860-1360-0E46-8E6E-E145F8B87239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527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314F-512C-C441-A3CA-EAD33D9F4700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2C9B-B05A-D84D-99AC-4318E972CA04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431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99E9-3BBA-3240-AA96-FE18CCCED8A4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E8FE9-BEA1-F949-8D4C-75CB32EBA4B4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788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BEBD-4A54-DD4F-8DC1-9F094741ADE6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FE76-BD0A-444B-8362-344131ED01BA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09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F1999D3-7EAC-CE4D-A39E-470843FFD85E}" type="datetimeFigureOut">
              <a:rPr lang="en-GB" altLang="x-none"/>
              <a:pPr>
                <a:defRPr/>
              </a:pPr>
              <a:t>25/02/2017</a:t>
            </a:fld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C5632D-C126-844F-AF50-B650095D87F6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x-none" dirty="0" smtClean="0">
                <a:ea typeface="MS PGothic" charset="-128"/>
              </a:rPr>
              <a:t>Prototype Data model &amp; Architecture</a:t>
            </a:r>
            <a:endParaRPr lang="en-GB" altLang="x-none" dirty="0">
              <a:ea typeface="MS PGothic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484784"/>
            <a:ext cx="6400800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smtClean="0">
                <a:solidFill>
                  <a:schemeClr val="accent1"/>
                </a:solidFill>
                <a:ea typeface="+mn-ea"/>
                <a:cs typeface="+mn-cs"/>
              </a:rPr>
              <a:t>TRILOGUE TABLES </a:t>
            </a:r>
            <a:r>
              <a:rPr lang="en-GB" sz="4000" dirty="0" smtClean="0">
                <a:solidFill>
                  <a:schemeClr val="accent1"/>
                </a:solidFill>
                <a:ea typeface="+mn-ea"/>
                <a:cs typeface="+mn-cs"/>
              </a:rPr>
              <a:t>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Data model</a:t>
            </a:r>
            <a:endParaRPr lang="en-GB" sz="2800" dirty="0">
              <a:solidFill>
                <a:srgbClr val="294B9B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967386"/>
          </a:xfrm>
        </p:spPr>
        <p:txBody>
          <a:bodyPr/>
          <a:lstStyle/>
          <a:p>
            <a:r>
              <a:rPr lang="en-US" sz="2000" dirty="0" smtClean="0"/>
              <a:t>Row: The equivalent text in different interpretations.</a:t>
            </a:r>
          </a:p>
          <a:p>
            <a:r>
              <a:rPr lang="en-US" sz="2000" dirty="0" smtClean="0"/>
              <a:t>Cell: The content of one interpretation</a:t>
            </a:r>
          </a:p>
          <a:p>
            <a:r>
              <a:rPr lang="en-US" sz="2000" dirty="0"/>
              <a:t>Node: position inside the document.</a:t>
            </a:r>
          </a:p>
          <a:p>
            <a:endParaRPr lang="en-US" sz="2000" dirty="0"/>
          </a:p>
          <a:p>
            <a:r>
              <a:rPr lang="en-US" sz="2000" dirty="0" smtClean="0"/>
              <a:t>Each Interpretation will have a different tree structure.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47664" y="3603749"/>
            <a:ext cx="3312368" cy="366390"/>
            <a:chOff x="1547664" y="3926706"/>
            <a:chExt cx="4099527" cy="498522"/>
          </a:xfrm>
        </p:grpSpPr>
        <p:sp>
          <p:nvSpPr>
            <p:cNvPr id="6" name="Rectángulo 18"/>
            <p:cNvSpPr/>
            <p:nvPr/>
          </p:nvSpPr>
          <p:spPr bwMode="auto">
            <a:xfrm>
              <a:off x="4783191" y="3933056"/>
              <a:ext cx="864000" cy="49217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dirty="0" smtClean="0">
                  <a:solidFill>
                    <a:schemeClr val="tx1"/>
                  </a:solidFill>
                </a:rPr>
                <a:t>Node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18"/>
            <p:cNvSpPr/>
            <p:nvPr/>
          </p:nvSpPr>
          <p:spPr bwMode="auto">
            <a:xfrm>
              <a:off x="1547664" y="3933056"/>
              <a:ext cx="864000" cy="49217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dirty="0" smtClean="0">
                  <a:solidFill>
                    <a:schemeClr val="tx1"/>
                  </a:solidFill>
                </a:rPr>
                <a:t>Row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18"/>
            <p:cNvSpPr/>
            <p:nvPr/>
          </p:nvSpPr>
          <p:spPr bwMode="auto">
            <a:xfrm>
              <a:off x="3059832" y="3933056"/>
              <a:ext cx="864000" cy="49217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dirty="0" smtClean="0">
                  <a:solidFill>
                    <a:schemeClr val="tx1"/>
                  </a:solidFill>
                </a:rPr>
                <a:t>Cell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Down Arrow 15"/>
            <p:cNvSpPr>
              <a:spLocks noChangeArrowheads="1"/>
            </p:cNvSpPr>
            <p:nvPr/>
          </p:nvSpPr>
          <p:spPr bwMode="auto">
            <a:xfrm rot="16200000">
              <a:off x="4273524" y="3977295"/>
              <a:ext cx="159975" cy="449689"/>
            </a:xfrm>
            <a:prstGeom prst="downArrow">
              <a:avLst>
                <a:gd name="adj1" fmla="val 50000"/>
                <a:gd name="adj2" fmla="val 49989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x-none" sz="18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Down Arrow 15"/>
            <p:cNvSpPr>
              <a:spLocks noChangeArrowheads="1"/>
            </p:cNvSpPr>
            <p:nvPr/>
          </p:nvSpPr>
          <p:spPr bwMode="auto">
            <a:xfrm rot="16200000">
              <a:off x="2665572" y="3954296"/>
              <a:ext cx="159975" cy="449689"/>
            </a:xfrm>
            <a:prstGeom prst="downArrow">
              <a:avLst>
                <a:gd name="adj1" fmla="val 50000"/>
                <a:gd name="adj2" fmla="val 49989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x-none" sz="18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6" idx="0"/>
              <a:endCxn id="7" idx="0"/>
            </p:cNvCxnSpPr>
            <p:nvPr/>
          </p:nvCxnSpPr>
          <p:spPr>
            <a:xfrm rot="16200000" flipV="1">
              <a:off x="3597428" y="2315292"/>
              <a:ext cx="12700" cy="3235527"/>
            </a:xfrm>
            <a:prstGeom prst="bentConnector3">
              <a:avLst>
                <a:gd name="adj1" fmla="val 1800000"/>
              </a:avLst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8"/>
          <p:cNvSpPr/>
          <p:nvPr/>
        </p:nvSpPr>
        <p:spPr bwMode="auto">
          <a:xfrm>
            <a:off x="1198612" y="5738580"/>
            <a:ext cx="6469732" cy="7147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Row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1209" y="5886249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95315" y="5886249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EP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376724" y="5871400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CEU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539226" y="5889016"/>
            <a:ext cx="1265022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Cell</a:t>
            </a:r>
            <a:r>
              <a:rPr lang="en-GB" sz="1200" smtClean="0"/>
              <a:t>: Agreement</a:t>
            </a:r>
            <a:endParaRPr lang="en-GB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21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12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3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94" y="4724833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1" name="Down Arrow 15"/>
          <p:cNvSpPr>
            <a:spLocks noChangeArrowheads="1"/>
          </p:cNvSpPr>
          <p:nvPr/>
        </p:nvSpPr>
        <p:spPr bwMode="auto">
          <a:xfrm rot="13194509">
            <a:off x="2640146" y="5494407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2" name="Down Arrow 15"/>
          <p:cNvSpPr>
            <a:spLocks noChangeArrowheads="1"/>
          </p:cNvSpPr>
          <p:nvPr/>
        </p:nvSpPr>
        <p:spPr bwMode="auto">
          <a:xfrm rot="13194509">
            <a:off x="3866906" y="5475157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3" name="Down Arrow 15"/>
          <p:cNvSpPr>
            <a:spLocks noChangeArrowheads="1"/>
          </p:cNvSpPr>
          <p:nvPr/>
        </p:nvSpPr>
        <p:spPr bwMode="auto">
          <a:xfrm rot="13194509">
            <a:off x="5100479" y="5490234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4" name="Down Arrow 15"/>
          <p:cNvSpPr>
            <a:spLocks noChangeArrowheads="1"/>
          </p:cNvSpPr>
          <p:nvPr/>
        </p:nvSpPr>
        <p:spPr bwMode="auto">
          <a:xfrm rot="13194509">
            <a:off x="6375985" y="5507473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1383" y="5305290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74486" y="530819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05877" y="529967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433105" y="529967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Architecture </a:t>
            </a:r>
            <a:r>
              <a:rPr lang="mr-IN" altLang="x-none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–</a:t>
            </a:r>
            <a:r>
              <a:rPr lang="en-US" altLang="x-none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 Data Modules</a:t>
            </a:r>
            <a:endParaRPr lang="en-US" altLang="x-none" sz="2800" dirty="0">
              <a:solidFill>
                <a:srgbClr val="294B9B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3388470"/>
            <a:ext cx="5096427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Store</a:t>
            </a:r>
            <a:endParaRPr lang="en-GB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2195736" y="1628800"/>
            <a:ext cx="5114361" cy="61819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mtClean="0">
                <a:solidFill>
                  <a:schemeClr val="bg1"/>
                </a:solidFill>
              </a:rPr>
              <a:t>Application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6056" y="2731559"/>
            <a:ext cx="2201329" cy="5773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7259" y="5636437"/>
            <a:ext cx="2850918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Cell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203848" y="4880701"/>
            <a:ext cx="4064329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572000" y="4124965"/>
            <a:ext cx="2696177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195736" y="5636437"/>
            <a:ext cx="1754912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RowId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3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Architecture</a:t>
            </a:r>
            <a:endParaRPr lang="en-US" altLang="x-none" sz="2800" dirty="0">
              <a:solidFill>
                <a:srgbClr val="294B9B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5157192"/>
            <a:ext cx="6270114" cy="5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Modules</a:t>
            </a:r>
            <a:endParaRPr lang="en-GB" dirty="0"/>
          </a:p>
        </p:txBody>
      </p:sp>
      <p:sp>
        <p:nvSpPr>
          <p:cNvPr id="19" name="Rectángulo 18"/>
          <p:cNvSpPr/>
          <p:nvPr/>
        </p:nvSpPr>
        <p:spPr bwMode="auto">
          <a:xfrm>
            <a:off x="5004048" y="3670351"/>
            <a:ext cx="999739" cy="518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err="1" smtClean="0">
                <a:solidFill>
                  <a:schemeClr val="tx1"/>
                </a:solidFill>
              </a:rPr>
              <a:t>Consolidatoed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0" name="Rectángulo 18"/>
          <p:cNvSpPr/>
          <p:nvPr/>
        </p:nvSpPr>
        <p:spPr bwMode="auto">
          <a:xfrm>
            <a:off x="3662063" y="4509120"/>
            <a:ext cx="3337459" cy="518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Editor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Rectángulo 18"/>
          <p:cNvSpPr/>
          <p:nvPr/>
        </p:nvSpPr>
        <p:spPr bwMode="auto">
          <a:xfrm>
            <a:off x="2195736" y="3683465"/>
            <a:ext cx="864000" cy="492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Tree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2195736" y="2654282"/>
            <a:ext cx="6270114" cy="61819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mtClean="0">
                <a:solidFill>
                  <a:schemeClr val="bg1"/>
                </a:solidFill>
              </a:rPr>
              <a:t>Application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ángulo 18"/>
          <p:cNvSpPr/>
          <p:nvPr/>
        </p:nvSpPr>
        <p:spPr bwMode="auto">
          <a:xfrm>
            <a:off x="7308304" y="3670351"/>
            <a:ext cx="999739" cy="518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Grid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Data </a:t>
            </a:r>
            <a:r>
              <a:rPr lang="en-US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model Options</a:t>
            </a:r>
            <a:endParaRPr lang="en-GB" sz="2800" dirty="0">
              <a:solidFill>
                <a:srgbClr val="294B9B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12" name="Rectángulo 18"/>
          <p:cNvSpPr/>
          <p:nvPr/>
        </p:nvSpPr>
        <p:spPr bwMode="auto">
          <a:xfrm>
            <a:off x="1198612" y="5738580"/>
            <a:ext cx="6469732" cy="7147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Row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1209" y="5886249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95315" y="5886249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EP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376724" y="5871400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CEU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539226" y="5889016"/>
            <a:ext cx="1265022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Cell</a:t>
            </a:r>
            <a:r>
              <a:rPr lang="en-GB" sz="1200" smtClean="0"/>
              <a:t>: Agreement</a:t>
            </a:r>
            <a:endParaRPr lang="en-GB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21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12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3" y="4726217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94" y="4724833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1" name="Down Arrow 15"/>
          <p:cNvSpPr>
            <a:spLocks noChangeArrowheads="1"/>
          </p:cNvSpPr>
          <p:nvPr/>
        </p:nvSpPr>
        <p:spPr bwMode="auto">
          <a:xfrm rot="13194509">
            <a:off x="2640146" y="5494407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2" name="Down Arrow 15"/>
          <p:cNvSpPr>
            <a:spLocks noChangeArrowheads="1"/>
          </p:cNvSpPr>
          <p:nvPr/>
        </p:nvSpPr>
        <p:spPr bwMode="auto">
          <a:xfrm rot="13194509">
            <a:off x="3866906" y="5475157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3" name="Down Arrow 15"/>
          <p:cNvSpPr>
            <a:spLocks noChangeArrowheads="1"/>
          </p:cNvSpPr>
          <p:nvPr/>
        </p:nvSpPr>
        <p:spPr bwMode="auto">
          <a:xfrm rot="13194509">
            <a:off x="5100479" y="5490234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4" name="Down Arrow 15"/>
          <p:cNvSpPr>
            <a:spLocks noChangeArrowheads="1"/>
          </p:cNvSpPr>
          <p:nvPr/>
        </p:nvSpPr>
        <p:spPr bwMode="auto">
          <a:xfrm rot="13194509">
            <a:off x="6375985" y="5507473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1383" y="5305290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74486" y="530819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05877" y="529967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433105" y="5299678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29" name="Rectángulo 18"/>
          <p:cNvSpPr/>
          <p:nvPr/>
        </p:nvSpPr>
        <p:spPr bwMode="auto">
          <a:xfrm>
            <a:off x="951589" y="2690619"/>
            <a:ext cx="6469732" cy="7147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tx1"/>
                </a:solidFill>
              </a:rPr>
              <a:t>Row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4186" y="2838288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EC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948292" y="2838288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EP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4129701" y="2823439"/>
            <a:ext cx="966615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Cell: CEU</a:t>
            </a:r>
            <a:endParaRPr lang="en-GB" sz="1400" dirty="0"/>
          </a:p>
        </p:txBody>
      </p:sp>
      <p:sp>
        <p:nvSpPr>
          <p:cNvPr id="33" name="Rectangle 32"/>
          <p:cNvSpPr/>
          <p:nvPr/>
        </p:nvSpPr>
        <p:spPr>
          <a:xfrm>
            <a:off x="5292203" y="2841055"/>
            <a:ext cx="1265022" cy="4230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Cell</a:t>
            </a:r>
            <a:r>
              <a:rPr lang="en-GB" sz="1200" smtClean="0"/>
              <a:t>: Agreement</a:t>
            </a:r>
            <a:endParaRPr lang="en-GB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40" y="1671914"/>
            <a:ext cx="582369" cy="62568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8" name="Down Arrow 15"/>
          <p:cNvSpPr>
            <a:spLocks noChangeArrowheads="1"/>
          </p:cNvSpPr>
          <p:nvPr/>
        </p:nvSpPr>
        <p:spPr bwMode="auto">
          <a:xfrm rot="13194509">
            <a:off x="1381765" y="2440104"/>
            <a:ext cx="117574" cy="363343"/>
          </a:xfrm>
          <a:prstGeom prst="downArrow">
            <a:avLst>
              <a:gd name="adj1" fmla="val 50000"/>
              <a:gd name="adj2" fmla="val 49989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en-GB" altLang="x-none" sz="1800" dirty="0" smtClean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83002" y="2250987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Node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99560" y="1140990"/>
            <a:ext cx="6784808" cy="3195781"/>
          </a:xfrm>
          <a:prstGeom prst="mathMultiply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294B9B"/>
                </a:solidFill>
                <a:latin typeface="Georgia" panose="02040502050405020303" pitchFamily="18" charset="0"/>
                <a:ea typeface="+mj-ea"/>
                <a:cs typeface="+mj-cs"/>
              </a:rPr>
              <a:t>Considerations</a:t>
            </a:r>
            <a:endParaRPr lang="en-GB" sz="2800" dirty="0">
              <a:solidFill>
                <a:srgbClr val="294B9B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sz="2000" dirty="0" smtClean="0"/>
              <a:t>The Consolidated and the overlay functionalities can be reused.</a:t>
            </a:r>
          </a:p>
          <a:p>
            <a:r>
              <a:rPr lang="en-GB" sz="2000" dirty="0"/>
              <a:t>The 4-columns grid need a custom plug-in</a:t>
            </a:r>
          </a:p>
          <a:p>
            <a:r>
              <a:rPr lang="en-GB" sz="2000" dirty="0" smtClean="0"/>
              <a:t>To communicate between plugins we need a custom data model.</a:t>
            </a:r>
          </a:p>
          <a:p>
            <a:r>
              <a:rPr lang="en-GB" sz="2000" dirty="0" smtClean="0"/>
              <a:t>Still not jet decided if all the information will be in the XML files.</a:t>
            </a:r>
          </a:p>
          <a:p>
            <a:r>
              <a:rPr lang="en-GB" sz="2000" dirty="0" smtClean="0"/>
              <a:t>To increase performance the communication between the server and the GUI should use JSON.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26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6893F3-47BE-BF4A-8157-2DBBF5B5EE9B}">
  <we:reference id="wa104178141" version="3.0.9.11" store="en-US" storeType="OMEX"/>
  <we:alternateReferences>
    <we:reference id="WA104178141" version="3.0.9.1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9949</TotalTime>
  <Words>176</Words>
  <Application>Microsoft Macintosh PowerPoint</Application>
  <PresentationFormat>On-screen Show (4:3)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Mangal</vt:lpstr>
      <vt:lpstr>MS PGothic</vt:lpstr>
      <vt:lpstr>Office Theme</vt:lpstr>
      <vt:lpstr>Prototype Data model &amp; Architecture</vt:lpstr>
      <vt:lpstr>Data model</vt:lpstr>
      <vt:lpstr>Architecture – Data Modules</vt:lpstr>
      <vt:lpstr>Architecture</vt:lpstr>
      <vt:lpstr>Data model Options</vt:lpstr>
      <vt:lpstr>Considerations</vt:lpstr>
    </vt:vector>
  </TitlesOfParts>
  <Company>European Parliament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MENDO GOMEZ Angel-Ventura</dc:creator>
  <cp:lastModifiedBy>Angel MENDO GOMEZ</cp:lastModifiedBy>
  <cp:revision>130</cp:revision>
  <cp:lastPrinted>2016-12-05T20:11:02Z</cp:lastPrinted>
  <dcterms:created xsi:type="dcterms:W3CDTF">2015-06-17T08:25:15Z</dcterms:created>
  <dcterms:modified xsi:type="dcterms:W3CDTF">2017-02-25T20:13:32Z</dcterms:modified>
</cp:coreProperties>
</file>