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6" r:id="rId2"/>
    <p:sldId id="438" r:id="rId3"/>
    <p:sldId id="406" r:id="rId4"/>
    <p:sldId id="437" r:id="rId5"/>
    <p:sldId id="404" r:id="rId6"/>
    <p:sldId id="408" r:id="rId7"/>
    <p:sldId id="409" r:id="rId8"/>
    <p:sldId id="410" r:id="rId9"/>
    <p:sldId id="411" r:id="rId10"/>
    <p:sldId id="413" r:id="rId11"/>
    <p:sldId id="414" r:id="rId12"/>
    <p:sldId id="415" r:id="rId13"/>
    <p:sldId id="419" r:id="rId14"/>
    <p:sldId id="421" r:id="rId15"/>
    <p:sldId id="425" r:id="rId16"/>
    <p:sldId id="426" r:id="rId17"/>
    <p:sldId id="427" r:id="rId18"/>
    <p:sldId id="420" r:id="rId19"/>
    <p:sldId id="429" r:id="rId20"/>
    <p:sldId id="430" r:id="rId21"/>
    <p:sldId id="434" r:id="rId22"/>
    <p:sldId id="435" r:id="rId23"/>
    <p:sldId id="432" r:id="rId24"/>
    <p:sldId id="403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A6A8EC"/>
    <a:srgbClr val="9798D5"/>
    <a:srgbClr val="FEFFFF"/>
    <a:srgbClr val="111111"/>
    <a:srgbClr val="A2A2A2"/>
    <a:srgbClr val="6ABF93"/>
    <a:srgbClr val="E94F19"/>
    <a:srgbClr val="6C6C6C"/>
    <a:srgbClr val="F29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84688" autoAdjust="0"/>
  </p:normalViewPr>
  <p:slideViewPr>
    <p:cSldViewPr>
      <p:cViewPr>
        <p:scale>
          <a:sx n="167" d="100"/>
          <a:sy n="167" d="100"/>
        </p:scale>
        <p:origin x="368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70DB8-5F34-4C79-9A41-37DC5C688DB9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71D0-2794-41AA-BE47-7322E9BCCF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0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Ｙ媽</a:t>
            </a:r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Ｙ爸</a:t>
            </a: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Ｋ媽</a:t>
            </a: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D-Ce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媽</a:t>
            </a: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Ａ媽</a:t>
            </a:r>
          </a:p>
          <a:p>
            <a:pPr rtl="0" eaLnBrk="1" fontAlgn="auto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Ａ姨</a:t>
            </a: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媽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71D0-2794-41AA-BE47-7322E9BCCFA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5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71D0-2794-41AA-BE47-7322E9BCCFA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8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/>
          <p:cNvSpPr>
            <a:spLocks noGrp="1"/>
          </p:cNvSpPr>
          <p:nvPr>
            <p:ph type="title" hasCustomPrompt="1"/>
          </p:nvPr>
        </p:nvSpPr>
        <p:spPr>
          <a:xfrm>
            <a:off x="2627784" y="1635646"/>
            <a:ext cx="5976664" cy="2808312"/>
          </a:xfrm>
          <a:prstGeom prst="rect">
            <a:avLst/>
          </a:prstGeom>
        </p:spPr>
        <p:txBody>
          <a:bodyPr anchor="b"/>
          <a:lstStyle>
            <a:lvl1pPr algn="l">
              <a:defRPr sz="44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Master TITLE GOES HERE IN uppercase 44PTS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116632" y="-668610"/>
            <a:ext cx="3386120" cy="46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7784" y="4443958"/>
            <a:ext cx="5919540" cy="6726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2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2485550"/>
            <a:ext cx="4538929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4535488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4515966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9" name="內容版面配置區 25"/>
          <p:cNvSpPr>
            <a:spLocks noGrp="1"/>
          </p:cNvSpPr>
          <p:nvPr>
            <p:ph sz="quarter" idx="28"/>
          </p:nvPr>
        </p:nvSpPr>
        <p:spPr>
          <a:xfrm>
            <a:off x="4603431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2張圖（兩岸對比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2485550"/>
            <a:ext cx="4538929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4535488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4515966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9" name="內容版面配置區 25"/>
          <p:cNvSpPr>
            <a:spLocks noGrp="1"/>
          </p:cNvSpPr>
          <p:nvPr>
            <p:ph sz="quarter" idx="28"/>
          </p:nvPr>
        </p:nvSpPr>
        <p:spPr>
          <a:xfrm>
            <a:off x="4603431" y="4731990"/>
            <a:ext cx="2987675" cy="288032"/>
          </a:xfrm>
          <a:prstGeom prst="rect">
            <a:avLst/>
          </a:prstGeom>
          <a:solidFill>
            <a:schemeClr val="accent2">
              <a:alpha val="69804"/>
            </a:scheme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3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2987824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79157" y="2485550"/>
            <a:ext cx="2987824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56176" y="2485550"/>
            <a:ext cx="2987824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27" name="內容版面配置區 25"/>
          <p:cNvSpPr>
            <a:spLocks noGrp="1"/>
          </p:cNvSpPr>
          <p:nvPr>
            <p:ph sz="quarter" idx="25"/>
          </p:nvPr>
        </p:nvSpPr>
        <p:spPr>
          <a:xfrm>
            <a:off x="3079157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9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0" name="內容版面配置區 25"/>
          <p:cNvSpPr>
            <a:spLocks noGrp="1"/>
          </p:cNvSpPr>
          <p:nvPr>
            <p:ph sz="quarter" idx="28"/>
          </p:nvPr>
        </p:nvSpPr>
        <p:spPr>
          <a:xfrm>
            <a:off x="6156325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整體說明，含2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3003798"/>
            <a:ext cx="4538929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3003798"/>
            <a:ext cx="4535488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4515966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504221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6" name="內容版面配置區 25"/>
          <p:cNvSpPr>
            <a:spLocks noGrp="1"/>
          </p:cNvSpPr>
          <p:nvPr>
            <p:ph sz="quarter" idx="28"/>
          </p:nvPr>
        </p:nvSpPr>
        <p:spPr>
          <a:xfrm>
            <a:off x="4584992" y="4504220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7" name="圖片版面配置區 11"/>
          <p:cNvSpPr>
            <a:spLocks noGrp="1"/>
          </p:cNvSpPr>
          <p:nvPr>
            <p:ph type="pic" sz="quarter" idx="29"/>
          </p:nvPr>
        </p:nvSpPr>
        <p:spPr>
          <a:xfrm>
            <a:off x="4603432" y="796677"/>
            <a:ext cx="4538929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20" name="圖片版面配置區 11"/>
          <p:cNvSpPr>
            <a:spLocks noGrp="1"/>
          </p:cNvSpPr>
          <p:nvPr>
            <p:ph type="pic" sz="quarter" idx="30"/>
          </p:nvPr>
        </p:nvSpPr>
        <p:spPr>
          <a:xfrm>
            <a:off x="0" y="796677"/>
            <a:ext cx="4535488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21" name="內容版面配置區 25"/>
          <p:cNvSpPr>
            <a:spLocks noGrp="1"/>
          </p:cNvSpPr>
          <p:nvPr>
            <p:ph sz="quarter" idx="31"/>
          </p:nvPr>
        </p:nvSpPr>
        <p:spPr>
          <a:xfrm>
            <a:off x="0" y="2297100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2" name="內容版面配置區 25"/>
          <p:cNvSpPr>
            <a:spLocks noGrp="1"/>
          </p:cNvSpPr>
          <p:nvPr>
            <p:ph sz="quarter" idx="32"/>
          </p:nvPr>
        </p:nvSpPr>
        <p:spPr>
          <a:xfrm>
            <a:off x="4584992" y="2297099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4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6352875" y="2571750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2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3518342" y="2571750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7" name="圖片版面配置區 11"/>
          <p:cNvSpPr>
            <a:spLocks noGrp="1"/>
          </p:cNvSpPr>
          <p:nvPr>
            <p:ph type="pic" sz="quarter" idx="21"/>
          </p:nvPr>
        </p:nvSpPr>
        <p:spPr>
          <a:xfrm>
            <a:off x="6352875" y="-26938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8" name="圖片版面配置區 11"/>
          <p:cNvSpPr>
            <a:spLocks noGrp="1"/>
          </p:cNvSpPr>
          <p:nvPr>
            <p:ph type="pic" sz="quarter" idx="22"/>
          </p:nvPr>
        </p:nvSpPr>
        <p:spPr>
          <a:xfrm>
            <a:off x="3518342" y="-26938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7" y="1131590"/>
            <a:ext cx="3081855" cy="34588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</p:txBody>
      </p:sp>
      <p:sp>
        <p:nvSpPr>
          <p:cNvPr id="16" name="內容版面配置區 25"/>
          <p:cNvSpPr>
            <a:spLocks noGrp="1"/>
          </p:cNvSpPr>
          <p:nvPr>
            <p:ph sz="quarter" idx="27"/>
          </p:nvPr>
        </p:nvSpPr>
        <p:spPr>
          <a:xfrm>
            <a:off x="3518341" y="4731990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1" name="內容版面配置區 25"/>
          <p:cNvSpPr>
            <a:spLocks noGrp="1"/>
          </p:cNvSpPr>
          <p:nvPr>
            <p:ph sz="quarter" idx="28"/>
          </p:nvPr>
        </p:nvSpPr>
        <p:spPr>
          <a:xfrm>
            <a:off x="3510232" y="2120285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2" name="內容版面配置區 25"/>
          <p:cNvSpPr>
            <a:spLocks noGrp="1"/>
          </p:cNvSpPr>
          <p:nvPr>
            <p:ph sz="quarter" idx="29"/>
          </p:nvPr>
        </p:nvSpPr>
        <p:spPr>
          <a:xfrm>
            <a:off x="6368202" y="4731990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3" name="內容版面配置區 25"/>
          <p:cNvSpPr>
            <a:spLocks noGrp="1"/>
          </p:cNvSpPr>
          <p:nvPr>
            <p:ph sz="quarter" idx="30"/>
          </p:nvPr>
        </p:nvSpPr>
        <p:spPr>
          <a:xfrm>
            <a:off x="6360093" y="2120285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0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別說明，3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3059832" y="2460265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31851"/>
            <a:ext cx="2987824" cy="169588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59832" y="731851"/>
            <a:ext cx="2987824" cy="169588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36929" y="731851"/>
            <a:ext cx="2987824" cy="169588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55708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267787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7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1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31" name="內容版面配置區 20"/>
          <p:cNvSpPr>
            <a:spLocks noGrp="1"/>
          </p:cNvSpPr>
          <p:nvPr>
            <p:ph sz="quarter" idx="29" hasCustomPrompt="1"/>
          </p:nvPr>
        </p:nvSpPr>
        <p:spPr>
          <a:xfrm>
            <a:off x="6136929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2987824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4" name="文字方塊 33"/>
          <p:cNvSpPr txBox="1"/>
          <p:nvPr userDrawn="1"/>
        </p:nvSpPr>
        <p:spPr>
          <a:xfrm>
            <a:off x="5721402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5" name="文字方塊 34"/>
          <p:cNvSpPr txBox="1"/>
          <p:nvPr userDrawn="1"/>
        </p:nvSpPr>
        <p:spPr>
          <a:xfrm>
            <a:off x="6052782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6" name="文字方塊 35"/>
          <p:cNvSpPr txBox="1"/>
          <p:nvPr userDrawn="1"/>
        </p:nvSpPr>
        <p:spPr>
          <a:xfrm>
            <a:off x="878636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-1" y="3076798"/>
            <a:ext cx="2982697" cy="17992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157200" y="3079092"/>
            <a:ext cx="2982697" cy="17992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079157" y="3076798"/>
            <a:ext cx="2982697" cy="17992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2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圖，副標字大點＋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-1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157200" y="3079092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079157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59832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36929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55708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267787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2987824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4" name="文字方塊 33"/>
          <p:cNvSpPr txBox="1"/>
          <p:nvPr userDrawn="1"/>
        </p:nvSpPr>
        <p:spPr>
          <a:xfrm>
            <a:off x="5721402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5" name="文字方塊 34"/>
          <p:cNvSpPr txBox="1"/>
          <p:nvPr userDrawn="1"/>
        </p:nvSpPr>
        <p:spPr>
          <a:xfrm>
            <a:off x="6052782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6" name="文字方塊 35"/>
          <p:cNvSpPr txBox="1"/>
          <p:nvPr userDrawn="1"/>
        </p:nvSpPr>
        <p:spPr>
          <a:xfrm>
            <a:off x="878636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5" name="內容版面配置區 25"/>
          <p:cNvSpPr>
            <a:spLocks noGrp="1"/>
          </p:cNvSpPr>
          <p:nvPr>
            <p:ph sz="quarter" idx="25"/>
          </p:nvPr>
        </p:nvSpPr>
        <p:spPr>
          <a:xfrm>
            <a:off x="3079157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7" name="內容版面配置區 25"/>
          <p:cNvSpPr>
            <a:spLocks noGrp="1"/>
          </p:cNvSpPr>
          <p:nvPr>
            <p:ph sz="quarter" idx="32"/>
          </p:nvPr>
        </p:nvSpPr>
        <p:spPr>
          <a:xfrm>
            <a:off x="6156325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分別說明，3圖，副標字大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-1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157200" y="3079092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079157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59832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36929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內容版面配置區 25"/>
          <p:cNvSpPr>
            <a:spLocks noGrp="1"/>
          </p:cNvSpPr>
          <p:nvPr>
            <p:ph sz="quarter" idx="25"/>
          </p:nvPr>
        </p:nvSpPr>
        <p:spPr>
          <a:xfrm>
            <a:off x="3079157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7" name="內容版面配置區 25"/>
          <p:cNvSpPr>
            <a:spLocks noGrp="1"/>
          </p:cNvSpPr>
          <p:nvPr>
            <p:ph sz="quarter" idx="32"/>
          </p:nvPr>
        </p:nvSpPr>
        <p:spPr>
          <a:xfrm>
            <a:off x="6156325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31627"/>
            <a:ext cx="2987824" cy="16240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79157" y="731627"/>
            <a:ext cx="2987824" cy="16240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56176" y="731627"/>
            <a:ext cx="2987824" cy="16240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23" hasCustomPrompt="1"/>
          </p:nvPr>
        </p:nvSpPr>
        <p:spPr>
          <a:xfrm>
            <a:off x="364480" y="3076575"/>
            <a:ext cx="8383984" cy="172720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9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3079158" y="2460265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20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1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22" name="內容版面配置區 20"/>
          <p:cNvSpPr>
            <a:spLocks noGrp="1"/>
          </p:cNvSpPr>
          <p:nvPr>
            <p:ph sz="quarter" idx="29" hasCustomPrompt="1"/>
          </p:nvPr>
        </p:nvSpPr>
        <p:spPr>
          <a:xfrm>
            <a:off x="6136929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整體說明，含2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962494"/>
            <a:ext cx="4538929" cy="343268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962494"/>
            <a:ext cx="4535488" cy="34094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3194742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-9426" y="4371950"/>
            <a:ext cx="4544914" cy="504056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28" name="內容版面配置區 25"/>
          <p:cNvSpPr>
            <a:spLocks noGrp="1"/>
          </p:cNvSpPr>
          <p:nvPr>
            <p:ph sz="quarter" idx="27"/>
          </p:nvPr>
        </p:nvSpPr>
        <p:spPr>
          <a:xfrm>
            <a:off x="-9426" y="3778578"/>
            <a:ext cx="4544914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601716" y="4371950"/>
            <a:ext cx="4544914" cy="504056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31" name="內容版面配置區 25"/>
          <p:cNvSpPr>
            <a:spLocks noGrp="1"/>
          </p:cNvSpPr>
          <p:nvPr>
            <p:ph sz="quarter" idx="33"/>
          </p:nvPr>
        </p:nvSpPr>
        <p:spPr>
          <a:xfrm>
            <a:off x="4601716" y="3778578"/>
            <a:ext cx="4544914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86969" y="962958"/>
            <a:ext cx="4088993" cy="362743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4686968" y="440418"/>
            <a:ext cx="2477319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對比意味的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8" y="1347614"/>
            <a:ext cx="4028375" cy="324278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86969" y="1347614"/>
            <a:ext cx="4088993" cy="324278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4686969" y="731465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8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436302" y="736021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岸對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302" y="1356725"/>
            <a:ext cx="4028561" cy="323367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text goes here in sentence case</a:t>
            </a:r>
            <a:r>
              <a:rPr lang="en-US" altLang="zh-TW" dirty="0" smtClean="0"/>
              <a:t>20</a:t>
            </a:r>
            <a:r>
              <a:rPr lang="en-US" dirty="0" smtClean="0"/>
              <a:t>pts.</a:t>
            </a:r>
          </a:p>
          <a:p>
            <a:pPr lvl="1"/>
            <a:r>
              <a:rPr lang="en-US" dirty="0" smtClean="0"/>
              <a:t>Body text goes here in sentence case</a:t>
            </a:r>
            <a:r>
              <a:rPr lang="en-US" altLang="zh-TW" dirty="0" smtClean="0"/>
              <a:t>18</a:t>
            </a:r>
            <a:r>
              <a:rPr lang="en-US" dirty="0" smtClean="0"/>
              <a:t>pts.</a:t>
            </a:r>
          </a:p>
          <a:p>
            <a:pPr lvl="2"/>
            <a:r>
              <a:rPr lang="en-US" dirty="0" smtClean="0"/>
              <a:t>First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3"/>
            <a:r>
              <a:rPr lang="en-US" dirty="0" smtClean="0"/>
              <a:t>Second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4"/>
            <a:r>
              <a:rPr lang="en-US" dirty="0" smtClean="0"/>
              <a:t>Third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86969" y="1356725"/>
            <a:ext cx="3989487" cy="323367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text goes here in sentence case</a:t>
            </a:r>
            <a:r>
              <a:rPr lang="en-US" altLang="zh-TW" dirty="0" smtClean="0"/>
              <a:t>20</a:t>
            </a:r>
            <a:r>
              <a:rPr lang="en-US" dirty="0" smtClean="0"/>
              <a:t>pts.</a:t>
            </a:r>
          </a:p>
          <a:p>
            <a:pPr lvl="1"/>
            <a:r>
              <a:rPr lang="en-US" dirty="0" smtClean="0"/>
              <a:t>Body text goes here in sentence case1</a:t>
            </a:r>
            <a:r>
              <a:rPr lang="en-US" altLang="zh-TW" dirty="0" smtClean="0"/>
              <a:t>8</a:t>
            </a:r>
            <a:r>
              <a:rPr lang="en-US" dirty="0" smtClean="0"/>
              <a:t>pts.</a:t>
            </a:r>
          </a:p>
          <a:p>
            <a:pPr lvl="2"/>
            <a:r>
              <a:rPr lang="en-US" dirty="0" smtClean="0"/>
              <a:t>First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3"/>
            <a:r>
              <a:rPr lang="en-US" dirty="0" smtClean="0"/>
              <a:t>Second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4"/>
            <a:r>
              <a:rPr lang="en-US" dirty="0" smtClean="0"/>
              <a:t>Third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4686969" y="731465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9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436302" y="736021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4480" y="962958"/>
            <a:ext cx="4100383" cy="362743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0" name="SmartArt 版面配置區 9"/>
          <p:cNvSpPr>
            <a:spLocks noGrp="1"/>
          </p:cNvSpPr>
          <p:nvPr>
            <p:ph type="dgm" sz="quarter" idx="18"/>
          </p:nvPr>
        </p:nvSpPr>
        <p:spPr>
          <a:xfrm>
            <a:off x="4572000" y="987425"/>
            <a:ext cx="4464050" cy="36004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5" name="內容版面配置區 25"/>
          <p:cNvSpPr>
            <a:spLocks noGrp="1"/>
          </p:cNvSpPr>
          <p:nvPr>
            <p:ph sz="quarter" idx="27"/>
          </p:nvPr>
        </p:nvSpPr>
        <p:spPr>
          <a:xfrm>
            <a:off x="4572000" y="4587974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4644009" y="0"/>
            <a:ext cx="4499992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內容版面配置區 25"/>
          <p:cNvSpPr>
            <a:spLocks noGrp="1"/>
          </p:cNvSpPr>
          <p:nvPr>
            <p:ph sz="quarter" idx="27"/>
          </p:nvPr>
        </p:nvSpPr>
        <p:spPr>
          <a:xfrm>
            <a:off x="4652118" y="4587974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8" y="761902"/>
            <a:ext cx="4028375" cy="382849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8" y="771550"/>
            <a:ext cx="4028375" cy="381884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圖表版面配置區 15"/>
          <p:cNvSpPr>
            <a:spLocks noGrp="1"/>
          </p:cNvSpPr>
          <p:nvPr>
            <p:ph type="chart" sz="quarter" idx="19"/>
          </p:nvPr>
        </p:nvSpPr>
        <p:spPr>
          <a:xfrm>
            <a:off x="4572000" y="771549"/>
            <a:ext cx="4193883" cy="38164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4028375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6806" y="188640"/>
            <a:ext cx="30471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37508" y="772719"/>
            <a:ext cx="4028375" cy="381884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圖表版面配置區 15"/>
          <p:cNvSpPr>
            <a:spLocks noGrp="1"/>
          </p:cNvSpPr>
          <p:nvPr>
            <p:ph type="chart" sz="quarter" idx="19"/>
          </p:nvPr>
        </p:nvSpPr>
        <p:spPr>
          <a:xfrm>
            <a:off x="353733" y="771549"/>
            <a:ext cx="4193883" cy="38164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4028375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6806" y="188640"/>
            <a:ext cx="30471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536" y="1491630"/>
            <a:ext cx="8229600" cy="1512168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 smtClean="0"/>
              <a:t>SHORT QUOTE GOES HERE IN UPPERCASE 44PTS </a:t>
            </a:r>
            <a:endParaRPr lang="zh-TW" alt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6" y="3003798"/>
            <a:ext cx="8280920" cy="6726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85582" y="1131590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8310652" y="1157543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336" y="2625756"/>
            <a:ext cx="934356" cy="30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0779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標題 14"/>
          <p:cNvSpPr>
            <a:spLocks noGrp="1"/>
          </p:cNvSpPr>
          <p:nvPr>
            <p:ph type="title"/>
          </p:nvPr>
        </p:nvSpPr>
        <p:spPr>
          <a:xfrm>
            <a:off x="1403648" y="2571750"/>
            <a:ext cx="5122912" cy="432048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895822"/>
            <a:ext cx="1256954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50658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圖片 8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52" y="1419622"/>
            <a:ext cx="2107297" cy="696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71E2C07-05A7-0349-B04B-4A4ACCA818AA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B365AF-59BF-0845-85F1-9434D76562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41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圖＋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494"/>
            <a:ext cx="514350" cy="29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整體說明，無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95213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＋整體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95213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66580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整體說明，無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4480" y="1995686"/>
            <a:ext cx="8417178" cy="258897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buNone/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case20pts.</a:t>
            </a:r>
          </a:p>
          <a:p>
            <a:pPr lvl="1"/>
            <a:r>
              <a:rPr lang="en-US" dirty="0" smtClean="0"/>
              <a:t>Body text goes here in sentence case18pts.</a:t>
            </a:r>
          </a:p>
          <a:p>
            <a:pPr lvl="2"/>
            <a:r>
              <a:rPr lang="en-US" dirty="0" smtClean="0"/>
              <a:t>First bulleted text goes here in sentence case16pts</a:t>
            </a:r>
          </a:p>
          <a:p>
            <a:pPr lvl="3"/>
            <a:r>
              <a:rPr lang="en-US" dirty="0" smtClean="0"/>
              <a:t>Second bulleted text goes here in sentence case16pts</a:t>
            </a:r>
          </a:p>
          <a:p>
            <a:pPr lvl="4"/>
            <a:r>
              <a:rPr lang="en-US" dirty="0" smtClean="0"/>
              <a:t>Third bulleted text goes here in sentence case16pts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1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681807"/>
            <a:ext cx="9144000" cy="217797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4480" y="2930719"/>
            <a:ext cx="8417178" cy="216808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2463203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9144000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  <p:sp>
        <p:nvSpPr>
          <p:cNvPr id="13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239968" cy="737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</a:t>
            </a:r>
            <a:r>
              <a:rPr lang="en-US" altLang="zh-TW" dirty="0" smtClean="0"/>
              <a:t>20</a:t>
            </a:r>
            <a:r>
              <a:rPr lang="en-US" dirty="0" smtClean="0"/>
              <a:t>pts.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sz="quarter" idx="30"/>
          </p:nvPr>
        </p:nvSpPr>
        <p:spPr>
          <a:xfrm>
            <a:off x="436488" y="1473896"/>
            <a:ext cx="8239968" cy="3329880"/>
          </a:xfrm>
          <a:prstGeom prst="rect">
            <a:avLst/>
          </a:prstGeom>
          <a:solidFill>
            <a:srgbClr val="E94F19"/>
          </a:solidFill>
          <a:ln>
            <a:noFill/>
          </a:ln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1" r:id="rId3"/>
    <p:sldLayoutId id="2147483740" r:id="rId4"/>
    <p:sldLayoutId id="2147483743" r:id="rId5"/>
    <p:sldLayoutId id="2147483739" r:id="rId6"/>
    <p:sldLayoutId id="2147483671" r:id="rId7"/>
    <p:sldLayoutId id="2147483672" r:id="rId8"/>
    <p:sldLayoutId id="2147483680" r:id="rId9"/>
    <p:sldLayoutId id="2147483668" r:id="rId10"/>
    <p:sldLayoutId id="2147483677" r:id="rId11"/>
    <p:sldLayoutId id="2147483669" r:id="rId12"/>
    <p:sldLayoutId id="2147483735" r:id="rId13"/>
    <p:sldLayoutId id="2147483670" r:id="rId14"/>
    <p:sldLayoutId id="2147483673" r:id="rId15"/>
    <p:sldLayoutId id="2147483678" r:id="rId16"/>
    <p:sldLayoutId id="2147483742" r:id="rId17"/>
    <p:sldLayoutId id="2147483675" r:id="rId18"/>
    <p:sldLayoutId id="2147483741" r:id="rId19"/>
    <p:sldLayoutId id="2147483652" r:id="rId20"/>
    <p:sldLayoutId id="2147483676" r:id="rId21"/>
    <p:sldLayoutId id="2147483665" r:id="rId22"/>
    <p:sldLayoutId id="2147483653" r:id="rId23"/>
    <p:sldLayoutId id="2147483674" r:id="rId24"/>
    <p:sldLayoutId id="2147483733" r:id="rId25"/>
    <p:sldLayoutId id="2147483657" r:id="rId26"/>
    <p:sldLayoutId id="2147483667" r:id="rId27"/>
    <p:sldLayoutId id="2147483664" r:id="rId28"/>
    <p:sldLayoutId id="2147483744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7794" y="1322998"/>
            <a:ext cx="5976664" cy="2808312"/>
          </a:xfrm>
        </p:spPr>
        <p:txBody>
          <a:bodyPr/>
          <a:lstStyle/>
          <a:p>
            <a:r>
              <a:rPr lang="zh-TW" altLang="en-US" dirty="0" smtClean="0"/>
              <a:t>長者需求大調查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第一次語意測驗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7"/>
          </p:nvPr>
        </p:nvSpPr>
        <p:spPr>
          <a:xfrm>
            <a:off x="2829802" y="4059302"/>
            <a:ext cx="5919540" cy="67268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智榮基金會龍吟</a:t>
            </a:r>
            <a:r>
              <a:rPr lang="zh-TW" altLang="en-US" dirty="0" smtClean="0">
                <a:solidFill>
                  <a:schemeClr val="bg1"/>
                </a:solidFill>
              </a:rPr>
              <a:t>研論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2017.04.12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116632" y="-668610"/>
            <a:ext cx="3386120" cy="46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267" y="4334656"/>
            <a:ext cx="1163381" cy="3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71600" y="154506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1172457" y="1144124"/>
            <a:ext cx="202828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在您選出的</a:t>
            </a:r>
            <a:r>
              <a:rPr lang="en-US" altLang="zh-TW" sz="1350" kern="100" dirty="0">
                <a:latin typeface="Calibri" charset="0"/>
                <a:ea typeface="微軟正黑體" charset="-120"/>
                <a:cs typeface="Times New Roman" charset="0"/>
              </a:rPr>
              <a:t>4</a:t>
            </a: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個生活主題中，哪</a:t>
            </a:r>
            <a:r>
              <a:rPr lang="en-US" altLang="zh-TW" sz="1350" kern="100" dirty="0">
                <a:latin typeface="Calibri" charset="0"/>
                <a:ea typeface="微軟正黑體" charset="-120"/>
                <a:cs typeface="Times New Roman" charset="0"/>
              </a:rPr>
              <a:t>2</a:t>
            </a: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項是您覺得未來最需要關心的？ </a:t>
            </a:r>
            <a:endParaRPr lang="zh-TW" altLang="en-US" sz="1350" kern="100" dirty="0">
              <a:latin typeface="Calibri" charset="0"/>
              <a:ea typeface="微軟正黑體" charset="-120"/>
              <a:cs typeface="Times New Roman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218712" y="1964143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餐餐營養均衡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253202" y="2781916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學習數位科技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253202" y="1945201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準確有效就醫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18712" y="2781917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協助自己打理生活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6" y="4070058"/>
            <a:ext cx="1543431" cy="3489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54591" y="187616"/>
            <a:ext cx="4572000" cy="9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這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4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件事中，哪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個最重要？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9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痛點選擇方案</a:t>
            </a:r>
            <a:r>
              <a:rPr kumimoji="1" lang="en-US" altLang="zh-TW" dirty="0" smtClean="0"/>
              <a:t>A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403802" y="155270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6193591" y="155270"/>
            <a:ext cx="2430000" cy="4860000"/>
            <a:chOff x="6429230" y="1521407"/>
            <a:chExt cx="2041325" cy="417039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608631" y="155270"/>
            <a:ext cx="2430000" cy="4860000"/>
            <a:chOff x="6429230" y="1521407"/>
            <a:chExt cx="2041325" cy="4170398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5" t="14391" r="13825" b="12381"/>
          <a:stretch/>
        </p:blipFill>
        <p:spPr>
          <a:xfrm>
            <a:off x="1046171" y="1721496"/>
            <a:ext cx="1559281" cy="16965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9249" r="57987" b="8635"/>
          <a:stretch/>
        </p:blipFill>
        <p:spPr>
          <a:xfrm>
            <a:off x="3791279" y="1721496"/>
            <a:ext cx="1655043" cy="177393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2" t="7532" r="56288" b="6542"/>
          <a:stretch/>
        </p:blipFill>
        <p:spPr>
          <a:xfrm>
            <a:off x="6608490" y="1584336"/>
            <a:ext cx="1600201" cy="185623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09488" y="3320004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我不敢亂點亂按手機，上次不知道按到什麼，螢幕立刻黑掉，嚇人！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394448" y="3320004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大家都說不知道就上網查，但搜尋引擎要打什麼關鍵字，才會查得到呢？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648230" y="3320004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我不太會操作</a:t>
            </a:r>
            <a:r>
              <a:rPr lang="en-US" altLang="zh-TW" sz="1200" dirty="0">
                <a:ea typeface="微軟正黑體" charset="-120"/>
                <a:cs typeface="Times New Roman" charset="0"/>
              </a:rPr>
              <a:t>3C</a:t>
            </a:r>
            <a:r>
              <a:rPr lang="zh-TW" altLang="zh-TW" sz="1200" dirty="0">
                <a:ea typeface="微軟正黑體" charset="-120"/>
                <a:cs typeface="Times New Roman" charset="0"/>
              </a:rPr>
              <a:t>產品，孩子被我問得不耐煩，嫌我學很慢又老忘。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2" y="3887385"/>
            <a:ext cx="1308707" cy="53584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36" y="3887385"/>
            <a:ext cx="1308707" cy="53584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19" y="3887385"/>
            <a:ext cx="1308707" cy="53584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27211" y="1126840"/>
            <a:ext cx="1792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以下情境，是您生活上會碰到的麻煩嗎？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  <a:p>
            <a:pPr algn="ctr"/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選擇「是」、「不是」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722382" y="1070461"/>
            <a:ext cx="1792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以下情境，是您生活上會碰到的麻煩嗎？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  <a:p>
            <a:pPr algn="ctr"/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選擇「是」、「不是」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512171" y="1061308"/>
            <a:ext cx="1792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以下情境，是您生活上會碰到的麻煩嗎？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  <a:p>
            <a:pPr algn="ctr"/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選擇「是」、「不是」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85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405954" y="155270"/>
            <a:ext cx="2430000" cy="4860000"/>
            <a:chOff x="6429230" y="1521407"/>
            <a:chExt cx="2041325" cy="41703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6" name="群組 5"/>
          <p:cNvGrpSpPr/>
          <p:nvPr/>
        </p:nvGrpSpPr>
        <p:grpSpPr>
          <a:xfrm>
            <a:off x="608631" y="155270"/>
            <a:ext cx="2430000" cy="4860000"/>
            <a:chOff x="6429230" y="1521407"/>
            <a:chExt cx="2041325" cy="417039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8" t="11013" r="14366" b="14912"/>
          <a:stretch/>
        </p:blipFill>
        <p:spPr>
          <a:xfrm>
            <a:off x="1077325" y="1689792"/>
            <a:ext cx="1499616" cy="16002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1" t="8810" r="8627" b="4542"/>
          <a:stretch/>
        </p:blipFill>
        <p:spPr>
          <a:xfrm>
            <a:off x="3848585" y="1588442"/>
            <a:ext cx="1544735" cy="18718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4784" y="3320534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latin typeface="微軟正黑體" charset="-120"/>
                <a:cs typeface="Times New Roman" charset="0"/>
              </a:rPr>
              <a:t>Line</a:t>
            </a:r>
            <a:r>
              <a:rPr lang="zh-TW" altLang="zh-TW" sz="1200" dirty="0">
                <a:ea typeface="微軟正黑體" charset="-120"/>
                <a:cs typeface="Times New Roman" charset="0"/>
              </a:rPr>
              <a:t>每天都有大量訊息，真假難辨，我又不可能逐一求證，只好姑且信其有。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531878" y="3320534"/>
            <a:ext cx="21457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每次都說「詳細資訊已上網公告」，我又不是每天在網路上閒逛，怎麼知道這些改變？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2" y="3896409"/>
            <a:ext cx="1308707" cy="53584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71" y="3896409"/>
            <a:ext cx="1308707" cy="53584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27211" y="1126840"/>
            <a:ext cx="1792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以下情境，是您生活上會碰到的麻煩嗎？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  <a:p>
            <a:pPr algn="ctr"/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選擇「是」、「不是」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724534" y="1070461"/>
            <a:ext cx="1792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以下情境，是您生活上會碰到的麻煩嗎？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  <a:p>
            <a:pPr algn="ctr"/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選擇「是」、「不是」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203277" y="182342"/>
            <a:ext cx="2430000" cy="4860000"/>
            <a:chOff x="6429230" y="1521407"/>
            <a:chExt cx="2041325" cy="417039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6465958" y="1153911"/>
            <a:ext cx="1904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在這些生活麻煩事中</a:t>
            </a:r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，</a:t>
            </a:r>
            <a:endParaRPr lang="en-US" altLang="zh-TW" sz="1200" dirty="0">
              <a:solidFill>
                <a:srgbClr val="000000"/>
              </a:solidFill>
              <a:ea typeface="微軟正黑體" charset="-120"/>
              <a:cs typeface="Times New Roman" charset="0"/>
            </a:endParaRPr>
          </a:p>
          <a:p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您</a:t>
            </a:r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最擔心哪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2</a:t>
            </a:r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項？ </a:t>
            </a:r>
            <a:endParaRPr lang="zh-TW" altLang="en-US" sz="12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39" y="1798925"/>
            <a:ext cx="2031380" cy="21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痛點選擇方案</a:t>
            </a:r>
            <a:r>
              <a:rPr kumimoji="1" lang="en-US" altLang="zh-TW" dirty="0"/>
              <a:t>B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462592" y="154506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6249308" y="154506"/>
            <a:ext cx="2430000" cy="4860000"/>
            <a:chOff x="6429230" y="1521407"/>
            <a:chExt cx="2041325" cy="417039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675876" y="154506"/>
            <a:ext cx="2430000" cy="4860000"/>
            <a:chOff x="6429230" y="1521407"/>
            <a:chExt cx="2041325" cy="4170398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5" t="14391" r="13825" b="12381"/>
          <a:stretch/>
        </p:blipFill>
        <p:spPr>
          <a:xfrm>
            <a:off x="1032203" y="1657553"/>
            <a:ext cx="1559281" cy="16965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9249" r="57987" b="8635"/>
          <a:stretch/>
        </p:blipFill>
        <p:spPr>
          <a:xfrm>
            <a:off x="3768856" y="1657554"/>
            <a:ext cx="1655043" cy="177393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2" t="7532" r="56288" b="6542"/>
          <a:stretch/>
        </p:blipFill>
        <p:spPr>
          <a:xfrm>
            <a:off x="6664207" y="1616405"/>
            <a:ext cx="1600201" cy="185623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95520" y="3472638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我不敢亂點亂按手機，上次不知道按到什麼，螢幕立刻黑掉，嚇人！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368952" y="3472638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>
                <a:ea typeface="微軟正黑體" charset="-120"/>
                <a:cs typeface="Times New Roman" charset="0"/>
              </a:rPr>
              <a:t>大家都說不知道就上網查，但搜尋引擎要打什麼關鍵字，才會查得到呢？</a:t>
            </a:r>
            <a:r>
              <a:rPr lang="zh-TW" altLang="zh-TW" sz="1200"/>
              <a:t> </a:t>
            </a:r>
            <a:endParaRPr lang="zh-TW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3625807" y="3472637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我不太會操作</a:t>
            </a:r>
            <a:r>
              <a:rPr lang="en-US" altLang="zh-TW" sz="1200" dirty="0">
                <a:ea typeface="微軟正黑體" charset="-120"/>
                <a:cs typeface="Times New Roman" charset="0"/>
              </a:rPr>
              <a:t>3C</a:t>
            </a:r>
            <a:r>
              <a:rPr lang="zh-TW" altLang="zh-TW" sz="1200" dirty="0">
                <a:ea typeface="微軟正黑體" charset="-120"/>
                <a:cs typeface="Times New Roman" charset="0"/>
              </a:rPr>
              <a:t>產品，孩子被我問得不耐煩，嫌我學很慢又老忘。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947054" y="1145808"/>
            <a:ext cx="188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以下是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與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學習數位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科技</a:t>
            </a:r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有關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的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困擾</a:t>
            </a:r>
            <a:r>
              <a:rPr lang="zh-TW" altLang="en-US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：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770" y="1167328"/>
            <a:ext cx="188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以下是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與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學習數位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科技</a:t>
            </a:r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有關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的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困擾</a:t>
            </a:r>
            <a:r>
              <a:rPr lang="zh-TW" altLang="en-US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：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0486" y="1144124"/>
            <a:ext cx="188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以下是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與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學習數位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科技</a:t>
            </a:r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有關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的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困擾</a:t>
            </a:r>
            <a:r>
              <a:rPr lang="zh-TW" altLang="en-US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：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507325" y="154506"/>
            <a:ext cx="2430000" cy="4860000"/>
            <a:chOff x="6429230" y="1521407"/>
            <a:chExt cx="2041325" cy="41703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6" name="群組 5"/>
          <p:cNvGrpSpPr/>
          <p:nvPr/>
        </p:nvGrpSpPr>
        <p:grpSpPr>
          <a:xfrm>
            <a:off x="608631" y="154506"/>
            <a:ext cx="2430000" cy="4860000"/>
            <a:chOff x="6429230" y="1521407"/>
            <a:chExt cx="2041325" cy="417039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8" t="11013" r="14366" b="14912"/>
          <a:stretch/>
        </p:blipFill>
        <p:spPr>
          <a:xfrm>
            <a:off x="1077325" y="1651543"/>
            <a:ext cx="1499616" cy="16002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1" t="8810" r="8627" b="4542"/>
          <a:stretch/>
        </p:blipFill>
        <p:spPr>
          <a:xfrm>
            <a:off x="3949956" y="1550194"/>
            <a:ext cx="1544735" cy="18718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4784" y="3382931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latin typeface="微軟正黑體" charset="-120"/>
                <a:cs typeface="Times New Roman" charset="0"/>
              </a:rPr>
              <a:t>Line</a:t>
            </a:r>
            <a:r>
              <a:rPr lang="zh-TW" altLang="zh-TW" sz="1200" dirty="0">
                <a:ea typeface="微軟正黑體" charset="-120"/>
                <a:cs typeface="Times New Roman" charset="0"/>
              </a:rPr>
              <a:t>每天都有大量訊息，真假難辨，我又不可能逐一求證，只好姑且信其有。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624225" y="3382931"/>
            <a:ext cx="2154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每次都說「詳細資訊已上網公告」，我又不是每天在網路上閒逛，怎麼知道這些改變？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79809" y="1145808"/>
            <a:ext cx="188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以下是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與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學習數位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科技</a:t>
            </a:r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有關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的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困擾</a:t>
            </a:r>
            <a:r>
              <a:rPr lang="zh-TW" altLang="en-US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：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78503" y="1167328"/>
            <a:ext cx="188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以下是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與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學習數位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科技</a:t>
            </a:r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just"/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有關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的</a:t>
            </a:r>
            <a:r>
              <a:rPr lang="zh-TW" altLang="zh-TW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困擾</a:t>
            </a:r>
            <a:r>
              <a:rPr lang="zh-TW" altLang="en-US" sz="1200" kern="100" dirty="0">
                <a:solidFill>
                  <a:srgbClr val="000000"/>
                </a:solidFill>
                <a:latin typeface="Calibri" charset="0"/>
                <a:ea typeface="微軟正黑體" charset="-120"/>
                <a:cs typeface="Times New Roman" charset="0"/>
              </a:rPr>
              <a:t>：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406019" y="154506"/>
            <a:ext cx="2430000" cy="4860000"/>
            <a:chOff x="6429230" y="1521407"/>
            <a:chExt cx="2041325" cy="4170398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81" y="1771089"/>
            <a:ext cx="2031380" cy="21162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667152" y="1144123"/>
            <a:ext cx="1904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哪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2</a:t>
            </a:r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項是您覺得最需要盡快解決的難題？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47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436302" y="1203598"/>
            <a:ext cx="4028561" cy="999001"/>
          </a:xfrm>
        </p:spPr>
        <p:txBody>
          <a:bodyPr/>
          <a:lstStyle/>
          <a:p>
            <a:r>
              <a:rPr kumimoji="1" lang="zh-TW" altLang="en-US" dirty="0" smtClean="0"/>
              <a:t>每個痛點都要按是、否，最後再從按「是」的痛點中選兩個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8"/>
          </p:nvPr>
        </p:nvSpPr>
        <p:spPr>
          <a:xfrm>
            <a:off x="4686969" y="1203598"/>
            <a:ext cx="3989487" cy="999001"/>
          </a:xfrm>
        </p:spPr>
        <p:txBody>
          <a:bodyPr/>
          <a:lstStyle/>
          <a:p>
            <a:r>
              <a:rPr kumimoji="1" lang="zh-TW" altLang="en-US" dirty="0" smtClean="0"/>
              <a:t>每個痛點依序出現讓使用者閱讀，讀完後再一次全部出現，讓使用者選兩個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痛點選擇兩方案比較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kumimoji="1" lang="zh-TW" altLang="en-US" dirty="0" smtClean="0"/>
              <a:t>方案Ｂ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kumimoji="1" lang="zh-TW" altLang="en-US" dirty="0" smtClean="0"/>
              <a:t>方案</a:t>
            </a:r>
            <a:r>
              <a:rPr kumimoji="1" lang="en-US" altLang="zh-TW" dirty="0" smtClean="0"/>
              <a:t>A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302" y="2313228"/>
            <a:ext cx="8240154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en-US" altLang="zh-TW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A/B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案考量：沒有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逐一下判斷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，不會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認真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閱讀，或看完忘記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內容，最後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選取時要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回頭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看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長者容易掉入痛點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文字的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細節，之後需以一組因</a:t>
            </a:r>
            <a:r>
              <a:rPr lang="en-US" altLang="zh-TW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果的邏輯說明完畢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lang="en-US" altLang="zh-TW" sz="16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混淆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痛點的主詞，是自己</a:t>
            </a:r>
            <a:r>
              <a:rPr lang="en-US" altLang="zh-TW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or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家人、是現在的自己</a:t>
            </a:r>
            <a:r>
              <a:rPr lang="en-US" altLang="zh-TW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or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未來的自己</a:t>
            </a:r>
          </a:p>
        </p:txBody>
      </p:sp>
      <p:sp>
        <p:nvSpPr>
          <p:cNvPr id="10" name="矩形 9"/>
          <p:cNvSpPr/>
          <p:nvPr/>
        </p:nvSpPr>
        <p:spPr>
          <a:xfrm>
            <a:off x="450106" y="3624415"/>
            <a:ext cx="824015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100" b="1" dirty="0">
                <a:latin typeface="Microsoft JhengHei" charset="-120"/>
                <a:ea typeface="Microsoft JhengHei" charset="-120"/>
                <a:cs typeface="Microsoft JhengHei" charset="-120"/>
              </a:rPr>
              <a:t>調整</a:t>
            </a: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後：Ａ方案</a:t>
            </a:r>
            <a:endParaRPr lang="en-US" altLang="zh-TW" sz="2100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/>
              <a:t>您有沒有碰過這種</a:t>
            </a:r>
            <a:r>
              <a:rPr lang="zh-TW" altLang="en-US" sz="1600" dirty="0" smtClean="0"/>
              <a:t>麻煩 ＊</a:t>
            </a:r>
            <a:r>
              <a:rPr lang="zh-TW" altLang="en-US" sz="1600" dirty="0"/>
              <a:t>點選icon：有、</a:t>
            </a:r>
            <a:r>
              <a:rPr lang="zh-TW" altLang="en-US" sz="1600" dirty="0" smtClean="0"/>
              <a:t>沒有</a:t>
            </a:r>
            <a:endParaRPr lang="en-US" altLang="zh-TW" sz="1600" dirty="0" smtClean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這些麻煩中，您最希望哪</a:t>
            </a:r>
            <a:r>
              <a:rPr lang="en-US" altLang="zh-TW" sz="1600" dirty="0"/>
              <a:t>2</a:t>
            </a:r>
            <a:r>
              <a:rPr lang="zh-TW" altLang="en-US" sz="1600" dirty="0"/>
              <a:t>項被解決？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34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971600" y="159669"/>
            <a:ext cx="2430000" cy="4860000"/>
            <a:chOff x="6429230" y="1521407"/>
            <a:chExt cx="2041325" cy="417039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0" y="1155327"/>
            <a:ext cx="1910540" cy="323260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04257" y="1149286"/>
            <a:ext cx="1969413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zh-TW" sz="1200" dirty="0">
                <a:solidFill>
                  <a:srgbClr val="0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恭喜您已經完成第一部分，可獲得一張抽獎券</a:t>
            </a:r>
            <a:r>
              <a:rPr lang="zh-TW" altLang="zh-TW" sz="1200" dirty="0">
                <a:solidFill>
                  <a:srgbClr val="0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！</a:t>
            </a:r>
            <a:endParaRPr lang="en-US" altLang="zh-TW" sz="1200" dirty="0">
              <a:solidFill>
                <a:srgbClr val="0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1200" dirty="0">
              <a:solidFill>
                <a:srgbClr val="0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1200" dirty="0">
              <a:solidFill>
                <a:srgbClr val="0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1200" dirty="0">
              <a:solidFill>
                <a:srgbClr val="0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點選「繼續發聲」再花</a:t>
            </a:r>
            <a:r>
              <a:rPr lang="en-US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分鐘回答第二部分，多送一張抽獎券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！</a:t>
            </a:r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若想要結束問卷，點選「觀看結果」，就能完成問卷。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zh-TW" altLang="en-US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6645" y="3690385"/>
            <a:ext cx="723275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sz="1050" kern="100" dirty="0">
                <a:latin typeface="Calibri" charset="0"/>
                <a:ea typeface="微軟正黑體" charset="-120"/>
                <a:cs typeface="Times New Roman" charset="0"/>
              </a:rPr>
              <a:t>繼續發聲</a:t>
            </a:r>
            <a:endParaRPr lang="zh-TW" altLang="zh-TW" sz="1050" kern="100" dirty="0">
              <a:latin typeface="Calibri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4591" y="155270"/>
            <a:ext cx="4944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對於</a:t>
            </a:r>
            <a:r>
              <a:rPr lang="en-US" altLang="zh-TW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的意涵，只接收到明確的動詞意義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繼續發聲」只知道是繼續，對於發聲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無感</a:t>
            </a:r>
            <a:endParaRPr lang="en-US" altLang="zh-TW" sz="16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不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明白按「觀看結果」會出現什麼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4591" y="2094262"/>
            <a:ext cx="4572000" cy="16850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完成第一部分，獲得一張抽獎券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繼續填答，可以獲得第二張抽獎券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＊點選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：繼續、結束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11560" y="155270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5" t="14391" r="13825" b="12381"/>
          <a:stretch/>
        </p:blipFill>
        <p:spPr>
          <a:xfrm>
            <a:off x="1135048" y="1159325"/>
            <a:ext cx="1240769" cy="135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8915" y="2509326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我不敢亂點亂按手機，上次不知道按到什麼，螢幕立刻黑掉，嚇人！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007619" y="356121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200" kern="100" dirty="0">
                <a:latin typeface="Calibri" charset="0"/>
                <a:ea typeface="微軟正黑體" charset="-120"/>
                <a:cs typeface="Times New Roman" charset="0"/>
              </a:rPr>
              <a:t>回到初始畫面的按鍵</a:t>
            </a:r>
            <a:endParaRPr lang="zh-TW" altLang="zh-TW" sz="1200" kern="100" dirty="0">
              <a:latin typeface="Calibri" charset="0"/>
              <a:cs typeface="Times New Roman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89675" y="3221064"/>
            <a:ext cx="2252722" cy="1163870"/>
            <a:chOff x="838642" y="4371753"/>
            <a:chExt cx="3003629" cy="1551827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843434" y="4512765"/>
              <a:ext cx="23391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900" dirty="0"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下列的解決方法請問您喜歡嗎？</a:t>
              </a:r>
              <a:endParaRPr kumimoji="1" lang="zh-TW" altLang="en-US" sz="1350" dirty="0"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grpSp>
          <p:nvGrpSpPr>
            <p:cNvPr id="12" name="群組 31"/>
            <p:cNvGrpSpPr/>
            <p:nvPr/>
          </p:nvGrpSpPr>
          <p:grpSpPr>
            <a:xfrm>
              <a:off x="838642" y="5397500"/>
              <a:ext cx="3003629" cy="526080"/>
              <a:chOff x="838642" y="5397500"/>
              <a:chExt cx="3003629" cy="526080"/>
            </a:xfrm>
          </p:grpSpPr>
          <p:cxnSp>
            <p:nvCxnSpPr>
              <p:cNvPr id="14" name="直線接點 13"/>
              <p:cNvCxnSpPr/>
              <p:nvPr/>
            </p:nvCxnSpPr>
            <p:spPr>
              <a:xfrm>
                <a:off x="1216721" y="5536087"/>
                <a:ext cx="1943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/>
              <p:cNvSpPr/>
              <p:nvPr/>
            </p:nvSpPr>
            <p:spPr>
              <a:xfrm>
                <a:off x="987373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5</a:t>
                </a:r>
                <a:endParaRPr lang="zh-TW" altLang="en-US" sz="1350" dirty="0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522571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4</a:t>
                </a:r>
                <a:endParaRPr lang="zh-TW" altLang="en-US" sz="135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0580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3</a:t>
                </a:r>
                <a:endParaRPr lang="zh-TW" altLang="en-US" sz="1350" dirty="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045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2</a:t>
                </a:r>
                <a:endParaRPr lang="zh-TW" altLang="en-US" sz="1350" dirty="0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3121210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1</a:t>
                </a:r>
                <a:endParaRPr lang="zh-TW" altLang="en-US" sz="1350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83864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79349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非常不喜歡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cxnSp>
          <p:nvCxnSpPr>
            <p:cNvPr id="13" name="直線接點 12"/>
            <p:cNvCxnSpPr/>
            <p:nvPr/>
          </p:nvCxnSpPr>
          <p:spPr>
            <a:xfrm>
              <a:off x="915642" y="4371753"/>
              <a:ext cx="255126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5864588" y="155270"/>
            <a:ext cx="31683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畫面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有痛點圖、痛點文、解法文，長者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主要以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文字理解訊息，不太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看圖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文言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詞彙難懂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：初始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畫面</a:t>
            </a:r>
            <a:endParaRPr lang="zh-TW" altLang="en-US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沒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發現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已切換不同解法，以為在同一頁，產生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困惑</a:t>
            </a: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有時會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忽略痛點情境，直接看解法屬性是否喜歡</a:t>
            </a: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重視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可行性的長輩，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對太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未來、無法想像的解法，保守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給分</a:t>
            </a:r>
            <a:endParaRPr lang="zh-TW" altLang="en-US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長輩花較多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時間理解選擇邏輯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，熟悉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幾題後選擇速度會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加快</a:t>
            </a:r>
            <a:endParaRPr lang="zh-TW" altLang="en-US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3323040" y="155270"/>
            <a:ext cx="2430000" cy="4860000"/>
            <a:chOff x="6429230" y="1521407"/>
            <a:chExt cx="2041325" cy="4170398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5" t="14391" r="13825" b="12381"/>
          <a:stretch/>
        </p:blipFill>
        <p:spPr>
          <a:xfrm>
            <a:off x="3846529" y="1159325"/>
            <a:ext cx="1240769" cy="13500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530395" y="2509326"/>
            <a:ext cx="202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ea typeface="微軟正黑體" charset="-120"/>
                <a:cs typeface="Times New Roman" charset="0"/>
              </a:rPr>
              <a:t>我不敢亂點亂按手機，上次不知道按到什麼，螢幕立刻黑掉，嚇人！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5824" y="3561214"/>
            <a:ext cx="1457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200" dirty="0">
                <a:ea typeface="微軟正黑體" charset="-120"/>
                <a:cs typeface="Times New Roman" charset="0"/>
              </a:rPr>
              <a:t>電話客服提供諮詢</a:t>
            </a:r>
            <a:r>
              <a:rPr lang="zh-TW" altLang="zh-TW" sz="1200" dirty="0"/>
              <a:t> </a:t>
            </a:r>
            <a:endParaRPr lang="zh-TW" altLang="en-US" sz="12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3500761" y="3192189"/>
            <a:ext cx="2252722" cy="1163870"/>
            <a:chOff x="838642" y="4371753"/>
            <a:chExt cx="3003629" cy="1551827"/>
          </a:xfrm>
        </p:grpSpPr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843434" y="4512765"/>
              <a:ext cx="23391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900" dirty="0"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下列的解決方法請問您喜歡嗎？</a:t>
              </a:r>
              <a:endParaRPr kumimoji="1" lang="zh-TW" altLang="en-US" sz="1350" dirty="0"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838642" y="5397500"/>
              <a:ext cx="3003629" cy="526080"/>
              <a:chOff x="838642" y="5397500"/>
              <a:chExt cx="3003629" cy="526080"/>
            </a:xfrm>
          </p:grpSpPr>
          <p:cxnSp>
            <p:nvCxnSpPr>
              <p:cNvPr id="34" name="直線接點 33"/>
              <p:cNvCxnSpPr/>
              <p:nvPr/>
            </p:nvCxnSpPr>
            <p:spPr>
              <a:xfrm>
                <a:off x="1216721" y="5536087"/>
                <a:ext cx="1943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橢圓 34"/>
              <p:cNvSpPr/>
              <p:nvPr/>
            </p:nvSpPr>
            <p:spPr>
              <a:xfrm>
                <a:off x="987373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5</a:t>
                </a:r>
                <a:endParaRPr lang="zh-TW" altLang="en-US" sz="1350" dirty="0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1522571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4</a:t>
                </a:r>
                <a:endParaRPr lang="zh-TW" altLang="en-US" sz="1350" dirty="0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0580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3</a:t>
                </a:r>
                <a:endParaRPr lang="zh-TW" altLang="en-US" sz="1350" dirty="0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26045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2</a:t>
                </a:r>
                <a:endParaRPr lang="zh-TW" altLang="en-US" sz="1350" dirty="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3121210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1</a:t>
                </a:r>
                <a:endParaRPr lang="zh-TW" altLang="en-US" sz="1350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83864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279349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非常不喜歡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cxnSp>
          <p:nvCxnSpPr>
            <p:cNvPr id="33" name="直線接點 32"/>
            <p:cNvCxnSpPr/>
            <p:nvPr/>
          </p:nvCxnSpPr>
          <p:spPr>
            <a:xfrm>
              <a:off x="915642" y="4371753"/>
              <a:ext cx="255126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受試者說明</a:t>
            </a:r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89665"/>
              </p:ext>
            </p:extLst>
          </p:nvPr>
        </p:nvGraphicFramePr>
        <p:xfrm>
          <a:off x="436488" y="843558"/>
          <a:ext cx="83068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238"/>
                <a:gridCol w="1222238"/>
                <a:gridCol w="1466683"/>
                <a:gridCol w="1650018"/>
                <a:gridCol w="274571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受試者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性別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年紀區間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教育程度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數位裝置使用經驗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50-55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國中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smart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phone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50-55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國中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smart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phone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60-65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國小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feature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phone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60-65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大學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smart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phone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65-70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國小未畢業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feature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phone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user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65-70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國小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pad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user</a:t>
                      </a:r>
                      <a:r>
                        <a:rPr lang="zh-TW" altLang="en-US" dirty="0" smtClean="0"/>
                        <a:t>（無聯網）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65-70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五專高職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smart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phone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user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5998" y="146246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7" t="12245" r="8928" b="16309"/>
          <a:stretch/>
        </p:blipFill>
        <p:spPr>
          <a:xfrm>
            <a:off x="1057726" y="1149916"/>
            <a:ext cx="1497598" cy="135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2770" y="2526129"/>
            <a:ext cx="208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latin typeface="微軟正黑體" pitchFamily="34" charset="-120"/>
                <a:ea typeface="微軟正黑體" pitchFamily="34" charset="-120"/>
                <a:cs typeface="Microsoft JhengHei" charset="-120"/>
              </a:rPr>
              <a:t>年紀越大身體代謝越慢，怎麼吃才能夠營養，又不會攝取過多熱量？</a:t>
            </a:r>
            <a:endParaRPr lang="zh-TW" altLang="en-US" sz="1200" dirty="0">
              <a:latin typeface="微軟正黑體" pitchFamily="34" charset="-120"/>
              <a:ea typeface="微軟正黑體" pitchFamily="34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1062" y="3634512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200" dirty="0">
                <a:latin typeface="微軟正黑體" pitchFamily="34" charset="-120"/>
                <a:ea typeface="微軟正黑體" pitchFamily="34" charset="-120"/>
                <a:cs typeface="Times New Roman" charset="0"/>
              </a:rPr>
              <a:t>小份量的多元食材</a:t>
            </a:r>
            <a:r>
              <a:rPr lang="zh-TW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53907" y="3199408"/>
            <a:ext cx="2252722" cy="1163870"/>
            <a:chOff x="838642" y="4371753"/>
            <a:chExt cx="3003629" cy="1551827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843434" y="4512765"/>
              <a:ext cx="23391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900" dirty="0"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下列的解決方法請問您喜歡嗎？</a:t>
              </a:r>
              <a:endParaRPr kumimoji="1" lang="zh-TW" altLang="en-US" sz="1350" dirty="0"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grpSp>
          <p:nvGrpSpPr>
            <p:cNvPr id="12" name="群組 31"/>
            <p:cNvGrpSpPr/>
            <p:nvPr/>
          </p:nvGrpSpPr>
          <p:grpSpPr>
            <a:xfrm>
              <a:off x="838642" y="5397500"/>
              <a:ext cx="3003629" cy="526080"/>
              <a:chOff x="838642" y="5397500"/>
              <a:chExt cx="3003629" cy="526080"/>
            </a:xfrm>
          </p:grpSpPr>
          <p:cxnSp>
            <p:nvCxnSpPr>
              <p:cNvPr id="14" name="直線接點 13"/>
              <p:cNvCxnSpPr/>
              <p:nvPr/>
            </p:nvCxnSpPr>
            <p:spPr>
              <a:xfrm>
                <a:off x="1216721" y="5536087"/>
                <a:ext cx="1943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/>
              <p:cNvSpPr/>
              <p:nvPr/>
            </p:nvSpPr>
            <p:spPr>
              <a:xfrm>
                <a:off x="987373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5</a:t>
                </a:r>
                <a:endParaRPr lang="zh-TW" altLang="en-US" sz="1350" dirty="0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522571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4</a:t>
                </a:r>
                <a:endParaRPr lang="zh-TW" altLang="en-US" sz="135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0580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3</a:t>
                </a:r>
                <a:endParaRPr lang="zh-TW" altLang="en-US" sz="1350" dirty="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045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2</a:t>
                </a:r>
                <a:endParaRPr lang="zh-TW" altLang="en-US" sz="1350" dirty="0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3121210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1</a:t>
                </a:r>
                <a:endParaRPr lang="zh-TW" altLang="en-US" sz="1350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83864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79349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非常不喜歡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cxnSp>
          <p:nvCxnSpPr>
            <p:cNvPr id="13" name="直線接點 12"/>
            <p:cNvCxnSpPr/>
            <p:nvPr/>
          </p:nvCxnSpPr>
          <p:spPr>
            <a:xfrm>
              <a:off x="915642" y="4371753"/>
              <a:ext cx="255126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3295455" y="150811"/>
            <a:ext cx="2430000" cy="4860000"/>
            <a:chOff x="6429230" y="1521407"/>
            <a:chExt cx="2041325" cy="4170398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7089" y1="40794" x2="37089" y2="40794"/>
                        <a14:backgroundMark x1="37089" y1="40794" x2="37089" y2="40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37" r="127"/>
          <a:stretch/>
        </p:blipFill>
        <p:spPr>
          <a:xfrm>
            <a:off x="3842168" y="904290"/>
            <a:ext cx="1570632" cy="16200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21382" y="2464783"/>
            <a:ext cx="1930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外食不安心，自己一個人下廚只好煮麵、下水餃，不夠營養。</a:t>
            </a:r>
            <a:endParaRPr lang="zh-TW" altLang="en-US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28869" y="3608131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200">
                <a:latin typeface="微軟正黑體" pitchFamily="34" charset="-120"/>
                <a:ea typeface="微軟正黑體" pitchFamily="34" charset="-120"/>
                <a:cs typeface="Times New Roman" charset="0"/>
              </a:rPr>
              <a:t>小份量的多元食材</a:t>
            </a:r>
            <a:r>
              <a:rPr lang="zh-TW" altLang="zh-TW" sz="120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120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3425535" y="3193637"/>
            <a:ext cx="2252722" cy="1163870"/>
            <a:chOff x="838642" y="4371753"/>
            <a:chExt cx="3003629" cy="1551827"/>
          </a:xfrm>
        </p:grpSpPr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843434" y="4512765"/>
              <a:ext cx="23391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900" dirty="0"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下列的解決方法請問您喜歡嗎？</a:t>
              </a:r>
              <a:endParaRPr kumimoji="1" lang="zh-TW" altLang="en-US" sz="1350" dirty="0"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grpSp>
          <p:nvGrpSpPr>
            <p:cNvPr id="30" name="群組 31"/>
            <p:cNvGrpSpPr/>
            <p:nvPr/>
          </p:nvGrpSpPr>
          <p:grpSpPr>
            <a:xfrm>
              <a:off x="838642" y="5397500"/>
              <a:ext cx="3003629" cy="526080"/>
              <a:chOff x="838642" y="5397500"/>
              <a:chExt cx="3003629" cy="526080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1216721" y="5536087"/>
                <a:ext cx="1943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橢圓 32"/>
              <p:cNvSpPr/>
              <p:nvPr/>
            </p:nvSpPr>
            <p:spPr>
              <a:xfrm>
                <a:off x="987373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5</a:t>
                </a:r>
                <a:endParaRPr lang="zh-TW" altLang="en-US" sz="1350" dirty="0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1522571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4</a:t>
                </a:r>
                <a:endParaRPr lang="zh-TW" altLang="en-US" sz="1350" dirty="0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20580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3</a:t>
                </a:r>
                <a:endParaRPr lang="zh-TW" altLang="en-US" sz="1350" dirty="0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604577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2</a:t>
                </a:r>
                <a:endParaRPr lang="zh-TW" altLang="en-US" sz="1350" dirty="0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121210" y="5397500"/>
                <a:ext cx="268698" cy="241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/>
                  <a:t>1</a:t>
                </a:r>
                <a:endParaRPr lang="zh-TW" altLang="en-US" sz="1350" dirty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83864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2793492" y="5638800"/>
                <a:ext cx="1048779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88" dirty="0">
                    <a:latin typeface="微軟正黑體" pitchFamily="34" charset="-120"/>
                    <a:ea typeface="微軟正黑體" pitchFamily="34" charset="-120"/>
                  </a:rPr>
                  <a:t>非常不喜歡</a:t>
                </a:r>
                <a:endParaRPr lang="zh-TW" altLang="en-US" sz="788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cxnSp>
          <p:nvCxnSpPr>
            <p:cNvPr id="31" name="直線接點 30"/>
            <p:cNvCxnSpPr/>
            <p:nvPr/>
          </p:nvCxnSpPr>
          <p:spPr>
            <a:xfrm>
              <a:off x="915642" y="4371753"/>
              <a:ext cx="255126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5864588" y="155270"/>
            <a:ext cx="3168352" cy="152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不同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痛點，同一個解法屬性會產生混淆，認為剛剛回答過了。例如：小份量的多元食材重複出現於三個痛點之中</a:t>
            </a:r>
          </a:p>
        </p:txBody>
      </p:sp>
      <p:sp>
        <p:nvSpPr>
          <p:cNvPr id="41" name="矩形 40"/>
          <p:cNvSpPr/>
          <p:nvPr/>
        </p:nvSpPr>
        <p:spPr>
          <a:xfrm>
            <a:off x="5859129" y="1983651"/>
            <a:ext cx="3093032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/>
              <a:t>這樣解決這個麻煩，您喜歡嗎？</a:t>
            </a:r>
          </a:p>
          <a:p>
            <a:pPr>
              <a:lnSpc>
                <a:spcPct val="150000"/>
              </a:lnSpc>
            </a:pPr>
            <a:r>
              <a:rPr lang="zh-TW" altLang="en-US" sz="1600" dirty="0"/>
              <a:t>*五分量表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>
              <a:lnSpc>
                <a:spcPct val="150000"/>
              </a:lnSpc>
            </a:pPr>
            <a:r>
              <a:rPr lang="en-US" altLang="zh-TW" sz="1600" dirty="0" smtClean="0"/>
              <a:t>1-</a:t>
            </a:r>
            <a:r>
              <a:rPr lang="zh-TW" altLang="en-US" sz="1600" dirty="0"/>
              <a:t>非常不喜歡、</a:t>
            </a:r>
            <a:r>
              <a:rPr lang="en-US" altLang="zh-TW" sz="1600" dirty="0"/>
              <a:t>2</a:t>
            </a:r>
            <a:r>
              <a:rPr lang="zh-TW" altLang="en-US" sz="1600" dirty="0"/>
              <a:t>、</a:t>
            </a:r>
            <a:r>
              <a:rPr lang="en-US" altLang="zh-TW" sz="1600" dirty="0"/>
              <a:t>3-</a:t>
            </a:r>
            <a:r>
              <a:rPr lang="zh-TW" altLang="en-US" sz="1600" dirty="0"/>
              <a:t>普通、</a:t>
            </a:r>
            <a:r>
              <a:rPr lang="en-US" altLang="zh-TW" sz="1600" dirty="0"/>
              <a:t>4</a:t>
            </a:r>
            <a:r>
              <a:rPr lang="zh-TW" altLang="en-US" sz="1600" dirty="0"/>
              <a:t>、</a:t>
            </a:r>
            <a:r>
              <a:rPr lang="en-US" altLang="zh-TW" sz="1600" dirty="0"/>
              <a:t>5-</a:t>
            </a:r>
            <a:r>
              <a:rPr lang="zh-TW" altLang="en-US" sz="1600" dirty="0"/>
              <a:t>非常不喜歡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36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274656" y="155270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608631" y="155270"/>
            <a:ext cx="2430000" cy="4860000"/>
            <a:chOff x="6429230" y="1521407"/>
            <a:chExt cx="2041325" cy="417039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r="7951"/>
          <a:stretch/>
        </p:blipFill>
        <p:spPr>
          <a:xfrm>
            <a:off x="988590" y="1645517"/>
            <a:ext cx="1630359" cy="229652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r="7951"/>
          <a:stretch/>
        </p:blipFill>
        <p:spPr>
          <a:xfrm>
            <a:off x="3674475" y="1645517"/>
            <a:ext cx="1630359" cy="229652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4656" y="1245865"/>
            <a:ext cx="192553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住在</a:t>
            </a:r>
            <a:r>
              <a:rPr lang="zh-TW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居住</a:t>
            </a:r>
            <a:r>
              <a:rPr lang="zh-TW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地</a:t>
            </a:r>
            <a:r>
              <a:rPr lang="en-US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) 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，您目前最滿意的生活面向為何</a:t>
            </a:r>
            <a:r>
              <a:rPr lang="en-US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zh-TW" altLang="zh-TW" sz="1200" kern="1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5513" y="1245865"/>
            <a:ext cx="192553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住在</a:t>
            </a:r>
            <a:r>
              <a:rPr lang="zh-TW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居住</a:t>
            </a:r>
            <a:r>
              <a:rPr lang="zh-TW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地</a:t>
            </a:r>
            <a:r>
              <a:rPr lang="en-US" altLang="zh-TW" sz="1200" u="sng" dirty="0">
                <a:latin typeface="Microsoft JhengHei" charset="-120"/>
                <a:ea typeface="Microsoft JhengHei" charset="-120"/>
                <a:cs typeface="Microsoft JhengHei" charset="-120"/>
              </a:rPr>
              <a:t>) 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，您目前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最</a:t>
            </a:r>
            <a:r>
              <a:rPr lang="zh-TW" altLang="en-US" sz="1200" dirty="0">
                <a:latin typeface="Microsoft JhengHei" charset="-120"/>
                <a:ea typeface="Microsoft JhengHei" charset="-120"/>
                <a:cs typeface="Microsoft JhengHei" charset="-120"/>
              </a:rPr>
              <a:t>不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滿意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的生活面向為何</a:t>
            </a:r>
            <a:r>
              <a:rPr lang="en-US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zh-TW" altLang="zh-TW" sz="1200" kern="1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5" y="3942044"/>
            <a:ext cx="1543431" cy="3489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20" y="3942044"/>
            <a:ext cx="1543431" cy="3489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864588" y="155270"/>
            <a:ext cx="3168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聯想到地方政府提供的服務</a:t>
            </a:r>
            <a:endParaRPr lang="en-US" altLang="zh-TW" sz="16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連結居住地提供的資源，和自己的生活面向思考，對長者而言負擔大</a:t>
            </a:r>
            <a:endParaRPr lang="en-US" altLang="zh-TW" sz="16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59129" y="1983651"/>
            <a:ext cx="3093032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/>
              <a:t>*暫定刪除此題組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7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71600" y="155270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7" y="1635646"/>
            <a:ext cx="2055707" cy="24363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13150" y="1389647"/>
            <a:ext cx="1987592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辛苦了！恭喜您總共獲得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1(</a:t>
            </a:r>
            <a:r>
              <a:rPr lang="zh-TW" altLang="en-US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或</a:t>
            </a:r>
            <a:r>
              <a:rPr lang="en-US" altLang="zh-TW" sz="1200" dirty="0" smtClean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2)</a:t>
            </a:r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張抽</a:t>
            </a:r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獎券，麻煩留下您的名字、聯絡電話或電子信箱，以便通知中獎</a:t>
            </a:r>
            <a:r>
              <a:rPr lang="zh-TW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！</a:t>
            </a:r>
            <a:endParaRPr lang="en-US" altLang="zh-TW" sz="1200" dirty="0">
              <a:solidFill>
                <a:srgbClr val="000000"/>
              </a:solidFill>
              <a:ea typeface="微軟正黑體" charset="-120"/>
              <a:cs typeface="Times New Roman" charset="0"/>
            </a:endParaRPr>
          </a:p>
          <a:p>
            <a:endParaRPr lang="en-US" altLang="zh-TW" sz="1200" dirty="0">
              <a:solidFill>
                <a:srgbClr val="000000"/>
              </a:solidFill>
              <a:ea typeface="微軟正黑體" charset="-12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姓名：</a:t>
            </a:r>
            <a:endParaRPr lang="en-US" altLang="zh-TW" sz="1200" dirty="0">
              <a:solidFill>
                <a:srgbClr val="000000"/>
              </a:solidFill>
              <a:ea typeface="微軟正黑體" charset="-12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聯絡電話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(</a:t>
            </a:r>
            <a:r>
              <a:rPr lang="zh-TW" altLang="en-US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必填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)</a:t>
            </a:r>
            <a:r>
              <a:rPr lang="zh-TW" altLang="en-US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：</a:t>
            </a:r>
            <a:endParaRPr lang="en-US" altLang="zh-TW" sz="1200" dirty="0">
              <a:solidFill>
                <a:srgbClr val="000000"/>
              </a:solidFill>
              <a:ea typeface="微軟正黑體" charset="-12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email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(</a:t>
            </a:r>
            <a:r>
              <a:rPr lang="zh-TW" altLang="en-US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選填</a:t>
            </a:r>
            <a:r>
              <a:rPr lang="en-US" altLang="zh-TW" sz="120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)</a:t>
            </a:r>
            <a:r>
              <a:rPr lang="zh-TW" altLang="zh-TW" sz="1200" dirty="0"/>
              <a:t> </a:t>
            </a:r>
            <a:r>
              <a:rPr lang="zh-TW" altLang="en-US" sz="1200" dirty="0"/>
              <a:t>：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654591" y="155270"/>
            <a:ext cx="4944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知道主辦單位、贊助單位，會比較放心填個人資料</a:t>
            </a:r>
            <a:endParaRPr lang="en-US" altLang="zh-TW" sz="16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填寫姓名與電話，較無隱私疑慮</a:t>
            </a:r>
            <a:endParaRPr lang="en-US" altLang="zh-TW" sz="16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填</a:t>
            </a:r>
            <a:r>
              <a:rPr lang="en-US" altLang="zh-TW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email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對長輩而言困難，不一定背得起來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4591" y="2094262"/>
            <a:ext cx="4572000" cy="27930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完成了！！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恭喜您獲得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1or2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張抽獎券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請留下您的聯絡方式，以便通知</a:t>
            </a: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中獎</a:t>
            </a:r>
            <a:endParaRPr lang="en-US" altLang="zh-TW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姓名（必填）</a:t>
            </a:r>
            <a:endParaRPr lang="en-US" altLang="zh-TW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電話或手機（必填）</a:t>
            </a:r>
            <a:endParaRPr lang="en-US" altLang="zh-TW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Email</a:t>
            </a: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（不一定要填）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4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794492" y="155270"/>
            <a:ext cx="2430000" cy="4860000"/>
            <a:chOff x="6429230" y="1521407"/>
            <a:chExt cx="2041325" cy="4170398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4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43" y="1236244"/>
            <a:ext cx="1707298" cy="30304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5349" y="2809267"/>
            <a:ext cx="202828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zh-TW" sz="1200" dirty="0">
                <a:solidFill>
                  <a:srgbClr val="0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想要再多得到一張抽獎券嗎</a:t>
            </a:r>
            <a:r>
              <a:rPr lang="zh-TW" altLang="zh-TW" sz="1200" dirty="0">
                <a:solidFill>
                  <a:srgbClr val="0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？</a:t>
            </a:r>
            <a:endParaRPr lang="en-US" altLang="zh-TW" sz="1200" dirty="0">
              <a:solidFill>
                <a:srgbClr val="0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分享「未來生活診斷書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」與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朋友分享，再增加一次抽獎機會唷！</a:t>
            </a:r>
            <a:r>
              <a:rPr lang="zh-TW" altLang="zh-TW" sz="1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zh-TW" altLang="en-US" sz="1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4591" y="155270"/>
            <a:ext cx="49449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部分長輩正面評價描述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未來生活的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診斷書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部分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長輩期待讓人知道自己的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需求</a:t>
            </a:r>
            <a:endParaRPr lang="en-US" altLang="zh-TW" sz="1600" dirty="0" smtClean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新北市銀髮族協會督導：認為對未來生活的「個人化」建議是長輩填寫的誘因，是整個調查對於填寫者的價值所在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4591" y="3167057"/>
            <a:ext cx="4572000" cy="9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分享到</a:t>
            </a: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臉書或是</a:t>
            </a:r>
            <a:r>
              <a:rPr lang="en-US" altLang="zh-TW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Line</a:t>
            </a: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可獲得第三張抽獎券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5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感謝您的聆聽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7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364480" y="771550"/>
            <a:ext cx="8417178" cy="3669090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zh-TW" altLang="en-US" dirty="0" smtClean="0"/>
              <a:t>看到「老」和「長輩」等字眼</a:t>
            </a:r>
            <a:endParaRPr kumimoji="1" lang="en-US" altLang="zh-TW" dirty="0"/>
          </a:p>
          <a:p>
            <a:pPr lvl="1">
              <a:buFont typeface="Arial" charset="0"/>
              <a:buChar char="•"/>
            </a:pPr>
            <a:r>
              <a:rPr kumimoji="1" lang="zh-TW" altLang="en-US" dirty="0"/>
              <a:t>抗拒老感</a:t>
            </a:r>
            <a:r>
              <a:rPr kumimoji="1" lang="zh-TW" altLang="en-US" dirty="0" smtClean="0"/>
              <a:t>者：排斥、不</a:t>
            </a:r>
            <a:r>
              <a:rPr kumimoji="1" lang="zh-TW" altLang="en-US" dirty="0"/>
              <a:t>想</a:t>
            </a:r>
            <a:r>
              <a:rPr kumimoji="1" lang="zh-TW" altLang="en-US" dirty="0" smtClean="0"/>
              <a:t>填答</a:t>
            </a:r>
            <a:endParaRPr kumimoji="1" lang="en-US" altLang="zh-TW" dirty="0" smtClean="0"/>
          </a:p>
          <a:p>
            <a:pPr lvl="1">
              <a:buFont typeface="Arial" charset="0"/>
              <a:buChar char="•"/>
            </a:pPr>
            <a:r>
              <a:rPr kumimoji="1" lang="zh-TW" altLang="en-US" dirty="0"/>
              <a:t>自覺老</a:t>
            </a:r>
            <a:r>
              <a:rPr kumimoji="1" lang="zh-TW" altLang="en-US" dirty="0" smtClean="0"/>
              <a:t>感低、</a:t>
            </a:r>
            <a:r>
              <a:rPr kumimoji="1" lang="zh-TW" altLang="en-US" dirty="0"/>
              <a:t>上有長輩需要照顧</a:t>
            </a:r>
            <a:r>
              <a:rPr kumimoji="1" lang="zh-TW" altLang="en-US" dirty="0" smtClean="0"/>
              <a:t>者：出現為自己或為上一輩填答的混淆</a:t>
            </a:r>
            <a:endParaRPr kumimoji="1" lang="en-US" altLang="zh-TW" dirty="0" smtClean="0"/>
          </a:p>
          <a:p>
            <a:pPr lvl="1">
              <a:buFont typeface="Arial" charset="0"/>
              <a:buChar char="•"/>
            </a:pPr>
            <a:r>
              <a:rPr kumimoji="1" lang="zh-TW" altLang="en-US" dirty="0" smtClean="0"/>
              <a:t>有</a:t>
            </a:r>
            <a:r>
              <a:rPr kumimoji="1" lang="zh-TW" altLang="en-US" dirty="0"/>
              <a:t>領老人津貼、有孫者較能接受老字，覺得「老」是針對自己這個族群的調查，</a:t>
            </a:r>
            <a:r>
              <a:rPr kumimoji="1" lang="zh-TW" altLang="en-US" dirty="0" smtClean="0"/>
              <a:t>很好</a:t>
            </a:r>
            <a:endParaRPr kumimoji="1" lang="en-US" altLang="zh-TW" dirty="0" smtClean="0"/>
          </a:p>
          <a:p>
            <a:pPr lvl="1">
              <a:buFont typeface="Arial" charset="0"/>
              <a:buChar char="•"/>
            </a:pPr>
            <a:r>
              <a:rPr kumimoji="1" lang="zh-TW" altLang="en-US" dirty="0" smtClean="0"/>
              <a:t>可以考慮</a:t>
            </a:r>
            <a:r>
              <a:rPr kumimoji="1" lang="zh-TW" altLang="en-US" dirty="0"/>
              <a:t>使用「</a:t>
            </a:r>
            <a:r>
              <a:rPr kumimoji="1" lang="en-US" altLang="zh-TW" dirty="0"/>
              <a:t>50+</a:t>
            </a:r>
            <a:r>
              <a:rPr kumimoji="1" lang="zh-TW" altLang="en-US" dirty="0"/>
              <a:t>市民需求大調查</a:t>
            </a:r>
            <a:r>
              <a:rPr kumimoji="1" lang="zh-TW" altLang="en-US" dirty="0" smtClean="0"/>
              <a:t>」</a:t>
            </a:r>
            <a:endParaRPr kumimoji="1" lang="en-US" altLang="zh-TW" dirty="0"/>
          </a:p>
          <a:p>
            <a:pPr marL="400050">
              <a:buFont typeface="Wingdings" charset="2"/>
              <a:buChar char="n"/>
            </a:pPr>
            <a:r>
              <a:rPr kumimoji="1" lang="zh-TW" altLang="en-US" dirty="0" smtClean="0"/>
              <a:t>在不同階段的填答時，填答的主角會出現變動</a:t>
            </a:r>
            <a:endParaRPr kumimoji="1" lang="en-US" altLang="zh-TW" dirty="0" smtClean="0"/>
          </a:p>
          <a:p>
            <a:pPr lvl="1">
              <a:buFont typeface="Arial" charset="0"/>
              <a:buChar char="•"/>
            </a:pPr>
            <a:r>
              <a:rPr kumimoji="1" lang="zh-TW" altLang="en-US" dirty="0" smtClean="0"/>
              <a:t>為現在的自己、為未來的自己</a:t>
            </a:r>
            <a:endParaRPr kumimoji="1" lang="en-US" altLang="zh-TW" dirty="0" smtClean="0"/>
          </a:p>
          <a:p>
            <a:pPr lvl="1">
              <a:buFont typeface="Arial" charset="0"/>
              <a:buChar char="•"/>
            </a:pPr>
            <a:r>
              <a:rPr kumimoji="1" lang="zh-TW" altLang="en-US" dirty="0" smtClean="0"/>
              <a:t>為家人，例如伴侶、上一輩的長者</a:t>
            </a:r>
            <a:endParaRPr kumimoji="1"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長者的填答心態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5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語意呈現邏輯</a:t>
            </a:r>
            <a:endParaRPr kumimoji="1" lang="zh-TW" altLang="en-US" dirty="0"/>
          </a:p>
        </p:txBody>
      </p:sp>
      <p:sp>
        <p:nvSpPr>
          <p:cNvPr id="5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364480" y="771550"/>
            <a:ext cx="8417178" cy="3741098"/>
          </a:xfrm>
        </p:spPr>
        <p:txBody>
          <a:bodyPr/>
          <a:lstStyle/>
          <a:p>
            <a:pPr marL="400050">
              <a:lnSpc>
                <a:spcPct val="150000"/>
              </a:lnSpc>
              <a:buFont typeface="Wingdings" charset="2"/>
              <a:buChar char="n"/>
            </a:pPr>
            <a:r>
              <a:rPr kumimoji="1" lang="zh-TW" altLang="en-US" sz="1800" dirty="0" smtClean="0"/>
              <a:t>填答</a:t>
            </a:r>
            <a:r>
              <a:rPr kumimoji="1" lang="zh-TW" altLang="en-US" sz="1800" dirty="0"/>
              <a:t>時，</a:t>
            </a:r>
            <a:r>
              <a:rPr kumimoji="1" lang="zh-TW" altLang="en-US" sz="1800" dirty="0" smtClean="0"/>
              <a:t>腦海中不斷與個人生活情境比對，糾結於許多的細節差異</a:t>
            </a:r>
            <a:r>
              <a:rPr lang="zh-TW" altLang="en-US" sz="1800" dirty="0"/>
              <a:t>，減少使用具體</a:t>
            </a:r>
            <a:r>
              <a:rPr lang="zh-TW" altLang="en-US" sz="1800" dirty="0" smtClean="0"/>
              <a:t>情境細節</a:t>
            </a:r>
            <a:endParaRPr kumimoji="1" lang="en-US" altLang="zh-TW" sz="1800" dirty="0" smtClean="0"/>
          </a:p>
          <a:p>
            <a:pPr marL="800100" lvl="1">
              <a:buFont typeface="Arial" charset="0"/>
              <a:buChar char="•"/>
            </a:pPr>
            <a:r>
              <a:rPr kumimoji="1" lang="zh-TW" altLang="en-US" sz="1600" dirty="0"/>
              <a:t>「外食不安心，自己一個人下廚只好煮麵、下水餃」</a:t>
            </a:r>
            <a:r>
              <a:rPr kumimoji="1" lang="zh-TW" altLang="en-US" sz="1600" dirty="0" smtClean="0"/>
              <a:t>，若非</a:t>
            </a:r>
            <a:r>
              <a:rPr kumimoji="1" lang="zh-TW" altLang="en-US" sz="1600" dirty="0"/>
              <a:t>煮麵、下水餃，是吃冷凍、吃罐頭是否也算有</a:t>
            </a:r>
            <a:r>
              <a:rPr kumimoji="1" lang="zh-TW" altLang="en-US" sz="1600" dirty="0" smtClean="0"/>
              <a:t>麻煩</a:t>
            </a:r>
            <a:endParaRPr kumimoji="1" lang="en-US" altLang="zh-TW" sz="1600" dirty="0" smtClean="0"/>
          </a:p>
          <a:p>
            <a:pPr marL="800100" lvl="1">
              <a:buFont typeface="Arial" charset="0"/>
              <a:buChar char="•"/>
            </a:pPr>
            <a:r>
              <a:rPr kumimoji="1" lang="zh-TW" altLang="en-US" sz="1600" dirty="0"/>
              <a:t>「</a:t>
            </a:r>
            <a:r>
              <a:rPr lang="zh-TW" altLang="zh-TW" sz="1600" dirty="0" smtClean="0"/>
              <a:t>我</a:t>
            </a:r>
            <a:r>
              <a:rPr lang="zh-TW" altLang="zh-TW" sz="1600" dirty="0"/>
              <a:t>不敢亂點亂按手機，上次不知道按到什麼，螢幕立刻黑掉，嚇人</a:t>
            </a:r>
            <a:r>
              <a:rPr lang="zh-TW" altLang="zh-TW" sz="1600" dirty="0" smtClean="0"/>
              <a:t>！</a:t>
            </a:r>
            <a:r>
              <a:rPr kumimoji="1" lang="zh-TW" altLang="en-US" sz="1600" dirty="0"/>
              <a:t>」</a:t>
            </a:r>
            <a:r>
              <a:rPr kumimoji="1" lang="zh-TW" altLang="en-US" sz="1600" dirty="0" smtClean="0"/>
              <a:t>，如果不是螢幕黑掉，遇到的是當機狀況也算嗎</a:t>
            </a:r>
            <a:endParaRPr kumimoji="1" lang="en-US" altLang="zh-TW" sz="1600" dirty="0" smtClean="0"/>
          </a:p>
          <a:p>
            <a:pPr marL="400050">
              <a:lnSpc>
                <a:spcPct val="150000"/>
              </a:lnSpc>
              <a:buFont typeface="Wingdings" charset="2"/>
              <a:buChar char="n"/>
            </a:pPr>
            <a:r>
              <a:rPr kumimoji="1" lang="zh-TW" altLang="en-US" sz="1800" dirty="0"/>
              <a:t>痛點傳遞單一訊息，以「因</a:t>
            </a:r>
            <a:r>
              <a:rPr kumimoji="1" lang="en-US" altLang="zh-TW" sz="1800" dirty="0"/>
              <a:t>-</a:t>
            </a:r>
            <a:r>
              <a:rPr kumimoji="1" lang="zh-TW" altLang="en-US" sz="1800" dirty="0"/>
              <a:t>果」說明，避免</a:t>
            </a:r>
            <a:r>
              <a:rPr kumimoji="1" lang="zh-TW" altLang="en-US" sz="1800" dirty="0"/>
              <a:t>前因</a:t>
            </a:r>
            <a:r>
              <a:rPr kumimoji="1" lang="en-US" altLang="zh-TW" sz="1800" dirty="0"/>
              <a:t>-</a:t>
            </a:r>
            <a:r>
              <a:rPr kumimoji="1" lang="zh-TW" altLang="en-US" sz="1800" dirty="0"/>
              <a:t>因</a:t>
            </a:r>
            <a:r>
              <a:rPr kumimoji="1" lang="en-US" altLang="zh-TW" sz="1800" dirty="0"/>
              <a:t>-</a:t>
            </a:r>
            <a:r>
              <a:rPr kumimoji="1" lang="zh-TW" altLang="en-US" sz="1800" dirty="0"/>
              <a:t>果兩層</a:t>
            </a:r>
            <a:r>
              <a:rPr kumimoji="1" lang="zh-TW" altLang="en-US" sz="1800" dirty="0"/>
              <a:t>邏輯</a:t>
            </a:r>
            <a:endParaRPr kumimoji="1" lang="en-US" altLang="zh-TW" sz="1800" dirty="0"/>
          </a:p>
          <a:p>
            <a:pPr marL="800100" lvl="1">
              <a:buFont typeface="Arial" charset="0"/>
              <a:buChar char="•"/>
            </a:pPr>
            <a:r>
              <a:rPr kumimoji="1" lang="zh-TW" altLang="en-US" sz="1600" dirty="0" smtClean="0"/>
              <a:t>「</a:t>
            </a:r>
            <a:r>
              <a:rPr kumimoji="1" lang="zh-TW" altLang="zh-TW" sz="1600" dirty="0" smtClean="0"/>
              <a:t>每</a:t>
            </a:r>
            <a:r>
              <a:rPr kumimoji="1" lang="zh-TW" altLang="zh-TW" sz="1600" dirty="0"/>
              <a:t>次都</a:t>
            </a:r>
            <a:r>
              <a:rPr kumimoji="1" lang="zh-TW" altLang="zh-TW" sz="1600" dirty="0" smtClean="0"/>
              <a:t>說詳細</a:t>
            </a:r>
            <a:r>
              <a:rPr kumimoji="1" lang="zh-TW" altLang="zh-TW" sz="1600" dirty="0"/>
              <a:t>資訊已上網</a:t>
            </a:r>
            <a:r>
              <a:rPr kumimoji="1" lang="zh-TW" altLang="zh-TW" sz="1600" dirty="0" smtClean="0"/>
              <a:t>公告，</a:t>
            </a:r>
            <a:r>
              <a:rPr kumimoji="1" lang="zh-TW" altLang="zh-TW" sz="1600" dirty="0"/>
              <a:t>我又不是每天在網路上閒逛，怎麼知道這些改變？ </a:t>
            </a:r>
            <a:r>
              <a:rPr kumimoji="1" lang="zh-TW" altLang="en-US" sz="1600" dirty="0" smtClean="0"/>
              <a:t>」</a:t>
            </a:r>
            <a:r>
              <a:rPr kumimoji="1" lang="en-US" altLang="zh-TW" sz="1600" dirty="0" smtClean="0"/>
              <a:t>&gt;&gt;</a:t>
            </a:r>
            <a:r>
              <a:rPr kumimoji="1" lang="zh-TW" altLang="en-US" sz="1600" dirty="0" smtClean="0"/>
              <a:t>我又不是每天都在上網閒逛，哪會知道只公布在網路上的資訊</a:t>
            </a:r>
            <a:endParaRPr kumimoji="1" lang="en-US" altLang="zh-TW" sz="1600" dirty="0"/>
          </a:p>
          <a:p>
            <a:pPr marL="400050">
              <a:lnSpc>
                <a:spcPct val="150000"/>
              </a:lnSpc>
              <a:buFont typeface="Wingdings" charset="2"/>
              <a:buChar char="n"/>
            </a:pPr>
            <a:r>
              <a:rPr kumimoji="1" lang="zh-TW" altLang="en-US" sz="1800" dirty="0"/>
              <a:t>描述性</a:t>
            </a:r>
            <a:r>
              <a:rPr kumimoji="1" lang="zh-TW" altLang="en-US" sz="1800" dirty="0"/>
              <a:t>或強化性的形容詞</a:t>
            </a:r>
            <a:r>
              <a:rPr kumimoji="1" lang="zh-TW" altLang="en-US" sz="1800" dirty="0"/>
              <a:t>無感，甚至產生混淆，</a:t>
            </a:r>
            <a:r>
              <a:rPr kumimoji="1" lang="zh-TW" altLang="en-US" sz="1800" dirty="0"/>
              <a:t>要清楚的困擾動詞、問題標的物件名詞、</a:t>
            </a:r>
            <a:r>
              <a:rPr kumimoji="1" lang="zh-TW" altLang="en-US" sz="1800" dirty="0"/>
              <a:t>利益的名詞</a:t>
            </a:r>
            <a:r>
              <a:rPr kumimoji="1" lang="en-US" altLang="zh-TW" sz="1800" dirty="0"/>
              <a:t>/</a:t>
            </a:r>
            <a:r>
              <a:rPr kumimoji="1" lang="zh-TW" altLang="en-US" sz="1800" dirty="0"/>
              <a:t>形容詞</a:t>
            </a:r>
            <a:endParaRPr kumimoji="1" lang="en-US" altLang="zh-TW" sz="1800" dirty="0"/>
          </a:p>
          <a:p>
            <a:pPr marL="400050">
              <a:buFont typeface="Wingdings" charset="2"/>
              <a:buChar char="n"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28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98084" y="155270"/>
            <a:ext cx="2430000" cy="4860000"/>
            <a:chOff x="3191906" y="757628"/>
            <a:chExt cx="2076571" cy="424240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906" y="757628"/>
              <a:ext cx="2076571" cy="424240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3549" y="1304920"/>
              <a:ext cx="1733283" cy="3147822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1137289" y="1245865"/>
            <a:ext cx="1925534" cy="24827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zh-TW" altLang="zh-TW" sz="1050" kern="0" dirty="0">
                <a:latin typeface="Microsoft JhengHei" charset="-120"/>
                <a:ea typeface="Microsoft JhengHei" charset="-120"/>
                <a:cs typeface="Microsoft JhengHei" charset="-120"/>
              </a:rPr>
              <a:t>長者的需求心聲，能夠協助台灣開展智慧城市建設，更貼近在地民眾的生活需要與期待。</a:t>
            </a:r>
            <a:endParaRPr lang="zh-TW" altLang="zh-TW" sz="1050" kern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spcBef>
                <a:spcPts val="450"/>
              </a:spcBef>
            </a:pP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在此邀請年滿</a:t>
            </a:r>
            <a:r>
              <a:rPr lang="en-US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50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歲的民眾，花</a:t>
            </a:r>
            <a:r>
              <a:rPr lang="en-US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5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分鐘為自己的需求發聲，選出個人覺得最迫切、最需要被解決的生活難題，一起描繪中高齡民眾安心養老、活躍生活的城市藍圖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lang="en-US" altLang="zh-TW" sz="1050" kern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spcBef>
                <a:spcPts val="450"/>
              </a:spcBef>
            </a:pP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完成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投票即可獲得抽獎機會！</a:t>
            </a:r>
          </a:p>
          <a:p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本活動收集的資料僅供統計分析所用，不會外流，敬請安心填答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lang="en-US" altLang="zh-TW" sz="1050" kern="1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請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點選下方的「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開始</a:t>
            </a:r>
            <a:r>
              <a:rPr lang="zh-TW" altLang="en-US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投票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」</a:t>
            </a:r>
            <a:r>
              <a:rPr lang="zh-TW" altLang="zh-TW" sz="1050" kern="100" dirty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654591" y="155270"/>
            <a:ext cx="49449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資訊量過大，擬分三頁：活動名稱、獎勵說明、活動背景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資安說明讓部分長輩緊張，往後移到個資填寫頁面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智慧城市：科技感、資訊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活躍安老：老字接受度差異大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看到獎品才有激勵效果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看到贊助企業</a:t>
            </a:r>
            <a:r>
              <a:rPr lang="en-US" altLang="zh-TW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logo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才有信任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4590" y="1982612"/>
            <a:ext cx="5031945" cy="303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[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活動名稱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]</a:t>
            </a:r>
          </a:p>
          <a:p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友善高齡智慧城市</a:t>
            </a:r>
            <a:b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快樂安居需求大</a:t>
            </a: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調查</a:t>
            </a:r>
            <a:endParaRPr lang="en-US" altLang="zh-TW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[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獎勵說明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]</a:t>
            </a:r>
          </a:p>
          <a:p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花點時間填問卷、</a:t>
            </a: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抽大獎</a:t>
            </a:r>
            <a:endParaRPr lang="en-US" altLang="zh-TW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[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活動背景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]</a:t>
            </a:r>
          </a:p>
          <a:p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隨著年紀增長，生活有些事變得不太方便</a:t>
            </a:r>
          </a:p>
          <a:p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選出您生活中的麻煩，讓城市配合大家的需要變得更友善</a:t>
            </a:r>
          </a:p>
          <a:p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讓台灣成為一輩子都能快樂生活、安心居住的好地方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0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971600" y="155270"/>
            <a:ext cx="2430000" cy="4860000"/>
            <a:chOff x="6429230" y="1521407"/>
            <a:chExt cx="2041325" cy="4170398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1578139" y="1144888"/>
            <a:ext cx="12715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35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您的性別是？</a:t>
            </a:r>
            <a:r>
              <a:rPr lang="zh-TW" altLang="zh-TW" sz="1350"/>
              <a:t> </a:t>
            </a:r>
            <a:endParaRPr lang="zh-TW" altLang="en-US" sz="135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7" b="31402"/>
          <a:stretch/>
        </p:blipFill>
        <p:spPr>
          <a:xfrm>
            <a:off x="1263792" y="1633353"/>
            <a:ext cx="1845615" cy="160615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944225" y="1784539"/>
            <a:ext cx="530915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sz="1350" dirty="0">
                <a:latin typeface="Microsoft JhengHei" charset="-120"/>
                <a:ea typeface="Microsoft JhengHei" charset="-120"/>
                <a:cs typeface="Microsoft JhengHei" charset="-120"/>
              </a:rPr>
              <a:t>性別</a:t>
            </a:r>
            <a:endParaRPr lang="zh-TW" altLang="en-US" sz="13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66253"/>
              </p:ext>
            </p:extLst>
          </p:nvPr>
        </p:nvGraphicFramePr>
        <p:xfrm>
          <a:off x="1649390" y="2141776"/>
          <a:ext cx="1074416" cy="109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16"/>
              </a:tblGrid>
              <a:tr h="5488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500" b="1" kern="1200" dirty="0" smtClean="0">
                          <a:solidFill>
                            <a:schemeClr val="tx1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男性</a:t>
                      </a:r>
                      <a:endParaRPr lang="zh-TW" altLang="en-US" sz="1500" b="1" kern="1200" dirty="0">
                        <a:solidFill>
                          <a:schemeClr val="tx1"/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8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b="1" kern="1200" dirty="0" smtClean="0">
                          <a:solidFill>
                            <a:schemeClr val="tx1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女性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3654591" y="2094262"/>
            <a:ext cx="4572000" cy="13157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性別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＊點選</a:t>
            </a:r>
            <a:r>
              <a:rPr lang="en-US" altLang="zh-TW" sz="1600" dirty="0"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：男性、女性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71600" y="155270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1297177" y="1144888"/>
            <a:ext cx="17908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35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您出生於民國幾年？</a:t>
            </a:r>
            <a:r>
              <a:rPr lang="zh-TW" altLang="zh-TW" sz="1350"/>
              <a:t> </a:t>
            </a:r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1493744" y="1879435"/>
            <a:ext cx="1406154" cy="30008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zh-TW" sz="135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民國</a:t>
            </a:r>
            <a:r>
              <a:rPr lang="zh-TW" altLang="en-US" sz="135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 </a:t>
            </a:r>
            <a:r>
              <a:rPr lang="en-US" altLang="zh-TW" sz="135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_______</a:t>
            </a:r>
            <a:r>
              <a:rPr lang="zh-TW" altLang="en-US" sz="135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 年</a:t>
            </a:r>
            <a:endParaRPr lang="zh-TW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3672008" y="155270"/>
            <a:ext cx="4944979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子女通常知道長輩年齡區間，不確定真實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年齡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長輩回答年次的速度較快（無需換算）</a:t>
            </a:r>
            <a:endParaRPr lang="zh-TW" altLang="en-US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4591" y="2094262"/>
            <a:ext cx="4572000" cy="13571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年齡</a:t>
            </a: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＊希望可以跳出數字鍵盤輸入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71600" y="155270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1231891" y="1144888"/>
            <a:ext cx="19639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350" dirty="0">
                <a:solidFill>
                  <a:srgbClr val="000000"/>
                </a:solidFill>
                <a:ea typeface="微軟正黑體" charset="-120"/>
                <a:cs typeface="Times New Roman" charset="0"/>
              </a:rPr>
              <a:t>您現在住在什麼地方？</a:t>
            </a:r>
            <a:r>
              <a:rPr lang="zh-TW" altLang="zh-TW" sz="1350" dirty="0"/>
              <a:t> 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7"/>
          <a:stretch/>
        </p:blipFill>
        <p:spPr>
          <a:xfrm>
            <a:off x="1263792" y="1507540"/>
            <a:ext cx="1845615" cy="26164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54591" y="155270"/>
            <a:ext cx="4944979" cy="152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en-US" altLang="zh-TW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smart phone user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認為三題在同一頁面填答即可，</a:t>
            </a:r>
            <a:r>
              <a:rPr lang="en-US" altLang="zh-TW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feature phone user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偏好一問題、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一頁面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推測對</a:t>
            </a:r>
            <a:r>
              <a:rPr lang="en-US" altLang="zh-TW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feature phone user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而言，直接用「點選」的動作，應比下拉式選單容易（需要先點選再拖曳）</a:t>
            </a:r>
            <a:endParaRPr lang="en-US" altLang="zh-TW" sz="16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4591" y="2094262"/>
            <a:ext cx="4572000" cy="13157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現在居住地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＊尚未想到合適的答題方式，語音能解？</a:t>
            </a:r>
            <a:endParaRPr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194556" y="155270"/>
            <a:ext cx="2430000" cy="4860000"/>
            <a:chOff x="6429230" y="1521407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594749" y="155270"/>
            <a:ext cx="2430000" cy="4860000"/>
            <a:chOff x="6429230" y="1521407"/>
            <a:chExt cx="2041325" cy="417039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230" y="1521407"/>
              <a:ext cx="2041325" cy="4170398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6597960" y="2059410"/>
              <a:ext cx="1703864" cy="311194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795606" y="1144888"/>
            <a:ext cx="20282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下列</a:t>
            </a:r>
            <a:r>
              <a:rPr lang="en-US" altLang="zh-TW" sz="1350" kern="100" dirty="0">
                <a:latin typeface="Calibri" charset="0"/>
                <a:ea typeface="微軟正黑體" charset="-120"/>
                <a:cs typeface="Times New Roman" charset="0"/>
              </a:rPr>
              <a:t>5</a:t>
            </a: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個現在生活主題中，哪</a:t>
            </a:r>
            <a:r>
              <a:rPr lang="en-US" altLang="zh-TW" sz="1350" kern="100" dirty="0">
                <a:latin typeface="Calibri" charset="0"/>
                <a:ea typeface="微軟正黑體" charset="-120"/>
                <a:cs typeface="Times New Roman" charset="0"/>
              </a:rPr>
              <a:t>2</a:t>
            </a: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項是您最關心的？</a:t>
            </a:r>
            <a:endParaRPr lang="zh-TW" altLang="zh-TW" sz="1350" kern="100" dirty="0">
              <a:latin typeface="Calibri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9509" y="1144888"/>
            <a:ext cx="22000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下列另外</a:t>
            </a:r>
            <a:r>
              <a:rPr lang="en-US" altLang="zh-TW" sz="1350" kern="100" dirty="0">
                <a:latin typeface="Calibri" charset="0"/>
                <a:ea typeface="微軟正黑體" charset="-120"/>
                <a:cs typeface="Times New Roman" charset="0"/>
              </a:rPr>
              <a:t>5</a:t>
            </a: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個現在生活主題中，哪</a:t>
            </a:r>
            <a:r>
              <a:rPr lang="en-US" altLang="zh-TW" sz="1350" kern="100" dirty="0">
                <a:latin typeface="Calibri" charset="0"/>
                <a:ea typeface="微軟正黑體" charset="-120"/>
                <a:cs typeface="Times New Roman" charset="0"/>
              </a:rPr>
              <a:t>2</a:t>
            </a:r>
            <a:r>
              <a:rPr lang="zh-TW" altLang="zh-TW" sz="1350" kern="100" dirty="0">
                <a:latin typeface="Calibri" charset="0"/>
                <a:ea typeface="微軟正黑體" charset="-120"/>
                <a:cs typeface="Times New Roman" charset="0"/>
              </a:rPr>
              <a:t>項是您最關心的？ </a:t>
            </a:r>
            <a:endParaRPr lang="zh-TW" altLang="en-US" sz="1350" kern="100" dirty="0">
              <a:latin typeface="Calibri" charset="0"/>
              <a:ea typeface="微軟正黑體" charset="-120"/>
              <a:cs typeface="Times New Roman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45923" y="1702081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提前預告健康</a:t>
            </a:r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狀況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831253" y="1698718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準確有效就醫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45923" y="2484395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幫助行走輕鬆安全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831253" y="2481032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交流學習活動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329444" y="3272490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協助自己打理生活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90" y="4074154"/>
            <a:ext cx="1543431" cy="34895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3435150" y="1702081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餐餐營養均衡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420480" y="1698718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安全騎車開車輔助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435150" y="2484395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輕鬆</a:t>
            </a:r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省力大眾</a:t>
            </a:r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運輸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420480" y="2481032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適合長者旅遊環境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918671" y="3272490"/>
            <a:ext cx="916724" cy="7325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1350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學習數位科技</a:t>
            </a:r>
            <a:endParaRPr kumimoji="1" lang="zh-TW" altLang="en-US" sz="1350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17" y="4074154"/>
            <a:ext cx="1543431" cy="34895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794363" y="155270"/>
            <a:ext cx="3242133" cy="263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原本的引導問句較複雜，修改為指令語法</a:t>
            </a: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您自己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」提醒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填答者是由自己生活經驗出發填寫，不是為其他的長輩</a:t>
            </a:r>
          </a:p>
          <a:p>
            <a:pPr marL="214313" indent="-214313">
              <a:lnSpc>
                <a:spcPct val="150000"/>
              </a:lnSpc>
              <a:buFont typeface="Wingdings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需求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選項文字中，對描述、強化的</a:t>
            </a:r>
            <a:r>
              <a:rPr lang="zh-TW" altLang="en-US" sz="1600" dirty="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形容詞、動詞理解</a:t>
            </a:r>
            <a:r>
              <a:rPr lang="zh-TW" altLang="en-US" sz="1600" dirty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模糊</a:t>
            </a:r>
          </a:p>
        </p:txBody>
      </p:sp>
      <p:sp>
        <p:nvSpPr>
          <p:cNvPr id="27" name="矩形 26"/>
          <p:cNvSpPr/>
          <p:nvPr/>
        </p:nvSpPr>
        <p:spPr>
          <a:xfrm>
            <a:off x="5794363" y="2847323"/>
            <a:ext cx="3349637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調整後</a:t>
            </a:r>
            <a:endParaRPr lang="en-US" altLang="zh-TW" sz="21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1600" dirty="0"/>
              <a:t>請選出2項您自己生活中最關心的事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cruxvalues 1">
      <a:dk1>
        <a:srgbClr val="262626"/>
      </a:dk1>
      <a:lt1>
        <a:srgbClr val="FFFFFF"/>
      </a:lt1>
      <a:dk2>
        <a:srgbClr val="929292"/>
      </a:dk2>
      <a:lt2>
        <a:srgbClr val="D8D8D8"/>
      </a:lt2>
      <a:accent1>
        <a:srgbClr val="E94F19"/>
      </a:accent1>
      <a:accent2>
        <a:srgbClr val="6ABF93"/>
      </a:accent2>
      <a:accent3>
        <a:srgbClr val="C0C0C0"/>
      </a:accent3>
      <a:accent4>
        <a:srgbClr val="797979"/>
      </a:accent4>
      <a:accent5>
        <a:srgbClr val="212121"/>
      </a:accent5>
      <a:accent6>
        <a:srgbClr val="FEFFFF"/>
      </a:accent6>
      <a:hlink>
        <a:srgbClr val="69BE93"/>
      </a:hlink>
      <a:folHlink>
        <a:srgbClr val="797979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2214</Words>
  <Application>Microsoft Macintosh PowerPoint</Application>
  <PresentationFormat>如螢幕大小 (16:9)</PresentationFormat>
  <Paragraphs>296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Calibri</vt:lpstr>
      <vt:lpstr>Microsoft JhengHei</vt:lpstr>
      <vt:lpstr>Times New Roman</vt:lpstr>
      <vt:lpstr>Tw Cen MT</vt:lpstr>
      <vt:lpstr>Tw Cen MT Condensed Extra Bold</vt:lpstr>
      <vt:lpstr>Wingdings</vt:lpstr>
      <vt:lpstr>微軟正黑體</vt:lpstr>
      <vt:lpstr>新細明體</vt:lpstr>
      <vt:lpstr>Arial</vt:lpstr>
      <vt:lpstr>Office 佈景主題</vt:lpstr>
      <vt:lpstr>長者需求大調查 第一次語意測驗</vt:lpstr>
      <vt:lpstr>受試者說明</vt:lpstr>
      <vt:lpstr>長者的填答心態</vt:lpstr>
      <vt:lpstr>語意呈現邏輯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痛點選擇方案A</vt:lpstr>
      <vt:lpstr>PowerPoint 簡報</vt:lpstr>
      <vt:lpstr>PowerPoint 簡報</vt:lpstr>
      <vt:lpstr>痛點選擇方案B</vt:lpstr>
      <vt:lpstr>PowerPoint 簡報</vt:lpstr>
      <vt:lpstr>PowerPoint 簡報</vt:lpstr>
      <vt:lpstr>痛點選擇兩方案比較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感謝您的聆聽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蔡思婷</dc:creator>
  <cp:lastModifiedBy>Wan-Ying Lin</cp:lastModifiedBy>
  <cp:revision>360</cp:revision>
  <dcterms:created xsi:type="dcterms:W3CDTF">2017-01-10T05:02:18Z</dcterms:created>
  <dcterms:modified xsi:type="dcterms:W3CDTF">2017-04-12T08:30:05Z</dcterms:modified>
</cp:coreProperties>
</file>