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9" r:id="rId2"/>
    <p:sldId id="413" r:id="rId3"/>
    <p:sldId id="416" r:id="rId4"/>
    <p:sldId id="417" r:id="rId5"/>
    <p:sldId id="418" r:id="rId6"/>
    <p:sldId id="419" r:id="rId7"/>
    <p:sldId id="420" r:id="rId8"/>
    <p:sldId id="421" r:id="rId9"/>
    <p:sldId id="408" r:id="rId10"/>
    <p:sldId id="406" r:id="rId11"/>
    <p:sldId id="407" r:id="rId12"/>
    <p:sldId id="410" r:id="rId13"/>
    <p:sldId id="414" r:id="rId14"/>
    <p:sldId id="412" r:id="rId15"/>
    <p:sldId id="411" r:id="rId16"/>
    <p:sldId id="415" r:id="rId1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58953C"/>
    <a:srgbClr val="85E34A"/>
    <a:srgbClr val="17361B"/>
    <a:srgbClr val="262626"/>
    <a:srgbClr val="A6A8EC"/>
    <a:srgbClr val="9798D5"/>
    <a:srgbClr val="FEFFFF"/>
    <a:srgbClr val="111111"/>
    <a:srgbClr val="A2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2683" autoAdjust="0"/>
  </p:normalViewPr>
  <p:slideViewPr>
    <p:cSldViewPr>
      <p:cViewPr>
        <p:scale>
          <a:sx n="120" d="100"/>
          <a:sy n="120" d="100"/>
        </p:scale>
        <p:origin x="1960" y="8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70DB8-5F34-4C79-9A41-37DC5C688DB9}" type="datetimeFigureOut">
              <a:rPr lang="zh-TW" altLang="en-US" smtClean="0"/>
              <a:pPr/>
              <a:t>2017/5/10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F71D0-2794-41AA-BE47-7322E9BCCF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50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F71D0-2794-41AA-BE47-7322E9BCCFA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77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/>
          <p:cNvSpPr>
            <a:spLocks noGrp="1"/>
          </p:cNvSpPr>
          <p:nvPr>
            <p:ph type="title" hasCustomPrompt="1"/>
          </p:nvPr>
        </p:nvSpPr>
        <p:spPr>
          <a:xfrm>
            <a:off x="2627784" y="1635646"/>
            <a:ext cx="5976664" cy="2808312"/>
          </a:xfrm>
          <a:prstGeom prst="rect">
            <a:avLst/>
          </a:prstGeom>
        </p:spPr>
        <p:txBody>
          <a:bodyPr anchor="b"/>
          <a:lstStyle>
            <a:lvl1pPr algn="l">
              <a:defRPr sz="44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Master TITLE GOES HERE IN uppercase 44PTS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116632" y="-668610"/>
            <a:ext cx="3386120" cy="46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27784" y="4443958"/>
            <a:ext cx="5919540" cy="6726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體說明，含2張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4603432" y="2485550"/>
            <a:ext cx="4538929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2485550"/>
            <a:ext cx="4535488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標題 1"/>
          <p:cNvSpPr txBox="1">
            <a:spLocks/>
          </p:cNvSpPr>
          <p:nvPr userDrawn="1"/>
        </p:nvSpPr>
        <p:spPr>
          <a:xfrm>
            <a:off x="107504" y="4515966"/>
            <a:ext cx="4176464" cy="49316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E94F19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94F1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9" name="內容版面配置區 25"/>
          <p:cNvSpPr>
            <a:spLocks noGrp="1"/>
          </p:cNvSpPr>
          <p:nvPr>
            <p:ph sz="quarter" idx="28"/>
          </p:nvPr>
        </p:nvSpPr>
        <p:spPr>
          <a:xfrm>
            <a:off x="4603431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6488" y="681807"/>
            <a:ext cx="8345170" cy="174592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  <a:p>
            <a:pPr lvl="3"/>
            <a:r>
              <a:rPr lang="en-US" dirty="0" smtClean="0"/>
              <a:t>Second bulleted text goes here in sentence case12pts</a:t>
            </a:r>
          </a:p>
          <a:p>
            <a:pPr lvl="4"/>
            <a:r>
              <a:rPr lang="en-US" dirty="0" smtClean="0"/>
              <a:t>Third bulleted text goes here in sentence case12pts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體說明，含2張圖（兩岸對比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4603432" y="2485550"/>
            <a:ext cx="4538929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2485550"/>
            <a:ext cx="4535488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標題 1"/>
          <p:cNvSpPr txBox="1">
            <a:spLocks/>
          </p:cNvSpPr>
          <p:nvPr userDrawn="1"/>
        </p:nvSpPr>
        <p:spPr>
          <a:xfrm>
            <a:off x="107504" y="4515966"/>
            <a:ext cx="4176464" cy="49316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E94F19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94F1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9" name="內容版面配置區 25"/>
          <p:cNvSpPr>
            <a:spLocks noGrp="1"/>
          </p:cNvSpPr>
          <p:nvPr>
            <p:ph sz="quarter" idx="28"/>
          </p:nvPr>
        </p:nvSpPr>
        <p:spPr>
          <a:xfrm>
            <a:off x="4603431" y="4731990"/>
            <a:ext cx="2987675" cy="288032"/>
          </a:xfrm>
          <a:prstGeom prst="rect">
            <a:avLst/>
          </a:prstGeom>
          <a:solidFill>
            <a:schemeClr val="accent2">
              <a:alpha val="69804"/>
            </a:schemeClr>
          </a:solidFill>
        </p:spPr>
        <p:txBody>
          <a:bodyPr lIns="1800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6488" y="681807"/>
            <a:ext cx="8345170" cy="174592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  <a:p>
            <a:pPr lvl="3"/>
            <a:r>
              <a:rPr lang="en-US" dirty="0" smtClean="0"/>
              <a:t>Second bulleted text goes here in sentence case12pts</a:t>
            </a:r>
          </a:p>
          <a:p>
            <a:pPr lvl="4"/>
            <a:r>
              <a:rPr lang="en-US" dirty="0" smtClean="0"/>
              <a:t>Third bulleted text goes here in sentence case12pts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體說明，含3張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2485550"/>
            <a:ext cx="2987824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3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3079157" y="2485550"/>
            <a:ext cx="2987824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4" name="圖片版面配置區 11"/>
          <p:cNvSpPr>
            <a:spLocks noGrp="1"/>
          </p:cNvSpPr>
          <p:nvPr>
            <p:ph type="pic" sz="quarter" idx="20"/>
          </p:nvPr>
        </p:nvSpPr>
        <p:spPr>
          <a:xfrm>
            <a:off x="6156176" y="2485550"/>
            <a:ext cx="2987824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7092280" y="4876006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700" dirty="0" err="1" smtClean="0">
                <a:solidFill>
                  <a:schemeClr val="accent3"/>
                </a:solidFill>
              </a:rPr>
              <a:t>Cruxvalues</a:t>
            </a:r>
            <a:r>
              <a:rPr lang="zh-TW" altLang="en-US" sz="700" dirty="0" smtClean="0">
                <a:solidFill>
                  <a:schemeClr val="accent3"/>
                </a:solidFill>
              </a:rPr>
              <a:t>版權所有</a:t>
            </a:r>
            <a:endParaRPr lang="zh-TW" altLang="en-US" sz="700" dirty="0">
              <a:solidFill>
                <a:schemeClr val="accent3"/>
              </a:solidFill>
            </a:endParaRPr>
          </a:p>
        </p:txBody>
      </p:sp>
      <p:sp>
        <p:nvSpPr>
          <p:cNvPr id="27" name="內容版面配置區 25"/>
          <p:cNvSpPr>
            <a:spLocks noGrp="1"/>
          </p:cNvSpPr>
          <p:nvPr>
            <p:ph sz="quarter" idx="25"/>
          </p:nvPr>
        </p:nvSpPr>
        <p:spPr>
          <a:xfrm>
            <a:off x="3079157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9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30" name="內容版面配置區 25"/>
          <p:cNvSpPr>
            <a:spLocks noGrp="1"/>
          </p:cNvSpPr>
          <p:nvPr>
            <p:ph sz="quarter" idx="28"/>
          </p:nvPr>
        </p:nvSpPr>
        <p:spPr>
          <a:xfrm>
            <a:off x="6156325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6488" y="681807"/>
            <a:ext cx="8345170" cy="174592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  <a:p>
            <a:pPr lvl="3"/>
            <a:r>
              <a:rPr lang="en-US" dirty="0" smtClean="0"/>
              <a:t>Second bulleted text goes here in sentence case12pts</a:t>
            </a:r>
          </a:p>
          <a:p>
            <a:pPr lvl="4"/>
            <a:r>
              <a:rPr lang="en-US" dirty="0" smtClean="0"/>
              <a:t>Third bulleted text goes here in sentence case12pts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整體說明，含2張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4603432" y="3003798"/>
            <a:ext cx="4538929" cy="213970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3003798"/>
            <a:ext cx="4535488" cy="213970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標題 1"/>
          <p:cNvSpPr txBox="1">
            <a:spLocks/>
          </p:cNvSpPr>
          <p:nvPr userDrawn="1"/>
        </p:nvSpPr>
        <p:spPr>
          <a:xfrm>
            <a:off x="107504" y="4515966"/>
            <a:ext cx="4176464" cy="49316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E94F19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94F1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4504221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6" name="內容版面配置區 25"/>
          <p:cNvSpPr>
            <a:spLocks noGrp="1"/>
          </p:cNvSpPr>
          <p:nvPr>
            <p:ph sz="quarter" idx="28"/>
          </p:nvPr>
        </p:nvSpPr>
        <p:spPr>
          <a:xfrm>
            <a:off x="4584992" y="4504220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7" name="圖片版面配置區 11"/>
          <p:cNvSpPr>
            <a:spLocks noGrp="1"/>
          </p:cNvSpPr>
          <p:nvPr>
            <p:ph type="pic" sz="quarter" idx="29"/>
          </p:nvPr>
        </p:nvSpPr>
        <p:spPr>
          <a:xfrm>
            <a:off x="4603432" y="796677"/>
            <a:ext cx="4538929" cy="213970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20" name="圖片版面配置區 11"/>
          <p:cNvSpPr>
            <a:spLocks noGrp="1"/>
          </p:cNvSpPr>
          <p:nvPr>
            <p:ph type="pic" sz="quarter" idx="30"/>
          </p:nvPr>
        </p:nvSpPr>
        <p:spPr>
          <a:xfrm>
            <a:off x="0" y="796677"/>
            <a:ext cx="4535488" cy="213970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21" name="內容版面配置區 25"/>
          <p:cNvSpPr>
            <a:spLocks noGrp="1"/>
          </p:cNvSpPr>
          <p:nvPr>
            <p:ph sz="quarter" idx="31"/>
          </p:nvPr>
        </p:nvSpPr>
        <p:spPr>
          <a:xfrm>
            <a:off x="0" y="2297100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2" name="內容版面配置區 25"/>
          <p:cNvSpPr>
            <a:spLocks noGrp="1"/>
          </p:cNvSpPr>
          <p:nvPr>
            <p:ph sz="quarter" idx="32"/>
          </p:nvPr>
        </p:nvSpPr>
        <p:spPr>
          <a:xfrm>
            <a:off x="4584992" y="2297099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體說明，含4張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6352875" y="2571750"/>
            <a:ext cx="2791125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2" name="圖片版面配置區 11"/>
          <p:cNvSpPr>
            <a:spLocks noGrp="1"/>
          </p:cNvSpPr>
          <p:nvPr>
            <p:ph type="pic" sz="quarter" idx="20"/>
          </p:nvPr>
        </p:nvSpPr>
        <p:spPr>
          <a:xfrm>
            <a:off x="3518342" y="2571750"/>
            <a:ext cx="2791125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7" name="圖片版面配置區 11"/>
          <p:cNvSpPr>
            <a:spLocks noGrp="1"/>
          </p:cNvSpPr>
          <p:nvPr>
            <p:ph type="pic" sz="quarter" idx="21"/>
          </p:nvPr>
        </p:nvSpPr>
        <p:spPr>
          <a:xfrm>
            <a:off x="6352875" y="-26938"/>
            <a:ext cx="2791125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8" name="圖片版面配置區 11"/>
          <p:cNvSpPr>
            <a:spLocks noGrp="1"/>
          </p:cNvSpPr>
          <p:nvPr>
            <p:ph type="pic" sz="quarter" idx="22"/>
          </p:nvPr>
        </p:nvSpPr>
        <p:spPr>
          <a:xfrm>
            <a:off x="3518342" y="-26938"/>
            <a:ext cx="2791125" cy="25717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7092280" y="4876006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700" dirty="0" err="1" smtClean="0">
                <a:solidFill>
                  <a:schemeClr val="accent3"/>
                </a:solidFill>
              </a:rPr>
              <a:t>Cruxvalues</a:t>
            </a:r>
            <a:r>
              <a:rPr lang="zh-TW" altLang="en-US" sz="700" dirty="0" smtClean="0">
                <a:solidFill>
                  <a:schemeClr val="accent3"/>
                </a:solidFill>
              </a:rPr>
              <a:t>版權所有</a:t>
            </a:r>
            <a:endParaRPr lang="zh-TW" altLang="en-US" sz="700" dirty="0">
              <a:solidFill>
                <a:schemeClr val="accent3"/>
              </a:solidFill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6487" y="1131590"/>
            <a:ext cx="3081855" cy="34588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</p:txBody>
      </p:sp>
      <p:sp>
        <p:nvSpPr>
          <p:cNvPr id="16" name="內容版面配置區 25"/>
          <p:cNvSpPr>
            <a:spLocks noGrp="1"/>
          </p:cNvSpPr>
          <p:nvPr>
            <p:ph sz="quarter" idx="27"/>
          </p:nvPr>
        </p:nvSpPr>
        <p:spPr>
          <a:xfrm>
            <a:off x="3518341" y="4731990"/>
            <a:ext cx="2790000" cy="288000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1" name="內容版面配置區 25"/>
          <p:cNvSpPr>
            <a:spLocks noGrp="1"/>
          </p:cNvSpPr>
          <p:nvPr>
            <p:ph sz="quarter" idx="28"/>
          </p:nvPr>
        </p:nvSpPr>
        <p:spPr>
          <a:xfrm>
            <a:off x="3510232" y="2120285"/>
            <a:ext cx="2790000" cy="288000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2" name="內容版面配置區 25"/>
          <p:cNvSpPr>
            <a:spLocks noGrp="1"/>
          </p:cNvSpPr>
          <p:nvPr>
            <p:ph sz="quarter" idx="29"/>
          </p:nvPr>
        </p:nvSpPr>
        <p:spPr>
          <a:xfrm>
            <a:off x="6368202" y="4731990"/>
            <a:ext cx="2790000" cy="288000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3" name="內容版面配置區 25"/>
          <p:cNvSpPr>
            <a:spLocks noGrp="1"/>
          </p:cNvSpPr>
          <p:nvPr>
            <p:ph sz="quarter" idx="30"/>
          </p:nvPr>
        </p:nvSpPr>
        <p:spPr>
          <a:xfrm>
            <a:off x="6360093" y="2120285"/>
            <a:ext cx="2790000" cy="288000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0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26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別說明，3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0"/>
          <p:cNvSpPr>
            <a:spLocks noGrp="1"/>
          </p:cNvSpPr>
          <p:nvPr>
            <p:ph sz="quarter" idx="27" hasCustomPrompt="1"/>
          </p:nvPr>
        </p:nvSpPr>
        <p:spPr>
          <a:xfrm>
            <a:off x="3059832" y="2460265"/>
            <a:ext cx="2987823" cy="512217"/>
          </a:xfrm>
          <a:prstGeom prst="rect">
            <a:avLst/>
          </a:prstGeom>
        </p:spPr>
        <p:txBody>
          <a:bodyPr lIns="270000"/>
          <a:lstStyle>
            <a:lvl1pPr>
              <a:buNone/>
              <a:defRPr sz="24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731851"/>
            <a:ext cx="2987824" cy="169588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3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3059832" y="731851"/>
            <a:ext cx="2987824" cy="169588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4" name="圖片版面配置區 11"/>
          <p:cNvSpPr>
            <a:spLocks noGrp="1"/>
          </p:cNvSpPr>
          <p:nvPr>
            <p:ph type="pic" sz="quarter" idx="20"/>
          </p:nvPr>
        </p:nvSpPr>
        <p:spPr>
          <a:xfrm>
            <a:off x="6136929" y="731851"/>
            <a:ext cx="2987824" cy="169588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-55708" y="2768988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2677870" y="451596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27" name="內容版面配置區 20"/>
          <p:cNvSpPr>
            <a:spLocks noGrp="1"/>
          </p:cNvSpPr>
          <p:nvPr>
            <p:ph sz="quarter" idx="25" hasCustomPrompt="1"/>
          </p:nvPr>
        </p:nvSpPr>
        <p:spPr>
          <a:xfrm>
            <a:off x="1" y="2460042"/>
            <a:ext cx="2987823" cy="512217"/>
          </a:xfrm>
          <a:prstGeom prst="rect">
            <a:avLst/>
          </a:prstGeom>
        </p:spPr>
        <p:txBody>
          <a:bodyPr lIns="270000"/>
          <a:lstStyle>
            <a:lvl1pPr>
              <a:buNone/>
              <a:defRPr sz="24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31" name="內容版面配置區 20"/>
          <p:cNvSpPr>
            <a:spLocks noGrp="1"/>
          </p:cNvSpPr>
          <p:nvPr>
            <p:ph sz="quarter" idx="29" hasCustomPrompt="1"/>
          </p:nvPr>
        </p:nvSpPr>
        <p:spPr>
          <a:xfrm>
            <a:off x="6136929" y="2460042"/>
            <a:ext cx="2987823" cy="512217"/>
          </a:xfrm>
          <a:prstGeom prst="rect">
            <a:avLst/>
          </a:prstGeom>
        </p:spPr>
        <p:txBody>
          <a:bodyPr lIns="270000"/>
          <a:lstStyle>
            <a:lvl1pPr>
              <a:buNone/>
              <a:defRPr sz="24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2987824" y="2768988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4" name="文字方塊 33"/>
          <p:cNvSpPr txBox="1"/>
          <p:nvPr userDrawn="1"/>
        </p:nvSpPr>
        <p:spPr>
          <a:xfrm>
            <a:off x="5721402" y="451596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5" name="文字方塊 34"/>
          <p:cNvSpPr txBox="1"/>
          <p:nvPr userDrawn="1"/>
        </p:nvSpPr>
        <p:spPr>
          <a:xfrm>
            <a:off x="6052782" y="2768988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6" name="文字方塊 35"/>
          <p:cNvSpPr txBox="1"/>
          <p:nvPr userDrawn="1"/>
        </p:nvSpPr>
        <p:spPr>
          <a:xfrm>
            <a:off x="8786360" y="451596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-1" y="3076798"/>
            <a:ext cx="2982697" cy="17992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6157200" y="3079092"/>
            <a:ext cx="2982697" cy="17992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079157" y="3076798"/>
            <a:ext cx="2982697" cy="17992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23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2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圖，副標字大點＋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-1" y="3076798"/>
            <a:ext cx="2982697" cy="1799208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6157200" y="3079092"/>
            <a:ext cx="2982697" cy="1799208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079157" y="3076798"/>
            <a:ext cx="2982697" cy="1799208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771550"/>
            <a:ext cx="2987824" cy="220070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3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3059832" y="771550"/>
            <a:ext cx="2987824" cy="220070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4" name="圖片版面配置區 11"/>
          <p:cNvSpPr>
            <a:spLocks noGrp="1"/>
          </p:cNvSpPr>
          <p:nvPr>
            <p:ph type="pic" sz="quarter" idx="20"/>
          </p:nvPr>
        </p:nvSpPr>
        <p:spPr>
          <a:xfrm>
            <a:off x="6136929" y="771550"/>
            <a:ext cx="2987824" cy="220070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-55708" y="2768988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2677870" y="451596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2987824" y="2768988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4" name="文字方塊 33"/>
          <p:cNvSpPr txBox="1"/>
          <p:nvPr userDrawn="1"/>
        </p:nvSpPr>
        <p:spPr>
          <a:xfrm>
            <a:off x="5721402" y="451596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5" name="文字方塊 34"/>
          <p:cNvSpPr txBox="1"/>
          <p:nvPr userDrawn="1"/>
        </p:nvSpPr>
        <p:spPr>
          <a:xfrm>
            <a:off x="6052782" y="2768988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36" name="文字方塊 35"/>
          <p:cNvSpPr txBox="1"/>
          <p:nvPr userDrawn="1"/>
        </p:nvSpPr>
        <p:spPr>
          <a:xfrm>
            <a:off x="8786360" y="4515966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25" name="內容版面配置區 25"/>
          <p:cNvSpPr>
            <a:spLocks noGrp="1"/>
          </p:cNvSpPr>
          <p:nvPr>
            <p:ph sz="quarter" idx="25"/>
          </p:nvPr>
        </p:nvSpPr>
        <p:spPr>
          <a:xfrm>
            <a:off x="3079157" y="2343845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2343845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37" name="內容版面配置區 25"/>
          <p:cNvSpPr>
            <a:spLocks noGrp="1"/>
          </p:cNvSpPr>
          <p:nvPr>
            <p:ph sz="quarter" idx="32"/>
          </p:nvPr>
        </p:nvSpPr>
        <p:spPr>
          <a:xfrm>
            <a:off x="6156325" y="2343845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3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2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分別說明，3圖，副標字大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-1" y="3076798"/>
            <a:ext cx="2982697" cy="1799208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6157200" y="3079092"/>
            <a:ext cx="2982697" cy="1799208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079157" y="3076798"/>
            <a:ext cx="2982697" cy="1799208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771550"/>
            <a:ext cx="2987824" cy="220070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3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3059832" y="771550"/>
            <a:ext cx="2987824" cy="220070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4" name="圖片版面配置區 11"/>
          <p:cNvSpPr>
            <a:spLocks noGrp="1"/>
          </p:cNvSpPr>
          <p:nvPr>
            <p:ph type="pic" sz="quarter" idx="20"/>
          </p:nvPr>
        </p:nvSpPr>
        <p:spPr>
          <a:xfrm>
            <a:off x="6136929" y="771550"/>
            <a:ext cx="2987824" cy="220070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內容版面配置區 25"/>
          <p:cNvSpPr>
            <a:spLocks noGrp="1"/>
          </p:cNvSpPr>
          <p:nvPr>
            <p:ph sz="quarter" idx="25"/>
          </p:nvPr>
        </p:nvSpPr>
        <p:spPr>
          <a:xfrm>
            <a:off x="3079157" y="2343845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2343845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37" name="內容版面配置區 25"/>
          <p:cNvSpPr>
            <a:spLocks noGrp="1"/>
          </p:cNvSpPr>
          <p:nvPr>
            <p:ph sz="quarter" idx="32"/>
          </p:nvPr>
        </p:nvSpPr>
        <p:spPr>
          <a:xfrm>
            <a:off x="6156325" y="2343845"/>
            <a:ext cx="2987675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3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2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731627"/>
            <a:ext cx="2987824" cy="16240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3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3079157" y="731627"/>
            <a:ext cx="2987824" cy="16240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14" name="圖片版面配置區 11"/>
          <p:cNvSpPr>
            <a:spLocks noGrp="1"/>
          </p:cNvSpPr>
          <p:nvPr>
            <p:ph type="pic" sz="quarter" idx="20"/>
          </p:nvPr>
        </p:nvSpPr>
        <p:spPr>
          <a:xfrm>
            <a:off x="6156176" y="731627"/>
            <a:ext cx="2987824" cy="16240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內容版面配置區 20"/>
          <p:cNvSpPr>
            <a:spLocks noGrp="1"/>
          </p:cNvSpPr>
          <p:nvPr>
            <p:ph sz="quarter" idx="23" hasCustomPrompt="1"/>
          </p:nvPr>
        </p:nvSpPr>
        <p:spPr>
          <a:xfrm>
            <a:off x="364480" y="3076575"/>
            <a:ext cx="8383984" cy="172720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19" name="內容版面配置區 20"/>
          <p:cNvSpPr>
            <a:spLocks noGrp="1"/>
          </p:cNvSpPr>
          <p:nvPr>
            <p:ph sz="quarter" idx="27" hasCustomPrompt="1"/>
          </p:nvPr>
        </p:nvSpPr>
        <p:spPr>
          <a:xfrm>
            <a:off x="3079158" y="2460265"/>
            <a:ext cx="2987823" cy="512217"/>
          </a:xfrm>
          <a:prstGeom prst="rect">
            <a:avLst/>
          </a:prstGeom>
        </p:spPr>
        <p:txBody>
          <a:bodyPr lIns="270000"/>
          <a:lstStyle>
            <a:lvl1pPr>
              <a:buNone/>
              <a:defRPr sz="24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20" name="內容版面配置區 20"/>
          <p:cNvSpPr>
            <a:spLocks noGrp="1"/>
          </p:cNvSpPr>
          <p:nvPr>
            <p:ph sz="quarter" idx="25" hasCustomPrompt="1"/>
          </p:nvPr>
        </p:nvSpPr>
        <p:spPr>
          <a:xfrm>
            <a:off x="1" y="2460042"/>
            <a:ext cx="2987823" cy="512217"/>
          </a:xfrm>
          <a:prstGeom prst="rect">
            <a:avLst/>
          </a:prstGeom>
        </p:spPr>
        <p:txBody>
          <a:bodyPr lIns="270000"/>
          <a:lstStyle>
            <a:lvl1pPr>
              <a:buNone/>
              <a:defRPr sz="24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22" name="內容版面配置區 20"/>
          <p:cNvSpPr>
            <a:spLocks noGrp="1"/>
          </p:cNvSpPr>
          <p:nvPr>
            <p:ph sz="quarter" idx="29" hasCustomPrompt="1"/>
          </p:nvPr>
        </p:nvSpPr>
        <p:spPr>
          <a:xfrm>
            <a:off x="6136929" y="2460042"/>
            <a:ext cx="2987823" cy="512217"/>
          </a:xfrm>
          <a:prstGeom prst="rect">
            <a:avLst/>
          </a:prstGeom>
        </p:spPr>
        <p:txBody>
          <a:bodyPr lIns="270000"/>
          <a:lstStyle>
            <a:lvl1pPr>
              <a:buNone/>
              <a:defRPr sz="24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15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整體說明，含2張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11"/>
          <p:cNvSpPr>
            <a:spLocks noGrp="1"/>
          </p:cNvSpPr>
          <p:nvPr>
            <p:ph type="pic" sz="quarter" idx="19"/>
          </p:nvPr>
        </p:nvSpPr>
        <p:spPr>
          <a:xfrm>
            <a:off x="4603432" y="962494"/>
            <a:ext cx="4538929" cy="343268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962494"/>
            <a:ext cx="4535488" cy="34094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7092280" y="4876006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700" dirty="0" err="1" smtClean="0">
                <a:solidFill>
                  <a:schemeClr val="accent3"/>
                </a:solidFill>
              </a:rPr>
              <a:t>Cruxvalues</a:t>
            </a:r>
            <a:r>
              <a:rPr lang="zh-TW" altLang="en-US" sz="700" dirty="0" smtClean="0">
                <a:solidFill>
                  <a:schemeClr val="accent3"/>
                </a:solidFill>
              </a:rPr>
              <a:t>版權所有</a:t>
            </a:r>
            <a:endParaRPr lang="zh-TW" altLang="en-US" sz="700" dirty="0">
              <a:solidFill>
                <a:schemeClr val="accent3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 userDrawn="1"/>
        </p:nvSpPr>
        <p:spPr>
          <a:xfrm>
            <a:off x="107504" y="3194742"/>
            <a:ext cx="4176464" cy="49316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E94F19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94F1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-9426" y="4371950"/>
            <a:ext cx="4544914" cy="504056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28" name="內容版面配置區 25"/>
          <p:cNvSpPr>
            <a:spLocks noGrp="1"/>
          </p:cNvSpPr>
          <p:nvPr>
            <p:ph sz="quarter" idx="27"/>
          </p:nvPr>
        </p:nvSpPr>
        <p:spPr>
          <a:xfrm>
            <a:off x="-9426" y="3778578"/>
            <a:ext cx="4544914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601716" y="4371950"/>
            <a:ext cx="4544914" cy="504056"/>
          </a:xfrm>
          <a:prstGeom prst="rect">
            <a:avLst/>
          </a:prstGeom>
        </p:spPr>
        <p:txBody>
          <a:bodyPr lIns="180000" rIns="9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31" name="內容版面配置區 25"/>
          <p:cNvSpPr>
            <a:spLocks noGrp="1"/>
          </p:cNvSpPr>
          <p:nvPr>
            <p:ph sz="quarter" idx="33"/>
          </p:nvPr>
        </p:nvSpPr>
        <p:spPr>
          <a:xfrm>
            <a:off x="4601716" y="3778578"/>
            <a:ext cx="4544914" cy="515801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 anchor="ctr"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86969" y="962958"/>
            <a:ext cx="4088993" cy="362743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 hasCustomPrompt="1"/>
          </p:nvPr>
        </p:nvSpPr>
        <p:spPr>
          <a:xfrm>
            <a:off x="4686968" y="440418"/>
            <a:ext cx="2477319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對比意味的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6488" y="1347614"/>
            <a:ext cx="4028375" cy="324278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86969" y="1347614"/>
            <a:ext cx="4088993" cy="324278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內容版面配置區 20"/>
          <p:cNvSpPr>
            <a:spLocks noGrp="1"/>
          </p:cNvSpPr>
          <p:nvPr>
            <p:ph sz="quarter" idx="27" hasCustomPrompt="1"/>
          </p:nvPr>
        </p:nvSpPr>
        <p:spPr>
          <a:xfrm>
            <a:off x="4686969" y="731465"/>
            <a:ext cx="2987823" cy="512217"/>
          </a:xfrm>
          <a:prstGeom prst="rect">
            <a:avLst/>
          </a:prstGeom>
        </p:spPr>
        <p:txBody>
          <a:bodyPr lIns="90000"/>
          <a:lstStyle>
            <a:lvl1pPr>
              <a:buNone/>
              <a:defRPr sz="20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18" name="內容版面配置區 20"/>
          <p:cNvSpPr>
            <a:spLocks noGrp="1"/>
          </p:cNvSpPr>
          <p:nvPr>
            <p:ph sz="quarter" idx="25" hasCustomPrompt="1"/>
          </p:nvPr>
        </p:nvSpPr>
        <p:spPr>
          <a:xfrm>
            <a:off x="436302" y="736021"/>
            <a:ext cx="2987823" cy="512217"/>
          </a:xfrm>
          <a:prstGeom prst="rect">
            <a:avLst/>
          </a:prstGeom>
        </p:spPr>
        <p:txBody>
          <a:bodyPr lIns="90000"/>
          <a:lstStyle>
            <a:lvl1pPr>
              <a:buNone/>
              <a:defRPr sz="20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岸對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6302" y="1356725"/>
            <a:ext cx="4028561" cy="323367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Subtitle text goes here in sentence case</a:t>
            </a:r>
            <a:r>
              <a:rPr lang="en-US" altLang="zh-TW" dirty="0" smtClean="0"/>
              <a:t>20</a:t>
            </a:r>
            <a:r>
              <a:rPr lang="en-US" dirty="0" smtClean="0"/>
              <a:t>pts.</a:t>
            </a:r>
          </a:p>
          <a:p>
            <a:pPr lvl="1"/>
            <a:r>
              <a:rPr lang="en-US" dirty="0" smtClean="0"/>
              <a:t>Body text goes here in sentence case</a:t>
            </a:r>
            <a:r>
              <a:rPr lang="en-US" altLang="zh-TW" dirty="0" smtClean="0"/>
              <a:t>18</a:t>
            </a:r>
            <a:r>
              <a:rPr lang="en-US" dirty="0" smtClean="0"/>
              <a:t>pts.</a:t>
            </a:r>
          </a:p>
          <a:p>
            <a:pPr lvl="2"/>
            <a:r>
              <a:rPr lang="en-US" dirty="0" smtClean="0"/>
              <a:t>First bulleted text goes here in sentence case1</a:t>
            </a:r>
            <a:r>
              <a:rPr lang="en-US" altLang="zh-TW" dirty="0" smtClean="0"/>
              <a:t>6</a:t>
            </a:r>
            <a:r>
              <a:rPr lang="en-US" dirty="0" smtClean="0"/>
              <a:t>pts</a:t>
            </a:r>
          </a:p>
          <a:p>
            <a:pPr lvl="3"/>
            <a:r>
              <a:rPr lang="en-US" dirty="0" smtClean="0"/>
              <a:t>Second bulleted text goes here in sentence case1</a:t>
            </a:r>
            <a:r>
              <a:rPr lang="en-US" altLang="zh-TW" dirty="0" smtClean="0"/>
              <a:t>6</a:t>
            </a:r>
            <a:r>
              <a:rPr lang="en-US" dirty="0" smtClean="0"/>
              <a:t>pts</a:t>
            </a:r>
          </a:p>
          <a:p>
            <a:pPr lvl="4"/>
            <a:r>
              <a:rPr lang="en-US" dirty="0" smtClean="0"/>
              <a:t>Third bulleted text goes here in sentence case1</a:t>
            </a:r>
            <a:r>
              <a:rPr lang="en-US" altLang="zh-TW" dirty="0" smtClean="0"/>
              <a:t>6</a:t>
            </a:r>
            <a:r>
              <a:rPr lang="en-US" dirty="0" smtClean="0"/>
              <a:t>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86969" y="1356725"/>
            <a:ext cx="3989487" cy="323367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Subtitle text goes here in sentence case</a:t>
            </a:r>
            <a:r>
              <a:rPr lang="en-US" altLang="zh-TW" dirty="0" smtClean="0"/>
              <a:t>20</a:t>
            </a:r>
            <a:r>
              <a:rPr lang="en-US" dirty="0" smtClean="0"/>
              <a:t>pts.</a:t>
            </a:r>
          </a:p>
          <a:p>
            <a:pPr lvl="1"/>
            <a:r>
              <a:rPr lang="en-US" dirty="0" smtClean="0"/>
              <a:t>Body text goes here in sentence case1</a:t>
            </a:r>
            <a:r>
              <a:rPr lang="en-US" altLang="zh-TW" dirty="0" smtClean="0"/>
              <a:t>8</a:t>
            </a:r>
            <a:r>
              <a:rPr lang="en-US" dirty="0" smtClean="0"/>
              <a:t>pts.</a:t>
            </a:r>
          </a:p>
          <a:p>
            <a:pPr lvl="2"/>
            <a:r>
              <a:rPr lang="en-US" dirty="0" smtClean="0"/>
              <a:t>First bulleted text goes here in sentence case1</a:t>
            </a:r>
            <a:r>
              <a:rPr lang="en-US" altLang="zh-TW" dirty="0" smtClean="0"/>
              <a:t>6</a:t>
            </a:r>
            <a:r>
              <a:rPr lang="en-US" dirty="0" smtClean="0"/>
              <a:t>pts</a:t>
            </a:r>
          </a:p>
          <a:p>
            <a:pPr lvl="3"/>
            <a:r>
              <a:rPr lang="en-US" dirty="0" smtClean="0"/>
              <a:t>Second bulleted text goes here in sentence case1</a:t>
            </a:r>
            <a:r>
              <a:rPr lang="en-US" altLang="zh-TW" dirty="0" smtClean="0"/>
              <a:t>6</a:t>
            </a:r>
            <a:r>
              <a:rPr lang="en-US" dirty="0" smtClean="0"/>
              <a:t>pts</a:t>
            </a:r>
          </a:p>
          <a:p>
            <a:pPr lvl="4"/>
            <a:r>
              <a:rPr lang="en-US" dirty="0" smtClean="0"/>
              <a:t>Third bulleted text goes here in sentence case1</a:t>
            </a:r>
            <a:r>
              <a:rPr lang="en-US" altLang="zh-TW" dirty="0" smtClean="0"/>
              <a:t>6</a:t>
            </a:r>
            <a:r>
              <a:rPr lang="en-US" dirty="0" smtClean="0"/>
              <a:t>pts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7092280" y="4876006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700" dirty="0" err="1" smtClean="0">
                <a:solidFill>
                  <a:schemeClr val="accent3"/>
                </a:solidFill>
              </a:rPr>
              <a:t>Cruxvalues</a:t>
            </a:r>
            <a:r>
              <a:rPr lang="zh-TW" altLang="en-US" sz="700" dirty="0" smtClean="0">
                <a:solidFill>
                  <a:schemeClr val="accent3"/>
                </a:solidFill>
              </a:rPr>
              <a:t>版權所有</a:t>
            </a:r>
            <a:endParaRPr lang="zh-TW" altLang="en-US" sz="700" dirty="0">
              <a:solidFill>
                <a:schemeClr val="accent3"/>
              </a:solidFill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內容版面配置區 20"/>
          <p:cNvSpPr>
            <a:spLocks noGrp="1"/>
          </p:cNvSpPr>
          <p:nvPr>
            <p:ph sz="quarter" idx="27" hasCustomPrompt="1"/>
          </p:nvPr>
        </p:nvSpPr>
        <p:spPr>
          <a:xfrm>
            <a:off x="4686969" y="731465"/>
            <a:ext cx="2987823" cy="512217"/>
          </a:xfrm>
          <a:prstGeom prst="rect">
            <a:avLst/>
          </a:prstGeom>
        </p:spPr>
        <p:txBody>
          <a:bodyPr lIns="90000"/>
          <a:lstStyle>
            <a:lvl1pPr>
              <a:buNone/>
              <a:defRPr sz="20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  <p:sp>
        <p:nvSpPr>
          <p:cNvPr id="19" name="內容版面配置區 20"/>
          <p:cNvSpPr>
            <a:spLocks noGrp="1"/>
          </p:cNvSpPr>
          <p:nvPr>
            <p:ph sz="quarter" idx="25" hasCustomPrompt="1"/>
          </p:nvPr>
        </p:nvSpPr>
        <p:spPr>
          <a:xfrm>
            <a:off x="436302" y="736021"/>
            <a:ext cx="2987823" cy="512217"/>
          </a:xfrm>
          <a:prstGeom prst="rect">
            <a:avLst/>
          </a:prstGeom>
        </p:spPr>
        <p:txBody>
          <a:bodyPr lIns="90000"/>
          <a:lstStyle>
            <a:lvl1pPr>
              <a:buNone/>
              <a:defRPr sz="2000" baseline="0"/>
            </a:lvl1pPr>
          </a:lstStyle>
          <a:p>
            <a:pPr lvl="0"/>
            <a:r>
              <a:rPr lang="en-US" altLang="zh-TW" dirty="0" smtClean="0"/>
              <a:t>Text go here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64480" y="962958"/>
            <a:ext cx="4100383" cy="362743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7092280" y="4876006"/>
            <a:ext cx="16561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700" dirty="0" err="1" smtClean="0">
                <a:solidFill>
                  <a:schemeClr val="accent3"/>
                </a:solidFill>
              </a:rPr>
              <a:t>Cruxvalues</a:t>
            </a:r>
            <a:r>
              <a:rPr lang="zh-TW" altLang="en-US" sz="700" dirty="0" smtClean="0">
                <a:solidFill>
                  <a:schemeClr val="accent3"/>
                </a:solidFill>
              </a:rPr>
              <a:t>版權所有</a:t>
            </a:r>
            <a:endParaRPr lang="zh-TW" altLang="en-US" sz="700" dirty="0">
              <a:solidFill>
                <a:schemeClr val="accent3"/>
              </a:solidFill>
            </a:endParaRPr>
          </a:p>
        </p:txBody>
      </p:sp>
      <p:sp>
        <p:nvSpPr>
          <p:cNvPr id="10" name="SmartArt 版面配置區 9"/>
          <p:cNvSpPr>
            <a:spLocks noGrp="1"/>
          </p:cNvSpPr>
          <p:nvPr>
            <p:ph type="dgm" sz="quarter" idx="18"/>
          </p:nvPr>
        </p:nvSpPr>
        <p:spPr>
          <a:xfrm>
            <a:off x="4572000" y="987425"/>
            <a:ext cx="4464050" cy="36004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5" name="內容版面配置區 25"/>
          <p:cNvSpPr>
            <a:spLocks noGrp="1"/>
          </p:cNvSpPr>
          <p:nvPr>
            <p:ph sz="quarter" idx="27"/>
          </p:nvPr>
        </p:nvSpPr>
        <p:spPr>
          <a:xfrm>
            <a:off x="4572000" y="4587974"/>
            <a:ext cx="2790000" cy="288000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4644009" y="0"/>
            <a:ext cx="4499992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內容版面配置區 25"/>
          <p:cNvSpPr>
            <a:spLocks noGrp="1"/>
          </p:cNvSpPr>
          <p:nvPr>
            <p:ph sz="quarter" idx="27"/>
          </p:nvPr>
        </p:nvSpPr>
        <p:spPr>
          <a:xfrm>
            <a:off x="4652118" y="4587974"/>
            <a:ext cx="2790000" cy="288000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6488" y="761902"/>
            <a:ext cx="4028375" cy="382849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9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6488" y="771550"/>
            <a:ext cx="4028375" cy="381884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圖表版面配置區 15"/>
          <p:cNvSpPr>
            <a:spLocks noGrp="1"/>
          </p:cNvSpPr>
          <p:nvPr>
            <p:ph type="chart" sz="quarter" idx="19"/>
          </p:nvPr>
        </p:nvSpPr>
        <p:spPr>
          <a:xfrm>
            <a:off x="4572000" y="771549"/>
            <a:ext cx="4193883" cy="38164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4028375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6806" y="188640"/>
            <a:ext cx="30471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37508" y="772719"/>
            <a:ext cx="4028375" cy="381884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altLang="zh-TW" dirty="0" smtClean="0"/>
              <a:t>Subtitle text goes here in sentence case20pts.</a:t>
            </a:r>
          </a:p>
          <a:p>
            <a:pPr lvl="1"/>
            <a:r>
              <a:rPr lang="en-US" altLang="zh-TW" dirty="0" smtClean="0"/>
              <a:t>Body text goes here in sentence case18pts.</a:t>
            </a:r>
          </a:p>
          <a:p>
            <a:pPr lvl="2"/>
            <a:r>
              <a:rPr lang="en-US" altLang="zh-TW" dirty="0" smtClean="0"/>
              <a:t>First bulleted text goes here in sentence case16pts</a:t>
            </a:r>
          </a:p>
          <a:p>
            <a:pPr lvl="3"/>
            <a:r>
              <a:rPr lang="en-US" altLang="zh-TW" dirty="0" smtClean="0"/>
              <a:t>Second bulleted text goes here in sentence case16pts</a:t>
            </a:r>
          </a:p>
          <a:p>
            <a:pPr lvl="4"/>
            <a:r>
              <a:rPr lang="en-US" altLang="zh-TW" dirty="0" smtClean="0"/>
              <a:t>Third bulleted text goes here in sentence case16pts</a:t>
            </a:r>
            <a:endParaRPr lang="en-US" altLang="zh-TW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圖表版面配置區 15"/>
          <p:cNvSpPr>
            <a:spLocks noGrp="1"/>
          </p:cNvSpPr>
          <p:nvPr>
            <p:ph type="chart" sz="quarter" idx="19"/>
          </p:nvPr>
        </p:nvSpPr>
        <p:spPr>
          <a:xfrm>
            <a:off x="353733" y="771549"/>
            <a:ext cx="4193883" cy="38164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4028375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6806" y="188640"/>
            <a:ext cx="30471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訂版面配置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95536" y="1491630"/>
            <a:ext cx="8229600" cy="1512168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dirty="0" smtClean="0"/>
              <a:t>SHORT QUOTE GOES HERE IN UPPERCASE 44PTS </a:t>
            </a:r>
            <a:endParaRPr lang="zh-TW" alt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6" y="3003798"/>
            <a:ext cx="8280920" cy="6726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smtClean="0">
                <a:solidFill>
                  <a:schemeClr val="accent3"/>
                </a:solidFill>
                <a:latin typeface="+mn-lt"/>
              </a:rPr>
              <a:t>Presentation subtitle goes here in sentence case18pts.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85582" y="1131590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“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8310652" y="1157543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>
                <a:solidFill>
                  <a:schemeClr val="bg2"/>
                </a:solidFill>
                <a:latin typeface="Tw Cen MT Condensed Extra Bold" charset="0"/>
                <a:ea typeface="Tw Cen MT Condensed Extra Bold" charset="0"/>
                <a:cs typeface="Tw Cen MT Condensed Extra Bold" charset="0"/>
              </a:rPr>
              <a:t>”</a:t>
            </a:r>
            <a:endParaRPr kumimoji="1" lang="zh-TW" altLang="en-US" sz="4800" dirty="0">
              <a:solidFill>
                <a:schemeClr val="bg2"/>
              </a:solidFill>
              <a:latin typeface="Tw Cen MT Condensed Extra Bold" charset="0"/>
              <a:ea typeface="Tw Cen MT Condensed Extra Bold" charset="0"/>
              <a:cs typeface="Tw Cen MT Condensed Extra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6336" y="2625756"/>
            <a:ext cx="934356" cy="30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0779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標題 14"/>
          <p:cNvSpPr>
            <a:spLocks noGrp="1"/>
          </p:cNvSpPr>
          <p:nvPr>
            <p:ph type="title"/>
          </p:nvPr>
        </p:nvSpPr>
        <p:spPr>
          <a:xfrm>
            <a:off x="1403648" y="2571750"/>
            <a:ext cx="5122912" cy="432048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895822"/>
            <a:ext cx="1256954" cy="3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50658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87395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圖片 8" descr="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352" y="1419622"/>
            <a:ext cx="2107297" cy="696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圖＋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87395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7494"/>
            <a:ext cx="514350" cy="29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整體說明，無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87395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95213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＋整體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87395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95213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6488" y="681807"/>
            <a:ext cx="8345170" cy="66580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  <a:p>
            <a:pPr lvl="3"/>
            <a:r>
              <a:rPr lang="en-US" dirty="0" smtClean="0"/>
              <a:t>Second bulleted text goes here in sentence case12pts</a:t>
            </a:r>
          </a:p>
          <a:p>
            <a:pPr lvl="4"/>
            <a:r>
              <a:rPr lang="en-US" dirty="0" smtClean="0"/>
              <a:t>Third bulleted text goes here in sentence case12pts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整體說明，無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64480" y="1995686"/>
            <a:ext cx="8417178" cy="258897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buNone/>
              <a:defRPr sz="16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case20pts.</a:t>
            </a:r>
          </a:p>
          <a:p>
            <a:pPr lvl="1"/>
            <a:r>
              <a:rPr lang="en-US" dirty="0" smtClean="0"/>
              <a:t>Body text goes here in sentence case18pts.</a:t>
            </a:r>
          </a:p>
          <a:p>
            <a:pPr lvl="2"/>
            <a:r>
              <a:rPr lang="en-US" dirty="0" smtClean="0"/>
              <a:t>First bulleted text goes here in sentence case16pts</a:t>
            </a:r>
          </a:p>
          <a:p>
            <a:pPr lvl="3"/>
            <a:r>
              <a:rPr lang="en-US" dirty="0" smtClean="0"/>
              <a:t>Second bulleted text goes here in sentence case16pts</a:t>
            </a:r>
          </a:p>
          <a:p>
            <a:pPr lvl="4"/>
            <a:r>
              <a:rPr lang="en-US" dirty="0" smtClean="0"/>
              <a:t>Third bulleted text goes here in sentence case16pts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87395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體說明，含1張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681807"/>
            <a:ext cx="9144000" cy="217797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64480" y="2930719"/>
            <a:ext cx="8417178" cy="216808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  <a:p>
            <a:pPr lvl="3"/>
            <a:r>
              <a:rPr lang="en-US" dirty="0" smtClean="0"/>
              <a:t>Second bulleted text goes here in sentence case12pts</a:t>
            </a:r>
          </a:p>
          <a:p>
            <a:pPr lvl="4"/>
            <a:r>
              <a:rPr lang="en-US" dirty="0" smtClean="0"/>
              <a:t>Third bulleted text goes here in sentence case12pts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2463203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1"/>
          <p:cNvSpPr>
            <a:spLocks noGrp="1"/>
          </p:cNvSpPr>
          <p:nvPr>
            <p:ph type="pic" sz="quarter" idx="18"/>
          </p:nvPr>
        </p:nvSpPr>
        <p:spPr>
          <a:xfrm>
            <a:off x="0" y="2485550"/>
            <a:ext cx="9144000" cy="26579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6488" y="681807"/>
            <a:ext cx="8345170" cy="174592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case16pts.</a:t>
            </a:r>
          </a:p>
          <a:p>
            <a:pPr lvl="1"/>
            <a:r>
              <a:rPr lang="en-US" dirty="0" smtClean="0"/>
              <a:t>Body text goes here in sentence case14pts.</a:t>
            </a:r>
          </a:p>
          <a:p>
            <a:pPr lvl="2"/>
            <a:r>
              <a:rPr lang="en-US" dirty="0" smtClean="0"/>
              <a:t>First bulleted text goes here in sentence case12pts</a:t>
            </a:r>
          </a:p>
          <a:p>
            <a:pPr lvl="3"/>
            <a:r>
              <a:rPr lang="en-US" dirty="0" smtClean="0"/>
              <a:t>Second bulleted text goes here in sentence case12pts</a:t>
            </a:r>
          </a:p>
          <a:p>
            <a:pPr lvl="4"/>
            <a:r>
              <a:rPr lang="en-US" dirty="0" smtClean="0"/>
              <a:t>Third bulleted text goes here in sentence case12pts</a:t>
            </a:r>
          </a:p>
        </p:txBody>
      </p:sp>
      <p:sp>
        <p:nvSpPr>
          <p:cNvPr id="13" name="內容版面配置區 25"/>
          <p:cNvSpPr>
            <a:spLocks noGrp="1"/>
          </p:cNvSpPr>
          <p:nvPr>
            <p:ph sz="quarter" idx="27"/>
          </p:nvPr>
        </p:nvSpPr>
        <p:spPr>
          <a:xfrm>
            <a:off x="0" y="4731990"/>
            <a:ext cx="2987675" cy="288032"/>
          </a:xfrm>
          <a:prstGeom prst="rect">
            <a:avLst/>
          </a:prstGeom>
          <a:solidFill>
            <a:srgbClr val="E94F19">
              <a:alpha val="69804"/>
            </a:srgbClr>
          </a:solidFill>
        </p:spPr>
        <p:txBody>
          <a:bodyPr lIns="180000" tIns="46800" rIns="270000" bIns="46800"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5883" y="4866580"/>
            <a:ext cx="376479" cy="2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8815387" y="4876006"/>
            <a:ext cx="365125" cy="1385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6488" y="681807"/>
            <a:ext cx="8239968" cy="737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buNone/>
              <a:defRPr sz="120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Subtitle text goes here in sentence case</a:t>
            </a:r>
            <a:r>
              <a:rPr lang="en-US" altLang="zh-TW" dirty="0" smtClean="0"/>
              <a:t>20</a:t>
            </a:r>
            <a:r>
              <a:rPr lang="en-US" dirty="0" smtClean="0"/>
              <a:t>pts.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sz="quarter" idx="30"/>
          </p:nvPr>
        </p:nvSpPr>
        <p:spPr>
          <a:xfrm>
            <a:off x="436488" y="1473896"/>
            <a:ext cx="8239968" cy="3329880"/>
          </a:xfrm>
          <a:prstGeom prst="rect">
            <a:avLst/>
          </a:prstGeom>
          <a:solidFill>
            <a:srgbClr val="E94F19"/>
          </a:solidFill>
          <a:ln>
            <a:noFill/>
          </a:ln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436488" y="134367"/>
            <a:ext cx="6799808" cy="493167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E94F19"/>
                </a:solidFill>
              </a:defRPr>
            </a:lvl1pPr>
          </a:lstStyle>
          <a:p>
            <a:r>
              <a:rPr lang="en-US" altLang="zh-TW" dirty="0" smtClean="0"/>
              <a:t>Page Title Goes Here in Title Case 28pts</a:t>
            </a:r>
            <a:endParaRPr lang="zh-TW" alt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06" y="188640"/>
            <a:ext cx="514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1" r:id="rId3"/>
    <p:sldLayoutId id="2147483740" r:id="rId4"/>
    <p:sldLayoutId id="2147483743" r:id="rId5"/>
    <p:sldLayoutId id="2147483739" r:id="rId6"/>
    <p:sldLayoutId id="2147483671" r:id="rId7"/>
    <p:sldLayoutId id="2147483672" r:id="rId8"/>
    <p:sldLayoutId id="2147483680" r:id="rId9"/>
    <p:sldLayoutId id="2147483668" r:id="rId10"/>
    <p:sldLayoutId id="2147483677" r:id="rId11"/>
    <p:sldLayoutId id="2147483669" r:id="rId12"/>
    <p:sldLayoutId id="2147483735" r:id="rId13"/>
    <p:sldLayoutId id="2147483670" r:id="rId14"/>
    <p:sldLayoutId id="2147483673" r:id="rId15"/>
    <p:sldLayoutId id="2147483678" r:id="rId16"/>
    <p:sldLayoutId id="2147483742" r:id="rId17"/>
    <p:sldLayoutId id="2147483675" r:id="rId18"/>
    <p:sldLayoutId id="2147483741" r:id="rId19"/>
    <p:sldLayoutId id="2147483652" r:id="rId20"/>
    <p:sldLayoutId id="2147483676" r:id="rId21"/>
    <p:sldLayoutId id="2147483665" r:id="rId22"/>
    <p:sldLayoutId id="2147483653" r:id="rId23"/>
    <p:sldLayoutId id="2147483674" r:id="rId24"/>
    <p:sldLayoutId id="2147483733" r:id="rId25"/>
    <p:sldLayoutId id="2147483657" r:id="rId26"/>
    <p:sldLayoutId id="2147483667" r:id="rId27"/>
    <p:sldLayoutId id="2147483664" r:id="rId2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活動網站</a:t>
            </a:r>
            <a:r>
              <a:rPr kumimoji="1" lang="en-US" altLang="zh-TW" dirty="0" smtClean="0"/>
              <a:t>(A)</a:t>
            </a:r>
            <a:r>
              <a:rPr kumimoji="1" lang="zh-TW" altLang="en-US" dirty="0" smtClean="0"/>
              <a:t>架構的內容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內容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27534"/>
            <a:ext cx="2769161" cy="45159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00" y="627534"/>
            <a:ext cx="1688426" cy="29969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68" y="567845"/>
            <a:ext cx="1722054" cy="3056646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5508104" y="635163"/>
            <a:ext cx="1571229" cy="2862322"/>
          </a:xfrm>
          <a:prstGeom prst="wedgeRectCallout">
            <a:avLst>
              <a:gd name="adj1" fmla="val -69519"/>
              <a:gd name="adj2" fmla="val -23600"/>
            </a:avLst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rgbClr val="000000"/>
                </a:solidFill>
                <a:latin typeface="Microsoft JhengHei" charset="-120"/>
              </a:rPr>
              <a:t>標題、文案、主辦方</a:t>
            </a:r>
            <a:endParaRPr lang="en-US" altLang="zh-TW" sz="1200" dirty="0" smtClean="0">
              <a:solidFill>
                <a:srgbClr val="000000"/>
              </a:solidFill>
              <a:latin typeface="Microsoft JhengHei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 smtClean="0">
                <a:solidFill>
                  <a:srgbClr val="000000"/>
                </a:solidFill>
                <a:latin typeface="Microsoft JhengHei" charset="-120"/>
              </a:rPr>
              <a:t>[</a:t>
            </a:r>
            <a:r>
              <a:rPr lang="zh-TW" altLang="en-US" sz="1200" dirty="0" smtClean="0">
                <a:solidFill>
                  <a:srgbClr val="000000"/>
                </a:solidFill>
                <a:latin typeface="Microsoft JhengHei" charset="-120"/>
              </a:rPr>
              <a:t>暫定文案</a:t>
            </a:r>
            <a:r>
              <a:rPr lang="en-US" altLang="zh-TW" sz="1200" dirty="0" smtClean="0">
                <a:solidFill>
                  <a:srgbClr val="000000"/>
                </a:solidFill>
                <a:latin typeface="Microsoft JhengHei" charset="-120"/>
              </a:rPr>
              <a:t>]</a:t>
            </a:r>
          </a:p>
          <a:p>
            <a:r>
              <a:rPr lang="zh-TW" altLang="en-US" sz="1200" dirty="0" smtClean="0">
                <a:solidFill>
                  <a:srgbClr val="000000"/>
                </a:solidFill>
                <a:latin typeface="Microsoft JhengHei" charset="-120"/>
              </a:rPr>
              <a:t>實現</a:t>
            </a:r>
            <a:r>
              <a:rPr lang="zh-TW" altLang="en-US" sz="1200" dirty="0">
                <a:solidFill>
                  <a:srgbClr val="000000"/>
                </a:solidFill>
                <a:latin typeface="Microsoft JhengHei" charset="-120"/>
              </a:rPr>
              <a:t>理想生活，城市準備要提早。</a:t>
            </a:r>
            <a:endParaRPr lang="zh-TW" altLang="en-US" sz="1200" dirty="0">
              <a:solidFill>
                <a:srgbClr val="000000"/>
              </a:solidFill>
              <a:latin typeface="-webkit-standard" charset="0"/>
            </a:endParaRPr>
          </a:p>
          <a:p>
            <a:r>
              <a:rPr lang="zh-TW" altLang="en-US" sz="1200" dirty="0">
                <a:solidFill>
                  <a:srgbClr val="000000"/>
                </a:solidFill>
                <a:latin typeface="Microsoft JhengHei" charset="-120"/>
              </a:rPr>
              <a:t>樂樂活大家講，邀請全台</a:t>
            </a:r>
            <a:r>
              <a:rPr lang="en-US" altLang="zh-TW" sz="1200" dirty="0">
                <a:solidFill>
                  <a:srgbClr val="000000"/>
                </a:solidFill>
                <a:latin typeface="Microsoft JhengHei" charset="-120"/>
              </a:rPr>
              <a:t>50</a:t>
            </a:r>
            <a:r>
              <a:rPr lang="zh-TW" altLang="en-US" sz="1200" dirty="0">
                <a:solidFill>
                  <a:srgbClr val="000000"/>
                </a:solidFill>
                <a:latin typeface="Microsoft JhengHei" charset="-120"/>
              </a:rPr>
              <a:t>歲到</a:t>
            </a:r>
            <a:r>
              <a:rPr lang="en-US" altLang="zh-TW" sz="1200" dirty="0">
                <a:solidFill>
                  <a:srgbClr val="000000"/>
                </a:solidFill>
                <a:latin typeface="Microsoft JhengHei" charset="-120"/>
              </a:rPr>
              <a:t>100</a:t>
            </a:r>
            <a:r>
              <a:rPr lang="zh-TW" altLang="en-US" sz="1200" dirty="0">
                <a:solidFill>
                  <a:srgbClr val="000000"/>
                </a:solidFill>
                <a:latin typeface="Microsoft JhengHei" charset="-120"/>
              </a:rPr>
              <a:t>歲民眾，說出自己生活中的需要。</a:t>
            </a:r>
            <a:endParaRPr lang="zh-TW" altLang="en-US" sz="1200" dirty="0">
              <a:solidFill>
                <a:srgbClr val="000000"/>
              </a:solidFill>
              <a:latin typeface="-webkit-standard" charset="0"/>
            </a:endParaRPr>
          </a:p>
          <a:p>
            <a:r>
              <a:rPr lang="zh-TW" altLang="en-US" sz="1200" dirty="0">
                <a:solidFill>
                  <a:srgbClr val="000000"/>
                </a:solidFill>
                <a:latin typeface="Microsoft JhengHei" charset="-120"/>
              </a:rPr>
              <a:t>您的生活心聲，是打造友善長者智慧城市的重要助力。</a:t>
            </a:r>
            <a:endParaRPr lang="zh-TW" altLang="en-US" sz="1200" dirty="0">
              <a:solidFill>
                <a:srgbClr val="000000"/>
              </a:solidFill>
              <a:latin typeface="-webkit-standard" charset="0"/>
            </a:endParaRPr>
          </a:p>
          <a:p>
            <a:r>
              <a:rPr lang="zh-TW" altLang="en-US" sz="1200" dirty="0">
                <a:solidFill>
                  <a:srgbClr val="000000"/>
                </a:solidFill>
                <a:latin typeface="Microsoft JhengHei" charset="-120"/>
              </a:rPr>
              <a:t>更能讓台灣成為一輩子快樂生活、安心居住的好地方</a:t>
            </a:r>
            <a:r>
              <a:rPr lang="zh-TW" altLang="en-US" sz="1200" dirty="0" smtClean="0">
                <a:solidFill>
                  <a:srgbClr val="000000"/>
                </a:solidFill>
                <a:latin typeface="Microsoft JhengHei" charset="-120"/>
              </a:rPr>
              <a:t>！</a:t>
            </a:r>
            <a:endParaRPr lang="en-US" altLang="zh-TW" sz="1200" dirty="0" smtClean="0">
              <a:solidFill>
                <a:srgbClr val="000000"/>
              </a:solidFill>
              <a:latin typeface="Microsoft JhengHei" charset="-120"/>
            </a:endParaRPr>
          </a:p>
        </p:txBody>
      </p:sp>
      <p:cxnSp>
        <p:nvCxnSpPr>
          <p:cNvPr id="9" name="直線箭頭接點 8"/>
          <p:cNvCxnSpPr/>
          <p:nvPr/>
        </p:nvCxnSpPr>
        <p:spPr>
          <a:xfrm>
            <a:off x="2699792" y="915566"/>
            <a:ext cx="936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2699792" y="2579693"/>
            <a:ext cx="4304759" cy="1374698"/>
            <a:chOff x="2699792" y="2427734"/>
            <a:chExt cx="4304759" cy="1512168"/>
          </a:xfrm>
        </p:grpSpPr>
        <p:cxnSp>
          <p:nvCxnSpPr>
            <p:cNvPr id="10" name="直線箭頭接點 9"/>
            <p:cNvCxnSpPr/>
            <p:nvPr/>
          </p:nvCxnSpPr>
          <p:spPr>
            <a:xfrm>
              <a:off x="3275856" y="3939902"/>
              <a:ext cx="372869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V="1">
              <a:off x="3275856" y="2427734"/>
              <a:ext cx="0" cy="15121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2699792" y="2442802"/>
              <a:ext cx="576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3433989" y="4047400"/>
            <a:ext cx="2938211" cy="461665"/>
          </a:xfrm>
          <a:prstGeom prst="rect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-webkit-standard" charset="0"/>
              </a:rPr>
              <a:t>調查期間：</a:t>
            </a:r>
            <a:r>
              <a:rPr lang="zh-TW" altLang="en-US" sz="1200" b="0" i="0" dirty="0" smtClean="0">
                <a:solidFill>
                  <a:srgbClr val="000000"/>
                </a:solidFill>
                <a:effectLst/>
                <a:latin typeface="-webkit-standard" charset="0"/>
              </a:rPr>
              <a:t>總參與人次、各縣市參與人次</a:t>
            </a:r>
            <a:endParaRPr lang="en-US" altLang="zh-TW" sz="1200" b="0" i="0" dirty="0" smtClean="0">
              <a:solidFill>
                <a:srgbClr val="000000"/>
              </a:solidFill>
              <a:effectLst/>
              <a:latin typeface="-webkit-standard" charset="0"/>
            </a:endParaRPr>
          </a:p>
          <a:p>
            <a:r>
              <a:rPr lang="zh-TW" altLang="en-US" sz="1200" dirty="0" smtClean="0">
                <a:solidFill>
                  <a:srgbClr val="000000"/>
                </a:solidFill>
                <a:latin typeface="-webkit-standard" charset="0"/>
              </a:rPr>
              <a:t>調查結束：調查統計結果公佈</a:t>
            </a:r>
            <a:endParaRPr lang="zh-TW" altLang="en-US" sz="1200" b="0" i="0" dirty="0">
              <a:solidFill>
                <a:srgbClr val="000000"/>
              </a:solidFill>
              <a:effectLst/>
              <a:latin typeface="-webkit-standard" charset="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699792" y="3206594"/>
            <a:ext cx="734197" cy="949332"/>
            <a:chOff x="2699792" y="2679762"/>
            <a:chExt cx="734197" cy="949332"/>
          </a:xfrm>
        </p:grpSpPr>
        <p:cxnSp>
          <p:nvCxnSpPr>
            <p:cNvPr id="23" name="直線箭頭接點 22"/>
            <p:cNvCxnSpPr/>
            <p:nvPr/>
          </p:nvCxnSpPr>
          <p:spPr>
            <a:xfrm>
              <a:off x="3131840" y="3629094"/>
              <a:ext cx="30214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3131840" y="2679762"/>
              <a:ext cx="0" cy="949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2699792" y="2690978"/>
              <a:ext cx="4320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箭頭接點 32"/>
          <p:cNvCxnSpPr/>
          <p:nvPr/>
        </p:nvCxnSpPr>
        <p:spPr>
          <a:xfrm>
            <a:off x="2699792" y="1563638"/>
            <a:ext cx="3324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032229" y="1303109"/>
            <a:ext cx="539897" cy="923330"/>
          </a:xfrm>
          <a:prstGeom prst="rect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rgbClr val="000000"/>
                </a:solidFill>
                <a:latin typeface="-webkit-standard" charset="0"/>
              </a:rPr>
              <a:t>主辦</a:t>
            </a:r>
            <a:endParaRPr lang="en-US" altLang="zh-TW" sz="1200" dirty="0" smtClean="0">
              <a:solidFill>
                <a:srgbClr val="000000"/>
              </a:solidFill>
              <a:latin typeface="-webkit-standard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200" b="0" i="0" dirty="0" smtClean="0">
                <a:solidFill>
                  <a:srgbClr val="000000"/>
                </a:solidFill>
                <a:effectLst/>
                <a:latin typeface="-webkit-standard" charset="0"/>
              </a:rPr>
              <a:t>贊助</a:t>
            </a:r>
            <a:endParaRPr lang="en-US" altLang="zh-TW" sz="1200" b="0" i="0" dirty="0" smtClean="0">
              <a:solidFill>
                <a:srgbClr val="000000"/>
              </a:solidFill>
              <a:effectLst/>
              <a:latin typeface="-webkit-standard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rgbClr val="000000"/>
                </a:solidFill>
                <a:latin typeface="-webkit-standard" charset="0"/>
              </a:rPr>
              <a:t>媒體</a:t>
            </a:r>
            <a:endParaRPr lang="zh-TW" altLang="en-US" sz="1200" b="0" i="0" dirty="0">
              <a:solidFill>
                <a:srgbClr val="000000"/>
              </a:solidFill>
              <a:effectLst/>
              <a:latin typeface="-webkit-standard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34886" y="4608561"/>
            <a:ext cx="2938211" cy="461665"/>
          </a:xfrm>
          <a:prstGeom prst="rect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-webkit-standard" charset="0"/>
              </a:rPr>
              <a:t>調查期間：</a:t>
            </a:r>
            <a:r>
              <a:rPr lang="zh-TW" altLang="en-US" sz="1200" b="0" i="0" dirty="0" smtClean="0">
                <a:solidFill>
                  <a:srgbClr val="000000"/>
                </a:solidFill>
                <a:effectLst/>
                <a:latin typeface="-webkit-standard" charset="0"/>
              </a:rPr>
              <a:t>領獎規範與規則</a:t>
            </a:r>
            <a:endParaRPr lang="en-US" altLang="zh-TW" sz="1200" b="0" i="0" dirty="0" smtClean="0">
              <a:solidFill>
                <a:srgbClr val="000000"/>
              </a:solidFill>
              <a:effectLst/>
              <a:latin typeface="-webkit-standard" charset="0"/>
            </a:endParaRPr>
          </a:p>
          <a:p>
            <a:r>
              <a:rPr lang="zh-TW" altLang="en-US" sz="1200" dirty="0" smtClean="0">
                <a:solidFill>
                  <a:srgbClr val="000000"/>
                </a:solidFill>
                <a:latin typeface="-webkit-standard" charset="0"/>
              </a:rPr>
              <a:t>調查結束：得獎公佈</a:t>
            </a:r>
            <a:endParaRPr lang="zh-TW" altLang="en-US" sz="1200" b="0" i="0" dirty="0">
              <a:solidFill>
                <a:srgbClr val="000000"/>
              </a:solidFill>
              <a:effectLst/>
              <a:latin typeface="-webkit-standard" charset="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2673158" y="4230682"/>
            <a:ext cx="760831" cy="608711"/>
            <a:chOff x="2699792" y="2679763"/>
            <a:chExt cx="760831" cy="608711"/>
          </a:xfrm>
        </p:grpSpPr>
        <p:cxnSp>
          <p:nvCxnSpPr>
            <p:cNvPr id="41" name="直線箭頭接點 40"/>
            <p:cNvCxnSpPr/>
            <p:nvPr/>
          </p:nvCxnSpPr>
          <p:spPr>
            <a:xfrm>
              <a:off x="3000341" y="3288474"/>
              <a:ext cx="46028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3014469" y="2679763"/>
              <a:ext cx="0" cy="60871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2699792" y="2690978"/>
              <a:ext cx="3148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圖說文字 47"/>
          <p:cNvSpPr/>
          <p:nvPr/>
        </p:nvSpPr>
        <p:spPr>
          <a:xfrm>
            <a:off x="7001532" y="3767046"/>
            <a:ext cx="2086311" cy="369332"/>
          </a:xfrm>
          <a:prstGeom prst="wedgeRectCallout">
            <a:avLst>
              <a:gd name="adj1" fmla="val 23412"/>
              <a:gd name="adj2" fmla="val -111129"/>
            </a:avLst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rgbClr val="000000"/>
                </a:solidFill>
                <a:latin typeface="Microsoft JhengHei" charset="-120"/>
              </a:rPr>
              <a:t>獎項圖片、介紹、贊助廠商</a:t>
            </a:r>
            <a:endParaRPr lang="en-US" altLang="zh-TW" sz="1200" dirty="0" smtClean="0">
              <a:solidFill>
                <a:srgbClr val="000000"/>
              </a:solidFill>
              <a:latin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51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調查首</a:t>
            </a:r>
            <a:r>
              <a:rPr lang="zh-TW" altLang="en-US" dirty="0" smtClean="0"/>
              <a:t>頁</a:t>
            </a:r>
            <a:r>
              <a:rPr lang="en-US" altLang="zh-TW" dirty="0" smtClean="0"/>
              <a:t>(B)</a:t>
            </a:r>
            <a:endParaRPr kumimoji="1"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668387" y="123478"/>
            <a:ext cx="2432005" cy="4968552"/>
            <a:chOff x="3467166" y="674908"/>
            <a:chExt cx="2041325" cy="417039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166" y="674908"/>
              <a:ext cx="2041325" cy="4170398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3635896" y="1212911"/>
              <a:ext cx="1703864" cy="311194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5907328" y="3145336"/>
            <a:ext cx="1927143" cy="73533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174899" y="3374505"/>
            <a:ext cx="1418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 smtClean="0"/>
              <a:t>所有合作夥伴</a:t>
            </a:r>
            <a:r>
              <a:rPr lang="en-US" altLang="zh-TW" sz="1200" b="1" dirty="0" smtClean="0"/>
              <a:t>Logo</a:t>
            </a:r>
            <a:endParaRPr lang="zh-TW" altLang="en-US" sz="1200" b="1" dirty="0"/>
          </a:p>
        </p:txBody>
      </p:sp>
      <p:sp>
        <p:nvSpPr>
          <p:cNvPr id="15" name="矩形 14"/>
          <p:cNvSpPr/>
          <p:nvPr/>
        </p:nvSpPr>
        <p:spPr>
          <a:xfrm>
            <a:off x="436488" y="987574"/>
            <a:ext cx="4351536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說明：使用者在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line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收到連結點入，進調查流程後的第一頁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目的：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讓使用者知道這個活動在主題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讓使用者覺得這個活動有公信力、可以信賴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需要出現的元素：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活動標題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一句話交代活動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(theme)</a:t>
            </a: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調查活動日期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主視覺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所有合作夥伴的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logo</a:t>
            </a:r>
            <a:endParaRPr lang="en-US" altLang="zh-TW" sz="1200" kern="0" dirty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進入活動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or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下一頁的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action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 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button</a:t>
            </a:r>
          </a:p>
        </p:txBody>
      </p:sp>
      <p:sp>
        <p:nvSpPr>
          <p:cNvPr id="18" name="矩形 17"/>
          <p:cNvSpPr/>
          <p:nvPr/>
        </p:nvSpPr>
        <p:spPr>
          <a:xfrm>
            <a:off x="5907328" y="1111364"/>
            <a:ext cx="1927143" cy="178657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6452340" y="4026651"/>
            <a:ext cx="864096" cy="306467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TW" altLang="en-US" sz="1200" kern="0" dirty="0" smtClean="0">
                <a:solidFill>
                  <a:schemeClr val="bg1"/>
                </a:solidFill>
                <a:latin typeface="+mn-ea"/>
                <a:cs typeface="新細明體" charset="-120"/>
              </a:rPr>
              <a:t>進入活動</a:t>
            </a:r>
            <a:endParaRPr lang="en-US" altLang="zh-TW" sz="400" kern="0" dirty="0">
              <a:solidFill>
                <a:schemeClr val="bg1"/>
              </a:solidFill>
              <a:latin typeface="+mn-ea"/>
              <a:cs typeface="新細明體" charset="-120"/>
            </a:endParaRPr>
          </a:p>
        </p:txBody>
      </p:sp>
      <p:sp>
        <p:nvSpPr>
          <p:cNvPr id="17" name="矩形圖說文字 16"/>
          <p:cNvSpPr/>
          <p:nvPr/>
        </p:nvSpPr>
        <p:spPr>
          <a:xfrm>
            <a:off x="8197000" y="1789847"/>
            <a:ext cx="871757" cy="1200329"/>
          </a:xfrm>
          <a:prstGeom prst="wedgeRectCallout">
            <a:avLst>
              <a:gd name="adj1" fmla="val -97839"/>
              <a:gd name="adj2" fmla="val -24591"/>
            </a:avLst>
          </a:prstGeom>
          <a:noFill/>
          <a:ln w="190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200" dirty="0" smtClean="0">
                <a:solidFill>
                  <a:srgbClr val="000000"/>
                </a:solidFill>
                <a:latin typeface="Microsoft JhengHei" charset="-120"/>
              </a:rPr>
              <a:t>標題</a:t>
            </a:r>
            <a:endParaRPr lang="en-US" altLang="zh-TW" sz="1200" dirty="0" smtClean="0">
              <a:solidFill>
                <a:srgbClr val="000000"/>
              </a:solidFill>
              <a:latin typeface="Microsoft JhengHei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 smtClean="0">
                <a:solidFill>
                  <a:srgbClr val="000000"/>
                </a:solidFill>
                <a:latin typeface="Microsoft JhengHei" charset="-120"/>
              </a:rPr>
              <a:t>Theme</a:t>
            </a:r>
            <a:endParaRPr lang="en-US" altLang="zh-TW" sz="1200" dirty="0">
              <a:solidFill>
                <a:srgbClr val="000000"/>
              </a:solidFill>
              <a:latin typeface="Microsoft JhengHei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 smtClean="0">
                <a:solidFill>
                  <a:srgbClr val="000000"/>
                </a:solidFill>
                <a:latin typeface="Microsoft JhengHei" charset="-120"/>
              </a:rPr>
              <a:t>活動日期</a:t>
            </a:r>
            <a:endParaRPr lang="en-US" altLang="zh-TW" sz="1200" dirty="0" smtClean="0">
              <a:solidFill>
                <a:srgbClr val="000000"/>
              </a:solidFill>
              <a:latin typeface="Microsoft JhengHei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 smtClean="0">
                <a:solidFill>
                  <a:srgbClr val="000000"/>
                </a:solidFill>
                <a:latin typeface="Microsoft JhengHei" charset="-120"/>
              </a:rPr>
              <a:t>主視覺</a:t>
            </a:r>
            <a:endParaRPr lang="en-US" altLang="zh-TW" sz="1200" dirty="0" smtClean="0">
              <a:solidFill>
                <a:srgbClr val="000000"/>
              </a:solidFill>
              <a:latin typeface="Microsoft JhengHei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64153" y="1294477"/>
            <a:ext cx="1813491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TW" altLang="en-US" sz="1600" b="1" kern="0" dirty="0" smtClean="0">
                <a:latin typeface="+mn-ea"/>
                <a:cs typeface="新細明體" charset="-120"/>
              </a:rPr>
              <a:t>友善長者智慧城市</a:t>
            </a:r>
            <a:endParaRPr lang="en-US" altLang="zh-TW" sz="1600" b="1" kern="0" dirty="0" smtClean="0">
              <a:latin typeface="+mn-ea"/>
              <a:cs typeface="新細明體" charset="-12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TW" altLang="en-US" sz="1600" b="1" kern="0" dirty="0" smtClean="0">
                <a:latin typeface="+mn-ea"/>
                <a:cs typeface="新細明體" charset="-120"/>
              </a:rPr>
              <a:t>樂樂活大家講</a:t>
            </a:r>
            <a:endParaRPr lang="en-US" altLang="zh-TW" sz="1600" b="1" kern="0" dirty="0" smtClean="0">
              <a:latin typeface="+mn-ea"/>
              <a:cs typeface="新細明體" charset="-12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TW" altLang="en-US" sz="1100" kern="0" dirty="0" smtClean="0">
                <a:latin typeface="+mn-ea"/>
                <a:cs typeface="新細明體" charset="-120"/>
              </a:rPr>
              <a:t>您的心聲將讓台灣成為快樂安居的好地方</a:t>
            </a:r>
            <a:endParaRPr lang="en-US" altLang="zh-TW" sz="1100" kern="0" dirty="0" smtClean="0">
              <a:latin typeface="+mn-ea"/>
              <a:cs typeface="新細明體" charset="-12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TW" altLang="en-US" sz="800" kern="0" dirty="0" smtClean="0">
                <a:latin typeface="+mn-ea"/>
                <a:cs typeface="新細明體" charset="-120"/>
              </a:rPr>
              <a:t>活動日期：</a:t>
            </a:r>
            <a:r>
              <a:rPr lang="en-US" altLang="zh-TW" sz="800" kern="0" dirty="0" smtClean="0">
                <a:latin typeface="+mn-ea"/>
                <a:cs typeface="新細明體" charset="-120"/>
              </a:rPr>
              <a:t>106.08.08-106.09.18</a:t>
            </a:r>
            <a:endParaRPr lang="en-US" altLang="zh-TW" sz="400" kern="0" dirty="0">
              <a:latin typeface="+mn-ea"/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45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抽獎頁面</a:t>
            </a:r>
            <a:r>
              <a:rPr kumimoji="1" lang="en-US" altLang="zh-TW" dirty="0" smtClean="0"/>
              <a:t>(B)</a:t>
            </a:r>
            <a:endParaRPr kumimoji="1"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668387" y="123478"/>
            <a:ext cx="2432005" cy="4968552"/>
            <a:chOff x="3467166" y="674908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166" y="674908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3635896" y="1212911"/>
              <a:ext cx="1703864" cy="311194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5964153" y="963374"/>
            <a:ext cx="1813491" cy="6617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TW" altLang="en-US" sz="1600" b="1" kern="0" dirty="0">
                <a:solidFill>
                  <a:schemeClr val="accent1"/>
                </a:solidFill>
                <a:latin typeface="+mn-ea"/>
                <a:cs typeface="新細明體" charset="-120"/>
              </a:rPr>
              <a:t>參加樂樂活大家講</a:t>
            </a:r>
            <a:endParaRPr lang="en-US" altLang="zh-TW" sz="1600" b="1" kern="0" dirty="0">
              <a:solidFill>
                <a:schemeClr val="accent1"/>
              </a:solidFill>
              <a:latin typeface="+mn-ea"/>
              <a:cs typeface="新細明體" charset="-12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TW" altLang="en-US" sz="1600" b="1" kern="0" dirty="0">
                <a:solidFill>
                  <a:schemeClr val="accent1"/>
                </a:solidFill>
                <a:latin typeface="+mn-ea"/>
                <a:cs typeface="新細明體" charset="-120"/>
              </a:rPr>
              <a:t>一起抽大獎！</a:t>
            </a:r>
            <a:endParaRPr lang="en-US" altLang="zh-TW" sz="1600" b="1" kern="0" dirty="0">
              <a:solidFill>
                <a:schemeClr val="accent1"/>
              </a:solidFill>
              <a:latin typeface="+mn-ea"/>
              <a:cs typeface="新細明體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5111" y="2159941"/>
            <a:ext cx="1087680" cy="630956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13974" y="2244586"/>
            <a:ext cx="98284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200" b="1" dirty="0" smtClean="0"/>
              <a:t>圓夢級贊助獎項圖片</a:t>
            </a:r>
            <a:r>
              <a:rPr lang="en-US" altLang="zh-TW" sz="1200" b="1" dirty="0" smtClean="0"/>
              <a:t>1</a:t>
            </a:r>
          </a:p>
        </p:txBody>
      </p:sp>
      <p:sp>
        <p:nvSpPr>
          <p:cNvPr id="10" name="矩形 9"/>
          <p:cNvSpPr/>
          <p:nvPr/>
        </p:nvSpPr>
        <p:spPr>
          <a:xfrm>
            <a:off x="5865111" y="2881377"/>
            <a:ext cx="1087680" cy="630956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913974" y="2966022"/>
            <a:ext cx="98284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200" b="1" dirty="0" smtClean="0"/>
              <a:t>圓夢級贊助獎項圖片</a:t>
            </a:r>
            <a:r>
              <a:rPr lang="en-US" altLang="zh-TW" sz="1200" b="1" dirty="0" smtClean="0"/>
              <a:t>2</a:t>
            </a:r>
          </a:p>
        </p:txBody>
      </p:sp>
      <p:sp>
        <p:nvSpPr>
          <p:cNvPr id="12" name="矩形 11"/>
          <p:cNvSpPr/>
          <p:nvPr/>
        </p:nvSpPr>
        <p:spPr>
          <a:xfrm>
            <a:off x="5865111" y="3596978"/>
            <a:ext cx="1087680" cy="630956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913974" y="3681623"/>
            <a:ext cx="98284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200" b="1" dirty="0" smtClean="0"/>
              <a:t>圓夢級贊助獎項圖片</a:t>
            </a:r>
            <a:r>
              <a:rPr lang="en-US" altLang="zh-TW" sz="1200" b="1" dirty="0"/>
              <a:t>3</a:t>
            </a:r>
            <a:endParaRPr lang="en-US" altLang="zh-TW" sz="1200" b="1" dirty="0" smtClean="0"/>
          </a:p>
        </p:txBody>
      </p:sp>
      <p:sp>
        <p:nvSpPr>
          <p:cNvPr id="14" name="圓角矩形 13"/>
          <p:cNvSpPr/>
          <p:nvPr/>
        </p:nvSpPr>
        <p:spPr>
          <a:xfrm>
            <a:off x="6452340" y="1715856"/>
            <a:ext cx="864096" cy="306467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TW" altLang="en-US" sz="1200" kern="0" dirty="0" smtClean="0">
                <a:solidFill>
                  <a:schemeClr val="bg1"/>
                </a:solidFill>
                <a:latin typeface="+mn-ea"/>
                <a:cs typeface="新細明體" charset="-120"/>
              </a:rPr>
              <a:t>開始填寫</a:t>
            </a:r>
            <a:endParaRPr lang="en-US" altLang="zh-TW" sz="400" kern="0" dirty="0">
              <a:solidFill>
                <a:schemeClr val="bg1"/>
              </a:solidFill>
              <a:latin typeface="+mn-ea"/>
              <a:cs typeface="新細明體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03554" y="2154106"/>
            <a:ext cx="801358" cy="630956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45231" y="2259975"/>
            <a:ext cx="929680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100" b="1" dirty="0" smtClean="0"/>
              <a:t>圓夢級贊助廠商名</a:t>
            </a:r>
            <a:r>
              <a:rPr lang="en-US" altLang="zh-TW" sz="1100" b="1" dirty="0"/>
              <a:t>1</a:t>
            </a:r>
            <a:endParaRPr lang="en-US" altLang="zh-TW" sz="1100" b="1" dirty="0" smtClean="0"/>
          </a:p>
        </p:txBody>
      </p:sp>
      <p:sp>
        <p:nvSpPr>
          <p:cNvPr id="22" name="矩形 21"/>
          <p:cNvSpPr/>
          <p:nvPr/>
        </p:nvSpPr>
        <p:spPr>
          <a:xfrm>
            <a:off x="7003554" y="2883546"/>
            <a:ext cx="801358" cy="630956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945231" y="2989415"/>
            <a:ext cx="929680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100" b="1" dirty="0" smtClean="0"/>
              <a:t>圓夢級贊助廠商名</a:t>
            </a:r>
            <a:r>
              <a:rPr lang="en-US" altLang="zh-TW" sz="1100" b="1" dirty="0" smtClean="0"/>
              <a:t>2</a:t>
            </a:r>
          </a:p>
        </p:txBody>
      </p:sp>
      <p:sp>
        <p:nvSpPr>
          <p:cNvPr id="24" name="矩形 23"/>
          <p:cNvSpPr/>
          <p:nvPr/>
        </p:nvSpPr>
        <p:spPr>
          <a:xfrm>
            <a:off x="7013011" y="3596653"/>
            <a:ext cx="801358" cy="630956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954688" y="3702522"/>
            <a:ext cx="929680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100" b="1" dirty="0" smtClean="0"/>
              <a:t>圓夢級贊助廠商名</a:t>
            </a:r>
            <a:r>
              <a:rPr lang="en-US" altLang="zh-TW" sz="1100" b="1" dirty="0" smtClean="0"/>
              <a:t>3</a:t>
            </a:r>
          </a:p>
        </p:txBody>
      </p:sp>
      <p:sp>
        <p:nvSpPr>
          <p:cNvPr id="26" name="矩形 25"/>
          <p:cNvSpPr/>
          <p:nvPr/>
        </p:nvSpPr>
        <p:spPr>
          <a:xfrm>
            <a:off x="5861558" y="4310952"/>
            <a:ext cx="1087680" cy="180973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014332" y="4305911"/>
            <a:ext cx="801358" cy="186014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36488" y="987574"/>
            <a:ext cx="4351536" cy="36317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說明：進入調查流程後的第二頁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目的：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讓使用者知道有抽獎活動與獎項的內容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讓人覺得抽獎活動有公信力、可以信賴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需要出現的元素：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填問卷即可抽大獎的訊息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贊助廠商的名字與其獎項的露出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開始填寫的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action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 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button</a:t>
            </a:r>
            <a:endParaRPr lang="en-US" altLang="zh-TW" sz="1200" kern="0" dirty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其他說明：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贊助者依照贊助金額有不同級別，圓夢級為最高額度贊助、樂活級為第二高額度贊助。希望圓夢級的贊助獎項和名字，在使用者不需滑動手機的狀況下就一目了然，而往下滑動才出現樂活級的贊助獎項和名字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此頁最重點資訊是「開此填寫」所以不希望填寫按鈕需要滑動才找得到，或許會有比示意圖更好的位置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324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調查聲明</a:t>
            </a:r>
            <a:r>
              <a:rPr kumimoji="1" lang="en-US" altLang="zh-TW" dirty="0" smtClean="0"/>
              <a:t>(B)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6488" y="987574"/>
            <a:ext cx="4351536" cy="27699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說明</a:t>
            </a:r>
            <a:r>
              <a:rPr lang="zh-TW" altLang="en-US" sz="1200" kern="0" dirty="0">
                <a:latin typeface="+mn-ea"/>
                <a:cs typeface="新細明體" charset="-120"/>
              </a:rPr>
              <a:t>：進入調查流程後的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第三頁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目的：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線上問卷為研究，需要有填寫資料的聲明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需要出現的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元素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簡易的前言</a:t>
            </a:r>
            <a:r>
              <a:rPr lang="zh-TW" altLang="en-US" sz="1200" kern="0" dirty="0" smtClean="0">
                <a:solidFill>
                  <a:schemeClr val="accent1"/>
                </a:solidFill>
                <a:latin typeface="+mn-ea"/>
                <a:cs typeface="新細明體" charset="-120"/>
              </a:rPr>
              <a:t>（暫定文案） 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：</a:t>
            </a:r>
            <a:r>
              <a:rPr lang="zh-TW" altLang="en-US" sz="1200" smtClean="0"/>
              <a:t>您接下來的填答將成</a:t>
            </a:r>
            <a:r>
              <a:rPr lang="zh-TW" altLang="en-US" sz="1200" dirty="0" smtClean="0"/>
              <a:t>政府</a:t>
            </a:r>
            <a:r>
              <a:rPr lang="zh-TW" altLang="en-US" sz="1200" dirty="0"/>
              <a:t>和企業打造未來友善長</a:t>
            </a:r>
            <a:r>
              <a:rPr lang="zh-TW" altLang="en-US" sz="1200" dirty="0" smtClean="0"/>
              <a:t>者環境</a:t>
            </a:r>
            <a:r>
              <a:rPr lang="zh-TW" altLang="en-US" sz="1200" dirty="0"/>
              <a:t>的建議，讓台灣</a:t>
            </a:r>
            <a:r>
              <a:rPr lang="zh-TW" altLang="en-US" sz="1200" dirty="0" smtClean="0"/>
              <a:t>成為快樂安居的</a:t>
            </a:r>
            <a:r>
              <a:rPr lang="zh-TW" altLang="en-US" sz="1200" dirty="0"/>
              <a:t>好</a:t>
            </a:r>
            <a:r>
              <a:rPr lang="zh-TW" altLang="en-US" sz="1200" dirty="0" smtClean="0"/>
              <a:t>地方！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聲明內容</a:t>
            </a:r>
            <a:r>
              <a:rPr lang="zh-TW" altLang="en-US" sz="1200" kern="0" dirty="0">
                <a:solidFill>
                  <a:schemeClr val="accent1"/>
                </a:solidFill>
                <a:latin typeface="+mn-ea"/>
                <a:cs typeface="新細明體" charset="-120"/>
              </a:rPr>
              <a:t>（最終文案由律師版為主） 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：</a:t>
            </a:r>
            <a:r>
              <a:rPr lang="zh-TW" altLang="zh-TW" sz="1200" dirty="0"/>
              <a:t>本調查收集的資料均為匿名，不需留下真實姓名與聯絡方式，填寫的資料僅供研究使用，請安心填寫</a:t>
            </a:r>
            <a:r>
              <a:rPr lang="zh-TW" altLang="zh-TW" sz="1200" dirty="0" smtClean="0"/>
              <a:t>。</a:t>
            </a:r>
            <a:endParaRPr lang="en-US" altLang="zh-TW" sz="1200" kern="0" dirty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>
                <a:latin typeface="+mn-ea"/>
                <a:cs typeface="新細明體" charset="-120"/>
              </a:rPr>
              <a:t>需要讓</a:t>
            </a:r>
            <a:r>
              <a:rPr lang="en-US" altLang="zh-TW" sz="1200" kern="0" dirty="0">
                <a:latin typeface="+mn-ea"/>
                <a:cs typeface="新細明體" charset="-120"/>
              </a:rPr>
              <a:t>user</a:t>
            </a:r>
            <a:r>
              <a:rPr lang="zh-TW" altLang="en-US" sz="1200" kern="0" dirty="0">
                <a:latin typeface="+mn-ea"/>
                <a:cs typeface="新細明體" charset="-120"/>
              </a:rPr>
              <a:t>有「同意」聲明的動作，可以設計成打勾同意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或將「同意」直接設在</a:t>
            </a:r>
            <a:r>
              <a:rPr lang="en-US" altLang="zh-TW" sz="1200" kern="0" dirty="0">
                <a:latin typeface="+mn-ea"/>
                <a:cs typeface="新細明體" charset="-120"/>
              </a:rPr>
              <a:t>action</a:t>
            </a:r>
            <a:r>
              <a:rPr lang="zh-TW" altLang="en-US" sz="1200" kern="0" dirty="0">
                <a:latin typeface="+mn-ea"/>
                <a:cs typeface="新細明體" charset="-120"/>
              </a:rPr>
              <a:t> </a:t>
            </a:r>
            <a:r>
              <a:rPr lang="en-US" altLang="zh-TW" sz="1200" kern="0" dirty="0">
                <a:latin typeface="+mn-ea"/>
                <a:cs typeface="新細明體" charset="-120"/>
              </a:rPr>
              <a:t>button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上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668387" y="123478"/>
            <a:ext cx="2432005" cy="4968552"/>
            <a:chOff x="3467166" y="674908"/>
            <a:chExt cx="2041325" cy="4170398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166" y="674908"/>
              <a:ext cx="2041325" cy="4170398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3635896" y="1212911"/>
              <a:ext cx="1703864" cy="311194"/>
            </a:xfrm>
            <a:prstGeom prst="rect">
              <a:avLst/>
            </a:prstGeom>
          </p:spPr>
        </p:pic>
      </p:grpSp>
      <p:sp>
        <p:nvSpPr>
          <p:cNvPr id="10" name="圓角矩形 9"/>
          <p:cNvSpPr/>
          <p:nvPr/>
        </p:nvSpPr>
        <p:spPr>
          <a:xfrm>
            <a:off x="6124238" y="3723878"/>
            <a:ext cx="1520300" cy="306467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TW" altLang="en-US" sz="1200" kern="0" smtClean="0">
                <a:solidFill>
                  <a:schemeClr val="bg1"/>
                </a:solidFill>
                <a:latin typeface="+mn-ea"/>
                <a:cs typeface="新細明體" charset="-120"/>
              </a:rPr>
              <a:t>同意，進入下一頁</a:t>
            </a:r>
            <a:endParaRPr lang="en-US" altLang="zh-TW" sz="400" kern="0" dirty="0">
              <a:solidFill>
                <a:schemeClr val="bg1"/>
              </a:solidFill>
              <a:latin typeface="+mn-ea"/>
              <a:cs typeface="新細明體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07328" y="2187175"/>
            <a:ext cx="1927143" cy="1464695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79094" y="2187175"/>
            <a:ext cx="121058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b="1" dirty="0" smtClean="0"/>
              <a:t>調查聲明</a:t>
            </a:r>
            <a:endParaRPr lang="en-US" altLang="zh-TW" sz="1200" b="1" dirty="0" smtClean="0"/>
          </a:p>
          <a:p>
            <a:pPr>
              <a:lnSpc>
                <a:spcPct val="150000"/>
              </a:lnSpc>
            </a:pPr>
            <a:r>
              <a:rPr lang="en-US" altLang="zh-TW" sz="1200" b="1" dirty="0" smtClean="0"/>
              <a:t>1.XXX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 smtClean="0"/>
              <a:t>2.XXX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 smtClean="0"/>
              <a:t>3.XXX</a:t>
            </a:r>
            <a:endParaRPr lang="zh-TW" altLang="en-US" sz="1200" b="1" dirty="0"/>
          </a:p>
        </p:txBody>
      </p:sp>
      <p:sp>
        <p:nvSpPr>
          <p:cNvPr id="13" name="矩形 12"/>
          <p:cNvSpPr/>
          <p:nvPr/>
        </p:nvSpPr>
        <p:spPr>
          <a:xfrm>
            <a:off x="5900684" y="1135199"/>
            <a:ext cx="1927143" cy="1004503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272451" y="1357687"/>
            <a:ext cx="1210588" cy="502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b="1" dirty="0" smtClean="0"/>
              <a:t>簡易前言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2288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基本資料：年紀</a:t>
            </a:r>
            <a:r>
              <a:rPr kumimoji="1" lang="en-US" altLang="zh-TW" dirty="0" smtClean="0"/>
              <a:t>(B-1-1)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6488" y="813356"/>
            <a:ext cx="4063504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需要出現的元素：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年紀範圍劃分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80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歲以上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75-79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70-74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65-69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60-64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55-59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50-54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45-49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40-44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35-39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30-34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25-29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20-24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buFont typeface="Wingdings" charset="2"/>
              <a:buChar char="n"/>
            </a:pPr>
            <a:r>
              <a:rPr lang="zh-TW" altLang="en-US" sz="1200" kern="0" dirty="0">
                <a:latin typeface="+mn-ea"/>
                <a:cs typeface="新細明體" charset="-120"/>
              </a:rPr>
              <a:t>其他說明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：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65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歲為劃分引導語版本的界線</a:t>
            </a:r>
            <a:endParaRPr lang="en-US" altLang="zh-TW" sz="1200" kern="0" dirty="0">
              <a:latin typeface="+mn-ea"/>
              <a:cs typeface="新細明體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17990" y="813356"/>
            <a:ext cx="269535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Wingdings" charset="2"/>
              <a:buChar char="n"/>
            </a:pPr>
            <a:endParaRPr lang="en-US" altLang="zh-TW" sz="1200" kern="0" dirty="0" smtClean="0">
              <a:solidFill>
                <a:srgbClr val="FF0000"/>
              </a:solidFill>
              <a:latin typeface="+mn-ea"/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396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聯絡資料</a:t>
            </a:r>
            <a:r>
              <a:rPr kumimoji="1" lang="en-US" altLang="zh-TW" dirty="0" smtClean="0"/>
              <a:t>(B-9)</a:t>
            </a:r>
            <a:endParaRPr kumimoji="1"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668387" y="123478"/>
            <a:ext cx="2432005" cy="4968552"/>
            <a:chOff x="3467166" y="674908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166" y="674908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3635896" y="1212911"/>
              <a:ext cx="1703864" cy="311194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5907328" y="2283718"/>
            <a:ext cx="1927143" cy="1312987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22612" y="2211710"/>
            <a:ext cx="172355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b="1" dirty="0" smtClean="0"/>
              <a:t>抽獎個資聲明</a:t>
            </a:r>
            <a:endParaRPr lang="en-US" altLang="zh-TW" sz="1200" b="1" dirty="0" smtClean="0"/>
          </a:p>
          <a:p>
            <a:pPr>
              <a:lnSpc>
                <a:spcPct val="150000"/>
              </a:lnSpc>
            </a:pPr>
            <a:r>
              <a:rPr lang="en-US" altLang="zh-TW" sz="1200" b="1" dirty="0" smtClean="0"/>
              <a:t>1.XXX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 smtClean="0"/>
              <a:t>2.XXX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 smtClean="0"/>
              <a:t>3.XXX</a:t>
            </a:r>
            <a:endParaRPr lang="zh-TW" altLang="en-US" sz="1200" b="1" dirty="0"/>
          </a:p>
        </p:txBody>
      </p:sp>
      <p:sp>
        <p:nvSpPr>
          <p:cNvPr id="9" name="矩形 8"/>
          <p:cNvSpPr/>
          <p:nvPr/>
        </p:nvSpPr>
        <p:spPr>
          <a:xfrm>
            <a:off x="5876079" y="1161252"/>
            <a:ext cx="19896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b="1" dirty="0" smtClean="0"/>
              <a:t>填資料，抽大獎</a:t>
            </a:r>
            <a:endParaRPr lang="en-US" altLang="zh-TW" sz="2000" b="1" dirty="0" smtClean="0"/>
          </a:p>
          <a:p>
            <a:r>
              <a:rPr lang="en-US" altLang="zh-TW" sz="1200" dirty="0" smtClean="0"/>
              <a:t>1.</a:t>
            </a:r>
            <a:r>
              <a:rPr lang="zh-TW" altLang="en-US" sz="1200" dirty="0" smtClean="0"/>
              <a:t>真實姓名</a:t>
            </a:r>
            <a:endParaRPr lang="en-US" altLang="zh-TW" sz="1200" dirty="0" smtClean="0"/>
          </a:p>
          <a:p>
            <a:r>
              <a:rPr lang="en-US" altLang="zh-TW" sz="1200" dirty="0" smtClean="0"/>
              <a:t>2.</a:t>
            </a:r>
            <a:r>
              <a:rPr lang="zh-TW" altLang="en-US" sz="1200" dirty="0" smtClean="0"/>
              <a:t>聯絡電話</a:t>
            </a:r>
            <a:endParaRPr lang="en-US" altLang="zh-TW" sz="1200" dirty="0" smtClean="0"/>
          </a:p>
          <a:p>
            <a:r>
              <a:rPr lang="en-US" altLang="zh-TW" sz="1200" dirty="0" smtClean="0"/>
              <a:t>3.</a:t>
            </a:r>
            <a:r>
              <a:rPr lang="zh-TW" altLang="en-US" sz="1200" dirty="0" smtClean="0"/>
              <a:t>電子信箱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36488" y="987574"/>
            <a:ext cx="4965978" cy="33701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說明：送出問卷後出現抽獎個資頁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目的：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搜集足以聯絡填答者與核對中獎身份的個資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(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手機、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email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才會收到主動通知，留家裡電話者需仰賴上網看公告兌獎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)</a:t>
            </a:r>
            <a:endParaRPr lang="en-US" altLang="zh-TW" sz="1200" kern="0" dirty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宣告參加抽獎活動的個資聲明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需要出現的元素：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進入抽獎活動的感覺，與前面的調查活動斷開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抽獎個資聲明內容</a:t>
            </a:r>
            <a:r>
              <a:rPr lang="zh-TW" altLang="en-US" sz="1200" kern="0" dirty="0">
                <a:solidFill>
                  <a:schemeClr val="accent1"/>
                </a:solidFill>
                <a:latin typeface="+mn-ea"/>
                <a:cs typeface="新細明體" charset="-120"/>
              </a:rPr>
              <a:t>（最終文案由律師版為主） 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(</a:t>
            </a:r>
            <a:r>
              <a:rPr lang="en-US" altLang="zh-TW" sz="1200" kern="0" dirty="0">
                <a:latin typeface="+mn-ea"/>
                <a:cs typeface="新細明體" charset="-120"/>
              </a:rPr>
              <a:t>1)</a:t>
            </a:r>
            <a:r>
              <a:rPr lang="zh-TW" altLang="zh-TW" sz="1200" kern="0" dirty="0">
                <a:latin typeface="+mn-ea"/>
                <a:cs typeface="新細明體" charset="-120"/>
              </a:rPr>
              <a:t>參加者填寫的個人資料僅用於本抽獎活動聯絡使用，不做其他用途。</a:t>
            </a: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>
                <a:latin typeface="+mn-ea"/>
                <a:cs typeface="新細明體" charset="-120"/>
              </a:rPr>
              <a:t>(2)</a:t>
            </a:r>
            <a:r>
              <a:rPr lang="zh-TW" altLang="zh-TW" sz="1200" kern="0" dirty="0">
                <a:latin typeface="+mn-ea"/>
                <a:cs typeface="新細明體" charset="-120"/>
              </a:rPr>
              <a:t>參加者需對填寫的個資自行負責，如因資料填寫錯誤或填寫假資料，無法收到相關通知或無法核對真實身份，所造成的損失與主辦單位無涉。 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填答者可選擇跳過抽獎</a:t>
            </a:r>
            <a:endParaRPr lang="en-US" altLang="zh-TW" sz="1200" kern="0" dirty="0">
              <a:latin typeface="+mn-ea"/>
              <a:cs typeface="新細明體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124238" y="3651870"/>
            <a:ext cx="1520300" cy="306467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TW" altLang="en-US" sz="1200" kern="0" dirty="0" smtClean="0">
                <a:solidFill>
                  <a:schemeClr val="bg1"/>
                </a:solidFill>
                <a:latin typeface="+mn-ea"/>
                <a:cs typeface="新細明體" charset="-120"/>
              </a:rPr>
              <a:t>填好資料了</a:t>
            </a:r>
            <a:endParaRPr lang="en-US" altLang="zh-TW" sz="400" kern="0" dirty="0">
              <a:solidFill>
                <a:schemeClr val="bg1"/>
              </a:solidFill>
              <a:latin typeface="+mn-ea"/>
              <a:cs typeface="新細明體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124238" y="4065483"/>
            <a:ext cx="1520300" cy="306467"/>
          </a:xfrm>
          <a:prstGeom prst="round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TW" altLang="en-US" sz="1200" kern="0" dirty="0" smtClean="0">
                <a:solidFill>
                  <a:schemeClr val="bg1"/>
                </a:solidFill>
                <a:latin typeface="+mn-ea"/>
                <a:cs typeface="新細明體" charset="-120"/>
              </a:rPr>
              <a:t>不參加抽獎</a:t>
            </a:r>
            <a:endParaRPr lang="en-US" altLang="zh-TW" sz="400" kern="0" dirty="0">
              <a:solidFill>
                <a:schemeClr val="bg1"/>
              </a:solidFill>
              <a:latin typeface="+mn-ea"/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24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抽獎券預覽</a:t>
            </a:r>
            <a:r>
              <a:rPr kumimoji="1" lang="en-US" altLang="zh-TW" dirty="0" smtClean="0"/>
              <a:t>(B-10)</a:t>
            </a:r>
            <a:endParaRPr kumimoji="1"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72200" y="123478"/>
            <a:ext cx="2432005" cy="4968552"/>
            <a:chOff x="3467166" y="674908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166" y="674908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3635896" y="1212911"/>
              <a:ext cx="1703864" cy="311194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6611141" y="2763239"/>
            <a:ext cx="1927143" cy="1464695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46038" y="2763239"/>
            <a:ext cx="128432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b="1" dirty="0" smtClean="0"/>
              <a:t>領獎規範</a:t>
            </a:r>
            <a:endParaRPr lang="en-US" altLang="zh-TW" sz="1200" b="1" dirty="0" smtClean="0"/>
          </a:p>
          <a:p>
            <a:pPr>
              <a:lnSpc>
                <a:spcPct val="150000"/>
              </a:lnSpc>
            </a:pPr>
            <a:r>
              <a:rPr lang="en-US" altLang="zh-TW" sz="1200" b="1" dirty="0" smtClean="0"/>
              <a:t>1.XXX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 smtClean="0"/>
              <a:t>2.XXX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 smtClean="0"/>
              <a:t>3.XXX</a:t>
            </a:r>
            <a:endParaRPr lang="zh-TW" altLang="en-US" sz="1200" b="1" dirty="0"/>
          </a:p>
        </p:txBody>
      </p:sp>
      <p:sp>
        <p:nvSpPr>
          <p:cNvPr id="9" name="矩形 8"/>
          <p:cNvSpPr/>
          <p:nvPr/>
        </p:nvSpPr>
        <p:spPr>
          <a:xfrm>
            <a:off x="6523080" y="1143562"/>
            <a:ext cx="21302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 smtClean="0"/>
              <a:t>XXX</a:t>
            </a:r>
            <a:r>
              <a:rPr lang="zh-TW" altLang="en-US" b="1" dirty="0" smtClean="0"/>
              <a:t>先生</a:t>
            </a:r>
            <a:r>
              <a:rPr lang="en-US" altLang="zh-TW" b="1" dirty="0" smtClean="0"/>
              <a:t>/</a:t>
            </a:r>
            <a:r>
              <a:rPr lang="zh-TW" altLang="en-US" b="1" dirty="0" smtClean="0"/>
              <a:t>小姐</a:t>
            </a:r>
            <a:endParaRPr lang="en-US" altLang="zh-TW" b="1" dirty="0" smtClean="0"/>
          </a:p>
          <a:p>
            <a:pPr algn="ctr">
              <a:lnSpc>
                <a:spcPct val="150000"/>
              </a:lnSpc>
            </a:pPr>
            <a:r>
              <a:rPr lang="zh-TW" altLang="en-US" sz="1200" dirty="0" smtClean="0"/>
              <a:t>這是您的抽獎序號＿＿＿</a:t>
            </a:r>
            <a:endParaRPr lang="en-US" altLang="zh-TW" sz="1200" dirty="0" smtClean="0"/>
          </a:p>
          <a:p>
            <a:pPr algn="ctr">
              <a:lnSpc>
                <a:spcPct val="150000"/>
              </a:lnSpc>
            </a:pPr>
            <a:r>
              <a:rPr lang="zh-TW" altLang="en-US" sz="1200" dirty="0" smtClean="0"/>
              <a:t>得獎名單將於</a:t>
            </a:r>
            <a:r>
              <a:rPr lang="en-US" altLang="zh-TW" sz="1200" dirty="0" smtClean="0"/>
              <a:t>X</a:t>
            </a:r>
            <a:r>
              <a:rPr lang="zh-TW" altLang="en-US" sz="1200" dirty="0" smtClean="0"/>
              <a:t>月</a:t>
            </a:r>
            <a:r>
              <a:rPr lang="en-US" altLang="zh-TW" sz="1200" dirty="0" smtClean="0"/>
              <a:t>X</a:t>
            </a:r>
            <a:r>
              <a:rPr lang="zh-TW" altLang="en-US" sz="1200" dirty="0" smtClean="0"/>
              <a:t>日公布於樂樂活大調查活動官網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5024" y="555526"/>
            <a:ext cx="6251671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說明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：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填完個資後出現的抽獎預覽頁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目的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：告知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領獎的規範與辦法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需要出現的元素：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抽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獎券畫面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領獎通知方式與期限</a:t>
            </a:r>
            <a:r>
              <a:rPr lang="zh-TW" altLang="en-US" sz="1200" kern="0" dirty="0">
                <a:solidFill>
                  <a:schemeClr val="accent1"/>
                </a:solidFill>
                <a:latin typeface="+mn-ea"/>
                <a:cs typeface="新細明體" charset="-120"/>
              </a:rPr>
              <a:t>（最終文案由律師版為主） 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>
                <a:latin typeface="+mn-ea"/>
                <a:cs typeface="新細明體" charset="-120"/>
              </a:rPr>
              <a:t>(1)</a:t>
            </a:r>
            <a:r>
              <a:rPr lang="zh-TW" altLang="zh-TW" sz="1200" kern="0" dirty="0">
                <a:latin typeface="+mn-ea"/>
                <a:cs typeface="新細明體" charset="-120"/>
              </a:rPr>
              <a:t>中獎名單將於</a:t>
            </a:r>
            <a:r>
              <a:rPr lang="en-US" altLang="zh-TW" sz="1200" kern="0" dirty="0">
                <a:latin typeface="+mn-ea"/>
                <a:cs typeface="新細明體" charset="-120"/>
              </a:rPr>
              <a:t>106</a:t>
            </a:r>
            <a:r>
              <a:rPr lang="zh-TW" altLang="zh-TW" sz="1200" kern="0" dirty="0">
                <a:latin typeface="+mn-ea"/>
                <a:cs typeface="新細明體" charset="-120"/>
              </a:rPr>
              <a:t>年</a:t>
            </a:r>
            <a:r>
              <a:rPr lang="en-US" altLang="zh-TW" sz="1200" kern="0" dirty="0">
                <a:latin typeface="+mn-ea"/>
                <a:cs typeface="新細明體" charset="-120"/>
              </a:rPr>
              <a:t>X</a:t>
            </a:r>
            <a:r>
              <a:rPr lang="zh-TW" altLang="zh-TW" sz="1200" kern="0" dirty="0">
                <a:latin typeface="+mn-ea"/>
                <a:cs typeface="新細明體" charset="-120"/>
              </a:rPr>
              <a:t>月</a:t>
            </a:r>
            <a:r>
              <a:rPr lang="en-US" altLang="zh-TW" sz="1200" kern="0" dirty="0">
                <a:latin typeface="+mn-ea"/>
                <a:cs typeface="新細明體" charset="-120"/>
              </a:rPr>
              <a:t>X</a:t>
            </a:r>
            <a:r>
              <a:rPr lang="zh-TW" altLang="zh-TW" sz="1200" kern="0" dirty="0">
                <a:latin typeface="+mn-ea"/>
                <a:cs typeface="新細明體" charset="-120"/>
              </a:rPr>
              <a:t>日於樂樂活大調查活動網站公告，另以電子郵件、手機簡訊至多兩種方式通知中獎訊息，不以電話主動聯繫得獎者。</a:t>
            </a: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>
                <a:latin typeface="+mn-ea"/>
                <a:cs typeface="新細明體" charset="-120"/>
              </a:rPr>
              <a:t>(2)</a:t>
            </a:r>
            <a:r>
              <a:rPr lang="zh-TW" altLang="zh-TW" sz="1200" kern="0" dirty="0">
                <a:latin typeface="+mn-ea"/>
                <a:cs typeface="新細明體" charset="-120"/>
              </a:rPr>
              <a:t>公告後一週若未確認得獎資格，視同放棄，將由備取名單依次遞補。</a:t>
            </a: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>
                <a:latin typeface="+mn-ea"/>
                <a:cs typeface="新細明體" charset="-120"/>
              </a:rPr>
              <a:t>(3)</a:t>
            </a:r>
            <a:r>
              <a:rPr lang="zh-TW" altLang="zh-TW" sz="1200" kern="0" dirty="0">
                <a:latin typeface="+mn-ea"/>
                <a:cs typeface="新細明體" charset="-120"/>
              </a:rPr>
              <a:t>主辦單位保留更換獎項之權利，獎項不得要求兌換現金或其他獎品。</a:t>
            </a: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>
                <a:latin typeface="+mn-ea"/>
                <a:cs typeface="新細明體" charset="-120"/>
              </a:rPr>
              <a:t>(4)</a:t>
            </a:r>
            <a:r>
              <a:rPr lang="zh-TW" altLang="zh-TW" sz="1200" kern="0" dirty="0">
                <a:latin typeface="+mn-ea"/>
                <a:cs typeface="新細明體" charset="-120"/>
              </a:rPr>
              <a:t>主辦單位保留修改、改變及終止本活動之權利，並於活動官網中公告，其他未盡事宜，悉依主辦單位相關規定辦理。</a:t>
            </a: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>
                <a:latin typeface="+mn-ea"/>
                <a:cs typeface="新細明體" charset="-120"/>
              </a:rPr>
              <a:t>(5</a:t>
            </a:r>
            <a:r>
              <a:rPr lang="en-US" altLang="zh-TW" sz="1200" kern="0" dirty="0">
                <a:latin typeface="+mn-ea"/>
                <a:cs typeface="新細明體" charset="-120"/>
              </a:rPr>
              <a:t>)</a:t>
            </a:r>
            <a:r>
              <a:rPr lang="zh-TW" altLang="zh-TW" sz="1200" kern="0" dirty="0">
                <a:latin typeface="+mn-ea"/>
                <a:cs typeface="新細明體" charset="-120"/>
              </a:rPr>
              <a:t>領獎</a:t>
            </a:r>
            <a:r>
              <a:rPr lang="zh-TW" altLang="zh-TW" sz="1200" kern="0" dirty="0">
                <a:latin typeface="+mn-ea"/>
                <a:cs typeface="新細明體" charset="-120"/>
              </a:rPr>
              <a:t>人需年滿</a:t>
            </a:r>
            <a:r>
              <a:rPr lang="en-US" altLang="zh-TW" sz="1200" kern="0" dirty="0">
                <a:latin typeface="+mn-ea"/>
                <a:cs typeface="新細明體" charset="-120"/>
              </a:rPr>
              <a:t>20</a:t>
            </a:r>
            <a:r>
              <a:rPr lang="zh-TW" altLang="zh-TW" sz="1200" kern="0" dirty="0">
                <a:latin typeface="+mn-ea"/>
                <a:cs typeface="新細明體" charset="-120"/>
              </a:rPr>
              <a:t>歲</a:t>
            </a:r>
            <a:r>
              <a:rPr lang="zh-TW" altLang="en-US" sz="1200" kern="0" dirty="0">
                <a:latin typeface="+mn-ea"/>
                <a:cs typeface="新細明體" charset="-120"/>
              </a:rPr>
              <a:t>。</a:t>
            </a:r>
            <a:r>
              <a:rPr lang="zh-TW" altLang="zh-TW" sz="1200" kern="0" dirty="0">
                <a:latin typeface="+mn-ea"/>
                <a:cs typeface="新細明體" charset="-120"/>
              </a:rPr>
              <a:t>每</a:t>
            </a:r>
            <a:r>
              <a:rPr lang="zh-TW" altLang="zh-TW" sz="1200" kern="0" dirty="0">
                <a:latin typeface="+mn-ea"/>
                <a:cs typeface="新細明體" charset="-120"/>
              </a:rPr>
              <a:t>一個參加者限得獎一次。</a:t>
            </a:r>
            <a:r>
              <a:rPr lang="en-US" altLang="zh-TW" sz="1200" kern="0" dirty="0">
                <a:latin typeface="+mn-ea"/>
                <a:cs typeface="新細明體" charset="-120"/>
              </a:rPr>
              <a:t> </a:t>
            </a:r>
            <a:r>
              <a:rPr lang="zh-TW" altLang="zh-TW" sz="1200" kern="0" dirty="0">
                <a:latin typeface="+mn-ea"/>
                <a:cs typeface="新細明體" charset="-120"/>
              </a:rPr>
              <a:t>若重複中獎，主辦單位得以取消其資格、採順位候補，中獎者以高獎項為主。</a:t>
            </a:r>
            <a:r>
              <a:rPr lang="en-US" altLang="zh-TW" sz="1200" kern="0" dirty="0">
                <a:latin typeface="+mn-ea"/>
                <a:cs typeface="新細明體" charset="-120"/>
              </a:rPr>
              <a:t> </a:t>
            </a:r>
            <a:endParaRPr lang="zh-TW" altLang="zh-TW" sz="1200" kern="0" dirty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en-US" altLang="zh-TW" sz="1200" kern="0" dirty="0">
                <a:latin typeface="+mn-ea"/>
                <a:cs typeface="新細明體" charset="-120"/>
              </a:rPr>
              <a:t>(</a:t>
            </a:r>
            <a:r>
              <a:rPr lang="en-US" altLang="zh-TW" sz="1200" kern="0" dirty="0">
                <a:latin typeface="+mn-ea"/>
                <a:cs typeface="新細明體" charset="-120"/>
              </a:rPr>
              <a:t>6</a:t>
            </a:r>
            <a:r>
              <a:rPr lang="en-US" altLang="zh-TW" sz="1200" kern="0" dirty="0">
                <a:latin typeface="+mn-ea"/>
                <a:cs typeface="新細明體" charset="-120"/>
              </a:rPr>
              <a:t>)</a:t>
            </a:r>
            <a:r>
              <a:rPr lang="zh-TW" altLang="zh-TW" sz="1200" kern="0" dirty="0">
                <a:latin typeface="+mn-ea"/>
                <a:cs typeface="新細明體" charset="-120"/>
              </a:rPr>
              <a:t>依中華民國稅法規定，得獎人需依規定填寫並繳交相關收據。獎項價值超過</a:t>
            </a:r>
            <a:r>
              <a:rPr lang="en-US" altLang="zh-TW" sz="1200" kern="0" dirty="0">
                <a:latin typeface="+mn-ea"/>
                <a:cs typeface="新細明體" charset="-120"/>
              </a:rPr>
              <a:t>1,000</a:t>
            </a:r>
            <a:r>
              <a:rPr lang="zh-TW" altLang="zh-TW" sz="1200" kern="0" dirty="0">
                <a:latin typeface="+mn-ea"/>
                <a:cs typeface="新細明體" charset="-120"/>
              </a:rPr>
              <a:t>元需開立扣繳憑證，依稅法規定須申報所得，中獎之價值超過</a:t>
            </a:r>
            <a:r>
              <a:rPr lang="en-US" altLang="zh-TW" sz="1200" kern="0" dirty="0">
                <a:latin typeface="+mn-ea"/>
                <a:cs typeface="新細明體" charset="-120"/>
              </a:rPr>
              <a:t>20,000</a:t>
            </a:r>
            <a:r>
              <a:rPr lang="zh-TW" altLang="zh-TW" sz="1200" kern="0" dirty="0">
                <a:latin typeface="+mn-ea"/>
                <a:cs typeface="新細明體" charset="-120"/>
              </a:rPr>
              <a:t>元，應繳交</a:t>
            </a:r>
            <a:r>
              <a:rPr lang="en-US" altLang="zh-TW" sz="1200" kern="0" dirty="0">
                <a:latin typeface="+mn-ea"/>
                <a:cs typeface="新細明體" charset="-120"/>
              </a:rPr>
              <a:t>10%</a:t>
            </a:r>
            <a:r>
              <a:rPr lang="zh-TW" altLang="zh-TW" sz="1200" kern="0" dirty="0">
                <a:latin typeface="+mn-ea"/>
                <a:cs typeface="新細明體" charset="-120"/>
              </a:rPr>
              <a:t>之稅金。若不願意配合，則視為自動棄權，不具得獎</a:t>
            </a:r>
            <a:r>
              <a:rPr lang="zh-TW" altLang="zh-TW" sz="1200" kern="0" dirty="0">
                <a:latin typeface="+mn-ea"/>
                <a:cs typeface="新細明體" charset="-120"/>
              </a:rPr>
              <a:t>資格。</a:t>
            </a:r>
            <a:endParaRPr lang="en-US" altLang="zh-TW" sz="1200" kern="0" dirty="0"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zh-TW" altLang="zh-TW" sz="1200" kern="0" dirty="0">
                <a:latin typeface="+mn-ea"/>
                <a:cs typeface="新細明體" charset="-120"/>
              </a:rPr>
              <a:t>【防詐騙提醒</a:t>
            </a:r>
            <a:r>
              <a:rPr lang="zh-TW" altLang="zh-TW" sz="1200" kern="0" dirty="0" smtClean="0">
                <a:latin typeface="+mn-ea"/>
                <a:cs typeface="新細明體" charset="-120"/>
              </a:rPr>
              <a:t>】若</a:t>
            </a:r>
            <a:r>
              <a:rPr lang="zh-TW" altLang="zh-TW" sz="1200" kern="0" dirty="0">
                <a:latin typeface="+mn-ea"/>
                <a:cs typeface="新細明體" charset="-120"/>
              </a:rPr>
              <a:t>您接獲任何電話要您依照指示操作</a:t>
            </a:r>
            <a:r>
              <a:rPr lang="en-US" altLang="zh-TW" sz="1200" kern="0" dirty="0">
                <a:latin typeface="+mn-ea"/>
                <a:cs typeface="新細明體" charset="-120"/>
              </a:rPr>
              <a:t>ATM</a:t>
            </a:r>
            <a:r>
              <a:rPr lang="zh-TW" altLang="zh-TW" sz="1200" kern="0" dirty="0">
                <a:latin typeface="+mn-ea"/>
                <a:cs typeface="新細明體" charset="-120"/>
              </a:rPr>
              <a:t>，要求以自動櫃員機先支付中獎稅金、變更付款方式或更改分期設定等，請不要依電話內容指示操作，建議您直接與主辦單位聯繫確認，謝謝您</a:t>
            </a:r>
            <a:r>
              <a:rPr lang="zh-TW" altLang="zh-TW" sz="1200" kern="0" dirty="0" smtClean="0">
                <a:latin typeface="+mn-ea"/>
                <a:cs typeface="新細明體" charset="-120"/>
              </a:rPr>
              <a:t>！</a:t>
            </a:r>
            <a:endParaRPr lang="zh-TW" altLang="zh-TW" sz="1200" kern="0" dirty="0">
              <a:latin typeface="+mn-ea"/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746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結束頁</a:t>
            </a:r>
            <a:r>
              <a:rPr kumimoji="1" lang="en-US" altLang="zh-TW" dirty="0" smtClean="0"/>
              <a:t>(C)</a:t>
            </a:r>
            <a:endParaRPr kumimoji="1"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668387" y="123478"/>
            <a:ext cx="2432005" cy="4968552"/>
            <a:chOff x="3467166" y="674908"/>
            <a:chExt cx="2041325" cy="417039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166" y="674908"/>
              <a:ext cx="2041325" cy="417039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3635896" y="1212911"/>
              <a:ext cx="1703864" cy="311194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5907328" y="2103421"/>
            <a:ext cx="1927143" cy="1241249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18795" y="2266658"/>
            <a:ext cx="15311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200" b="1" dirty="0" smtClean="0"/>
              <a:t>CCC</a:t>
            </a:r>
            <a:r>
              <a:rPr lang="zh-TW" altLang="en-US" sz="1200" b="1" dirty="0" smtClean="0"/>
              <a:t>出的個人報告書</a:t>
            </a:r>
            <a:endParaRPr lang="en-US" altLang="zh-TW" sz="1200" b="1" dirty="0" smtClean="0"/>
          </a:p>
          <a:p>
            <a:pPr algn="ctr">
              <a:lnSpc>
                <a:spcPct val="150000"/>
              </a:lnSpc>
            </a:pPr>
            <a:r>
              <a:rPr lang="zh-TW" altLang="en-US" sz="1200" b="1" dirty="0" smtClean="0"/>
              <a:t>或</a:t>
            </a:r>
            <a:endParaRPr lang="en-US" altLang="zh-TW" sz="1200" b="1" dirty="0" smtClean="0"/>
          </a:p>
          <a:p>
            <a:pPr algn="ctr">
              <a:lnSpc>
                <a:spcPct val="150000"/>
              </a:lnSpc>
            </a:pPr>
            <a:r>
              <a:rPr lang="zh-TW" altLang="en-US" sz="1200" b="1" dirty="0" smtClean="0"/>
              <a:t>康健出的康健小語</a:t>
            </a:r>
            <a:endParaRPr lang="zh-TW" altLang="en-US" sz="1200" b="1" dirty="0"/>
          </a:p>
        </p:txBody>
      </p:sp>
      <p:sp>
        <p:nvSpPr>
          <p:cNvPr id="10" name="矩形 9"/>
          <p:cNvSpPr/>
          <p:nvPr/>
        </p:nvSpPr>
        <p:spPr>
          <a:xfrm>
            <a:off x="436488" y="987574"/>
            <a:ext cx="4567560" cy="26622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說明：活動最終頁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目的：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最重要的事情是讓使用者分享這個調查活動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需要出現的元素：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感謝填寫的結束語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個人報告書或康健小語，約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50-70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字</a:t>
            </a:r>
            <a:r>
              <a:rPr lang="zh-TW" altLang="en-US" sz="1200" kern="0" dirty="0" smtClean="0">
                <a:solidFill>
                  <a:schemeClr val="accent1"/>
                </a:solidFill>
                <a:latin typeface="+mn-ea"/>
                <a:cs typeface="新細明體" charset="-120"/>
              </a:rPr>
              <a:t>（與康健洽談中</a:t>
            </a:r>
            <a:r>
              <a:rPr lang="zh-TW" altLang="en-US" sz="1200" kern="0" dirty="0" smtClean="0">
                <a:solidFill>
                  <a:schemeClr val="accent1"/>
                </a:solidFill>
                <a:latin typeface="+mn-ea"/>
                <a:cs typeface="新細明體" charset="-120"/>
              </a:rPr>
              <a:t>）</a:t>
            </a:r>
            <a:endParaRPr lang="en-US" altLang="zh-TW" sz="1200" kern="0" dirty="0" smtClean="0">
              <a:solidFill>
                <a:schemeClr val="accent1"/>
              </a:solidFill>
              <a:latin typeface="+mn-ea"/>
              <a:cs typeface="新細明體" charset="-120"/>
            </a:endParaRPr>
          </a:p>
          <a:p>
            <a:pPr marL="1085850" lvl="2" indent="-171450">
              <a:spcBef>
                <a:spcPts val="600"/>
              </a:spcBef>
              <a:buFont typeface=".AppleSystemUIFont" charset="-120"/>
              <a:buChar char="-"/>
            </a:pPr>
            <a:r>
              <a:rPr lang="zh-TW" altLang="en-US" sz="1200" kern="0" dirty="0">
                <a:latin typeface="+mn-ea"/>
                <a:cs typeface="新細明體" charset="-120"/>
              </a:rPr>
              <a:t>範例：</a:t>
            </a:r>
            <a:r>
              <a:rPr lang="en-US" altLang="zh-TW" sz="1200" kern="0" dirty="0">
                <a:latin typeface="+mn-ea"/>
                <a:cs typeface="新細明體" charset="-120"/>
              </a:rPr>
              <a:t/>
            </a:r>
            <a:br>
              <a:rPr lang="en-US" altLang="zh-TW" sz="1200" kern="0" dirty="0">
                <a:latin typeface="+mn-ea"/>
                <a:cs typeface="新細明體" charset="-120"/>
              </a:rPr>
            </a:br>
            <a:r>
              <a:rPr lang="zh-TW" altLang="en-US" sz="1200" kern="0" dirty="0">
                <a:latin typeface="+mn-ea"/>
                <a:cs typeface="新細明體" charset="-120"/>
              </a:rPr>
              <a:t>休閒旅遊是您的生活調劑，但要玩得開心，體能和體力是重要本錢！要成為未來的旅遊達人前，請先把身體健康照顧好，才能開心玩、玩開心！</a:t>
            </a:r>
            <a:endParaRPr lang="en-US" altLang="zh-TW" sz="1200" kern="0" dirty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分享到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FB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或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Line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的按鈕</a:t>
            </a:r>
            <a:endParaRPr lang="en-US" altLang="zh-TW" sz="1200" kern="0" dirty="0">
              <a:latin typeface="+mn-ea"/>
              <a:cs typeface="新細明體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07328" y="1452563"/>
            <a:ext cx="1927143" cy="387649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819267" y="1464758"/>
            <a:ext cx="2130240" cy="57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b="1" dirty="0" smtClean="0"/>
              <a:t>感謝填寫的結束語</a:t>
            </a:r>
            <a:endParaRPr lang="zh-TW" alt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5907328" y="3570570"/>
            <a:ext cx="1927143" cy="369332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199748" y="3570569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200" b="1" dirty="0" smtClean="0"/>
              <a:t>分享到臉書或</a:t>
            </a:r>
            <a:r>
              <a:rPr lang="en-US" altLang="zh-TW" sz="1200" b="1" dirty="0" smtClean="0"/>
              <a:t>Line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6949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活動首頁</a:t>
            </a:r>
            <a:r>
              <a:rPr kumimoji="1" lang="en-US" altLang="zh-TW" dirty="0" smtClean="0"/>
              <a:t>(A)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6488" y="987574"/>
            <a:ext cx="4351536" cy="36779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說明：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使用者填寫完調查之後，回到活動首頁看其他資訊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使用者在搜尋引擎上搜尋到活動網頁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目的：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讓使用者一眼可以看見活動標題與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theme</a:t>
            </a: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讓使用者想要點入大調查的流程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需要出現的元素：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主視覺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活動標題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theme</a:t>
            </a: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調查日期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進入活動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action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 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button</a:t>
            </a: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可展開更多資訊的菜單，按了可以到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A-1~A-6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畫面</a:t>
            </a:r>
            <a:endParaRPr lang="en-US" altLang="zh-TW" sz="1200" kern="0" dirty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分享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fb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或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line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的</a:t>
            </a:r>
            <a:r>
              <a:rPr lang="en-US" altLang="zh-TW" sz="1200" kern="0" dirty="0">
                <a:latin typeface="+mn-ea"/>
                <a:cs typeface="新細明體" charset="-120"/>
              </a:rPr>
              <a:t>action</a:t>
            </a:r>
            <a:r>
              <a:rPr lang="zh-TW" altLang="en-US" sz="1200" kern="0" dirty="0">
                <a:latin typeface="+mn-ea"/>
                <a:cs typeface="新細明體" charset="-120"/>
              </a:rPr>
              <a:t> 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button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（次要重點）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668387" y="123478"/>
            <a:ext cx="2432005" cy="4968552"/>
            <a:chOff x="3467166" y="674908"/>
            <a:chExt cx="2041325" cy="417039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166" y="674908"/>
              <a:ext cx="2041325" cy="4170398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b="89943"/>
            <a:stretch/>
          </p:blipFill>
          <p:spPr>
            <a:xfrm>
              <a:off x="3635896" y="1212911"/>
              <a:ext cx="1703864" cy="311194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5828996" y="4083918"/>
            <a:ext cx="2110784" cy="391638"/>
            <a:chOff x="5811403" y="4083918"/>
            <a:chExt cx="2110784" cy="391638"/>
          </a:xfrm>
        </p:grpSpPr>
        <p:sp>
          <p:nvSpPr>
            <p:cNvPr id="9" name="矩形 8"/>
            <p:cNvSpPr/>
            <p:nvPr/>
          </p:nvSpPr>
          <p:spPr>
            <a:xfrm>
              <a:off x="5811403" y="4083918"/>
              <a:ext cx="920837" cy="3916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400" dirty="0" smtClean="0"/>
                <a:t>更多內容</a:t>
              </a:r>
              <a:endParaRPr kumimoji="1" lang="zh-TW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660232" y="4083918"/>
              <a:ext cx="1261955" cy="391638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400" dirty="0" smtClean="0"/>
                <a:t>我要參加調查</a:t>
              </a:r>
              <a:endParaRPr kumimoji="1" lang="zh-TW" altLang="en-US" sz="1400" dirty="0"/>
            </a:p>
          </p:txBody>
        </p:sp>
      </p:grpSp>
      <p:sp>
        <p:nvSpPr>
          <p:cNvPr id="13" name="矩形圖說文字 12"/>
          <p:cNvSpPr/>
          <p:nvPr/>
        </p:nvSpPr>
        <p:spPr>
          <a:xfrm>
            <a:off x="8197000" y="1789847"/>
            <a:ext cx="871757" cy="1200329"/>
          </a:xfrm>
          <a:prstGeom prst="wedgeRectCallout">
            <a:avLst>
              <a:gd name="adj1" fmla="val -97839"/>
              <a:gd name="adj2" fmla="val -24591"/>
            </a:avLst>
          </a:prstGeom>
          <a:noFill/>
          <a:ln w="190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200" dirty="0" smtClean="0">
                <a:solidFill>
                  <a:srgbClr val="000000"/>
                </a:solidFill>
                <a:latin typeface="Microsoft JhengHei" charset="-120"/>
              </a:rPr>
              <a:t>標題</a:t>
            </a:r>
            <a:endParaRPr lang="en-US" altLang="zh-TW" sz="1200" dirty="0" smtClean="0">
              <a:solidFill>
                <a:srgbClr val="000000"/>
              </a:solidFill>
              <a:latin typeface="Microsoft JhengHei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 smtClean="0">
                <a:solidFill>
                  <a:srgbClr val="000000"/>
                </a:solidFill>
                <a:latin typeface="Microsoft JhengHei" charset="-120"/>
              </a:rPr>
              <a:t>Theme</a:t>
            </a:r>
            <a:endParaRPr lang="en-US" altLang="zh-TW" sz="1200" dirty="0">
              <a:solidFill>
                <a:srgbClr val="000000"/>
              </a:solidFill>
              <a:latin typeface="Microsoft JhengHei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 smtClean="0">
                <a:solidFill>
                  <a:srgbClr val="000000"/>
                </a:solidFill>
                <a:latin typeface="Microsoft JhengHei" charset="-120"/>
              </a:rPr>
              <a:t>活動日期</a:t>
            </a:r>
            <a:endParaRPr lang="en-US" altLang="zh-TW" sz="1200" dirty="0" smtClean="0">
              <a:solidFill>
                <a:srgbClr val="000000"/>
              </a:solidFill>
              <a:latin typeface="Microsoft JhengHei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 smtClean="0">
                <a:solidFill>
                  <a:srgbClr val="000000"/>
                </a:solidFill>
                <a:latin typeface="Microsoft JhengHei" charset="-120"/>
              </a:rPr>
              <a:t>主視覺</a:t>
            </a:r>
            <a:endParaRPr lang="en-US" altLang="zh-TW" sz="1200" dirty="0" smtClean="0">
              <a:solidFill>
                <a:srgbClr val="000000"/>
              </a:solidFill>
              <a:latin typeface="Microsoft JhengHei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64152" y="1203598"/>
            <a:ext cx="1813491" cy="178657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964153" y="1502108"/>
            <a:ext cx="1813491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 algn="dist">
              <a:spcBef>
                <a:spcPts val="600"/>
              </a:spcBef>
              <a:spcAft>
                <a:spcPts val="0"/>
              </a:spcAft>
            </a:pPr>
            <a:r>
              <a:rPr lang="zh-TW" altLang="en-US" sz="1100" b="1" kern="0" dirty="0" smtClean="0">
                <a:latin typeface="+mn-ea"/>
                <a:cs typeface="新細明體" charset="-120"/>
              </a:rPr>
              <a:t>友善長者智慧城市</a:t>
            </a:r>
            <a:endParaRPr lang="en-US" altLang="zh-TW" sz="1100" b="1" kern="0" dirty="0" smtClean="0">
              <a:latin typeface="+mn-ea"/>
              <a:cs typeface="新細明體" charset="-120"/>
            </a:endParaRPr>
          </a:p>
          <a:p>
            <a:pPr algn="dist">
              <a:spcBef>
                <a:spcPts val="600"/>
              </a:spcBef>
              <a:spcAft>
                <a:spcPts val="0"/>
              </a:spcAft>
            </a:pPr>
            <a:r>
              <a:rPr lang="zh-TW" altLang="en-US" sz="1600" b="1" kern="0" dirty="0" smtClean="0">
                <a:latin typeface="+mn-ea"/>
                <a:cs typeface="新細明體" charset="-120"/>
              </a:rPr>
              <a:t>樂樂活大家講</a:t>
            </a:r>
            <a:endParaRPr lang="en-US" altLang="zh-TW" sz="1600" b="1" kern="0" dirty="0" smtClean="0">
              <a:latin typeface="+mn-ea"/>
              <a:cs typeface="新細明體" charset="-12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TW" altLang="en-US" sz="1100" kern="0" dirty="0" smtClean="0">
                <a:latin typeface="+mn-ea"/>
                <a:cs typeface="新細明體" charset="-120"/>
              </a:rPr>
              <a:t>您的心聲將讓台灣成為快樂安居的好地方</a:t>
            </a:r>
            <a:endParaRPr lang="en-US" altLang="zh-TW" sz="1100" kern="0" dirty="0" smtClean="0">
              <a:latin typeface="+mn-ea"/>
              <a:cs typeface="新細明體" charset="-12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TW" altLang="en-US" sz="800" kern="0" dirty="0" smtClean="0">
                <a:latin typeface="+mn-ea"/>
                <a:cs typeface="新細明體" charset="-120"/>
              </a:rPr>
              <a:t>活動日期：</a:t>
            </a:r>
            <a:r>
              <a:rPr lang="en-US" altLang="zh-TW" sz="800" kern="0" dirty="0" smtClean="0">
                <a:latin typeface="+mn-ea"/>
                <a:cs typeface="新細明體" charset="-120"/>
              </a:rPr>
              <a:t>106.08.08-106.09.18</a:t>
            </a:r>
            <a:endParaRPr lang="en-US" altLang="zh-TW" sz="400" kern="0" dirty="0">
              <a:latin typeface="+mn-ea"/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69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關於活動</a:t>
            </a:r>
            <a:r>
              <a:rPr kumimoji="1" lang="en-US" altLang="zh-TW" dirty="0" smtClean="0"/>
              <a:t>(A-1)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970848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/>
            <a:r>
              <a:rPr lang="zh-TW" altLang="zh-TW" sz="1200" dirty="0" smtClean="0"/>
              <a:t>【</a:t>
            </a:r>
            <a:r>
              <a:rPr lang="zh-TW" altLang="en-US" sz="1200" dirty="0" smtClean="0"/>
              <a:t>暫定的文案</a:t>
            </a:r>
            <a:r>
              <a:rPr lang="zh-TW" altLang="zh-TW" sz="1200" dirty="0" smtClean="0"/>
              <a:t>】 </a:t>
            </a:r>
            <a:endParaRPr lang="en-US" altLang="zh-TW" sz="1200" dirty="0" smtClean="0"/>
          </a:p>
          <a:p>
            <a:pPr marL="152400"/>
            <a:endParaRPr lang="en-US" altLang="zh-TW" sz="1200" kern="100" dirty="0" smtClean="0">
              <a:latin typeface="Microsoft JhengHei" charset="-120"/>
              <a:ea typeface="新細明體" charset="-120"/>
              <a:cs typeface="Times New Roman" charset="0"/>
            </a:endParaRPr>
          </a:p>
          <a:p>
            <a:pPr marL="152400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latin typeface="Microsoft JhengHei" charset="-120"/>
                <a:ea typeface="新細明體" charset="-120"/>
                <a:cs typeface="Times New Roman" charset="0"/>
              </a:rPr>
              <a:t>2025</a:t>
            </a:r>
            <a:r>
              <a:rPr lang="zh-TW" altLang="zh-TW" sz="1200" kern="100" dirty="0">
                <a:latin typeface="Calibri" charset="0"/>
                <a:ea typeface="Microsoft JhengHei" charset="-120"/>
                <a:cs typeface="Times New Roman" charset="0"/>
              </a:rPr>
              <a:t>年的台灣，每五人就會有一位</a:t>
            </a:r>
            <a:r>
              <a:rPr lang="en-US" altLang="zh-TW" sz="1200" kern="100" dirty="0">
                <a:latin typeface="Calibri" charset="0"/>
                <a:ea typeface="Microsoft JhengHei" charset="-120"/>
                <a:cs typeface="Times New Roman" charset="0"/>
              </a:rPr>
              <a:t>65</a:t>
            </a:r>
            <a:r>
              <a:rPr lang="zh-TW" altLang="zh-TW" sz="1200" kern="100" dirty="0">
                <a:latin typeface="Calibri" charset="0"/>
                <a:ea typeface="Microsoft JhengHei" charset="-120"/>
                <a:cs typeface="Times New Roman" charset="0"/>
              </a:rPr>
              <a:t>歲以上的長輩</a:t>
            </a:r>
            <a:endParaRPr lang="zh-TW" altLang="zh-TW" sz="1200" kern="100" dirty="0">
              <a:latin typeface="Calibri" charset="0"/>
              <a:ea typeface="新細明體" charset="-120"/>
              <a:cs typeface="Times New Roman" charset="0"/>
            </a:endParaRPr>
          </a:p>
          <a:p>
            <a:pPr marL="152400">
              <a:lnSpc>
                <a:spcPct val="150000"/>
              </a:lnSpc>
              <a:spcAft>
                <a:spcPts val="0"/>
              </a:spcAft>
            </a:pPr>
            <a:r>
              <a:rPr lang="zh-TW" altLang="zh-TW" sz="1200" kern="100" dirty="0">
                <a:latin typeface="Calibri" charset="0"/>
                <a:ea typeface="Microsoft JhengHei" charset="-120"/>
                <a:cs typeface="Times New Roman" charset="0"/>
              </a:rPr>
              <a:t>迎接下一批的熟齡族群，如何讓他們安心居住、活躍生活成為全民重要課題！</a:t>
            </a:r>
            <a:endParaRPr lang="zh-TW" altLang="zh-TW" sz="1200" kern="100" dirty="0">
              <a:latin typeface="Calibri" charset="0"/>
              <a:ea typeface="新細明體" charset="-120"/>
              <a:cs typeface="Times New Roman" charset="0"/>
            </a:endParaRPr>
          </a:p>
          <a:p>
            <a:pPr marL="152400">
              <a:lnSpc>
                <a:spcPct val="150000"/>
              </a:lnSpc>
              <a:spcAft>
                <a:spcPts val="0"/>
              </a:spcAft>
            </a:pPr>
            <a:r>
              <a:rPr lang="zh-TW" altLang="zh-TW" sz="1200" kern="100" dirty="0">
                <a:latin typeface="Calibri" charset="0"/>
                <a:ea typeface="Microsoft JhengHei" charset="-120"/>
                <a:cs typeface="Times New Roman" charset="0"/>
              </a:rPr>
              <a:t>樂樂活大家講邀請全台熟齡族為自己發聲，說出您生活中最迫切的需求與困擾</a:t>
            </a:r>
            <a:endParaRPr lang="zh-TW" altLang="zh-TW" sz="1200" kern="100" dirty="0">
              <a:latin typeface="Calibri" charset="0"/>
              <a:ea typeface="新細明體" charset="-120"/>
              <a:cs typeface="Times New Roman" charset="0"/>
            </a:endParaRPr>
          </a:p>
          <a:p>
            <a:pPr marL="152400">
              <a:lnSpc>
                <a:spcPct val="150000"/>
              </a:lnSpc>
              <a:spcAft>
                <a:spcPts val="0"/>
              </a:spcAft>
            </a:pPr>
            <a:r>
              <a:rPr lang="zh-TW" altLang="zh-TW" sz="1200" kern="100" dirty="0">
                <a:latin typeface="Calibri" charset="0"/>
                <a:ea typeface="Microsoft JhengHei" charset="-120"/>
                <a:cs typeface="Times New Roman" charset="0"/>
              </a:rPr>
              <a:t>您的心聲將是政府和企業打造未來友善長者生活環境的建議</a:t>
            </a:r>
            <a:endParaRPr lang="zh-TW" altLang="zh-TW" sz="1200" kern="100" dirty="0">
              <a:latin typeface="Calibri" charset="0"/>
              <a:ea typeface="新細明體" charset="-120"/>
              <a:cs typeface="Times New Roman" charset="0"/>
            </a:endParaRPr>
          </a:p>
          <a:p>
            <a:pPr marL="152400">
              <a:lnSpc>
                <a:spcPct val="150000"/>
              </a:lnSpc>
              <a:spcAft>
                <a:spcPts val="0"/>
              </a:spcAft>
            </a:pPr>
            <a:r>
              <a:rPr lang="zh-TW" altLang="zh-TW" sz="1200" kern="100" dirty="0">
                <a:latin typeface="Calibri" charset="0"/>
                <a:ea typeface="Microsoft JhengHei" charset="-120"/>
                <a:cs typeface="Times New Roman" charset="0"/>
              </a:rPr>
              <a:t>讓台灣成為一輩子都能快樂生活、安心居住的好地方！</a:t>
            </a:r>
            <a:endParaRPr lang="zh-TW" altLang="zh-TW" sz="1200" kern="100" dirty="0">
              <a:effectLst/>
              <a:latin typeface="Calibri" charset="0"/>
              <a:ea typeface="新細明體" charset="-120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488" y="987574"/>
            <a:ext cx="4279528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目的：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讓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使用</a:t>
            </a:r>
            <a:r>
              <a:rPr lang="zh-TW" altLang="en-US" sz="1200" kern="0" dirty="0">
                <a:latin typeface="+mn-ea"/>
                <a:cs typeface="新細明體" charset="-120"/>
              </a:rPr>
              <a:t>者了解活動是什麼、目的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為何</a:t>
            </a:r>
            <a:endParaRPr lang="zh-TW" altLang="en-US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需要出現的</a:t>
            </a:r>
            <a:r>
              <a:rPr lang="zh-TW" altLang="en-US" sz="1200" kern="0" dirty="0">
                <a:latin typeface="+mn-ea"/>
                <a:cs typeface="新細明體" charset="-120"/>
              </a:rPr>
              <a:t>元素</a:t>
            </a:r>
            <a:r>
              <a:rPr lang="zh-TW" altLang="en-US" sz="1200" kern="0" dirty="0" smtClean="0">
                <a:solidFill>
                  <a:schemeClr val="accent1"/>
                </a:solidFill>
                <a:latin typeface="+mn-ea"/>
                <a:cs typeface="新細明體" charset="-120"/>
              </a:rPr>
              <a:t>（文案論述可能再調整）</a:t>
            </a:r>
            <a:endParaRPr lang="en-US" altLang="zh-TW" sz="1200" kern="0" dirty="0" smtClean="0">
              <a:solidFill>
                <a:schemeClr val="accent1"/>
              </a:solidFill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en-US" altLang="zh-TW" sz="1200" kern="0" dirty="0" smtClean="0">
                <a:latin typeface="+mn-ea"/>
                <a:cs typeface="新細明體" charset="-120"/>
              </a:rPr>
              <a:t>Info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：長者主動發聲是很重要的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en-US" altLang="zh-TW" sz="1200" kern="0" dirty="0">
                <a:latin typeface="+mn-ea"/>
                <a:cs typeface="新細明體" charset="-120"/>
              </a:rPr>
              <a:t>Info</a:t>
            </a:r>
            <a:r>
              <a:rPr lang="zh-TW" altLang="en-US" sz="1200" kern="0" dirty="0">
                <a:latin typeface="+mn-ea"/>
                <a:cs typeface="新細明體" charset="-120"/>
              </a:rPr>
              <a:t>：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政府和企業聆聽心聲，面對長者的生活需求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en-US" altLang="zh-TW" sz="1200" kern="0" dirty="0">
                <a:latin typeface="+mn-ea"/>
                <a:cs typeface="新細明體" charset="-120"/>
              </a:rPr>
              <a:t>Info</a:t>
            </a:r>
            <a:r>
              <a:rPr lang="zh-TW" altLang="en-US" sz="1200" kern="0" dirty="0">
                <a:latin typeface="+mn-ea"/>
                <a:cs typeface="新細明體" charset="-120"/>
              </a:rPr>
              <a:t>：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這是個共好的活動，每個人的參與都能讓城市更美好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47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合作夥伴</a:t>
            </a:r>
            <a:r>
              <a:rPr kumimoji="1" lang="en-US" altLang="zh-TW" dirty="0" smtClean="0"/>
              <a:t>(A-2)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6488" y="987574"/>
            <a:ext cx="4279528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說明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：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Flow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上的「贊助廠商」頁，希望改成「合作夥伴」，因為可能包含：主辦單位、贊助企業、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支持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媒體等類別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目的：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贊助、協力單位露出的版面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讓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使用者覺得這個活動有公信力、可以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信賴</a:t>
            </a: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需要出現的</a:t>
            </a:r>
            <a:r>
              <a:rPr lang="zh-TW" altLang="en-US" sz="1200" kern="0" dirty="0">
                <a:latin typeface="+mn-ea"/>
                <a:cs typeface="新細明體" charset="-120"/>
              </a:rPr>
              <a:t>元素</a:t>
            </a:r>
            <a:r>
              <a:rPr lang="zh-TW" altLang="en-US" sz="1200" kern="0" dirty="0">
                <a:solidFill>
                  <a:schemeClr val="accent1"/>
                </a:solidFill>
                <a:latin typeface="+mn-ea"/>
                <a:cs typeface="新細明體" charset="-120"/>
              </a:rPr>
              <a:t>（類別的名稱與項目</a:t>
            </a:r>
            <a:r>
              <a:rPr lang="zh-TW" altLang="en-US" sz="1200" kern="0" dirty="0" smtClean="0">
                <a:solidFill>
                  <a:schemeClr val="accent1"/>
                </a:solidFill>
                <a:latin typeface="+mn-ea"/>
                <a:cs typeface="新細明體" charset="-120"/>
              </a:rPr>
              <a:t>暫定）</a:t>
            </a:r>
            <a:endParaRPr lang="en-US" altLang="zh-TW" sz="1200" kern="0" dirty="0" smtClean="0">
              <a:solidFill>
                <a:schemeClr val="accent1"/>
              </a:solidFill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主辦單位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贊助企業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支持媒體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0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獎品介紹</a:t>
            </a:r>
            <a:r>
              <a:rPr kumimoji="1" lang="en-US" altLang="zh-TW" dirty="0" smtClean="0"/>
              <a:t>(A-3)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6488" y="987574"/>
            <a:ext cx="377547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目的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讓使用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者知道獎項是什麼，刺激填答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讓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贊助廠商露出，介紹自己的獎品與產品宜老概念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需要出現的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元素</a:t>
            </a:r>
            <a:r>
              <a:rPr lang="zh-TW" altLang="en-US" sz="1200" kern="0" dirty="0" smtClean="0">
                <a:solidFill>
                  <a:srgbClr val="FF0000"/>
                </a:solidFill>
                <a:latin typeface="+mn-ea"/>
                <a:cs typeface="新細明體" charset="-120"/>
              </a:rPr>
              <a:t>（右方表格為範例）</a:t>
            </a:r>
            <a:endParaRPr lang="en-US" altLang="zh-TW" sz="1200" kern="0" dirty="0" smtClean="0">
              <a:solidFill>
                <a:srgbClr val="FF0000"/>
              </a:solidFill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獎品名稱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獎品圖片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en-US" altLang="zh-TW" sz="1200" dirty="0" smtClean="0"/>
              <a:t>150</a:t>
            </a:r>
            <a:r>
              <a:rPr lang="zh-TW" altLang="zh-TW" sz="1200" dirty="0" smtClean="0"/>
              <a:t>字</a:t>
            </a:r>
            <a:r>
              <a:rPr lang="zh-TW" altLang="en-US" sz="1200" dirty="0" smtClean="0"/>
              <a:t>以內</a:t>
            </a:r>
            <a:r>
              <a:rPr lang="zh-TW" altLang="zh-TW" sz="1200" dirty="0" smtClean="0"/>
              <a:t>的</a:t>
            </a:r>
            <a:r>
              <a:rPr lang="zh-TW" altLang="zh-TW" sz="1200" dirty="0"/>
              <a:t>介紹和宜老點</a:t>
            </a:r>
            <a:r>
              <a:rPr lang="zh-TW" altLang="zh-TW" sz="1200" dirty="0" smtClean="0"/>
              <a:t>說明</a:t>
            </a:r>
            <a:endParaRPr lang="en-US" altLang="zh-TW" sz="1200" dirty="0" smtClean="0"/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>
                <a:latin typeface="+mn-ea"/>
                <a:cs typeface="新細明體" charset="-120"/>
              </a:rPr>
              <a:t>贊助企業的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Logo</a:t>
            </a:r>
            <a:endParaRPr lang="en-US" altLang="zh-TW" sz="1200" kern="0" dirty="0">
              <a:latin typeface="+mn-ea"/>
              <a:cs typeface="新細明體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48509"/>
              </p:ext>
            </p:extLst>
          </p:nvPr>
        </p:nvGraphicFramePr>
        <p:xfrm>
          <a:off x="4427985" y="462374"/>
          <a:ext cx="3960440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【獎項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名稱</a:t>
                      </a:r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 </a:t>
                      </a:r>
                      <a:endParaRPr lang="en-US" altLang="zh-TW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麗星郵輪—處女星號【高雄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石垣島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沖繩】假期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夜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【獎項圖片】</a:t>
                      </a:r>
                      <a:endParaRPr lang="en-US" altLang="zh-TW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【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以內</a:t>
                      </a:r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的介紹和宜老點說明】</a:t>
                      </a:r>
                    </a:p>
                    <a:p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麗星郵輪處女星號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Star Virgo </a:t>
                      </a:r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您彈性、休閒的自由化航行選擇。在處女星號上，豪華的內裝設計、高品質的娛樂活動就在您登上處女星號的那一刻開始，您便可一嚐貴賓式的享受，船上每一層甲板都會為您帶來無窮樂趣，讓您每一刻都可盡情享受。</a:t>
                      </a:r>
                    </a:p>
                    <a:p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郵輪旅遊十分適合熟齡族來體驗，可睡到自然醒，不用拉車、提行李、趕行程，活動和用餐時間都可依照個人狀況調整。有表演秀、有各種休憩設施，多種休閒娛樂讓您不無聊。</a:t>
                      </a:r>
                      <a:r>
                        <a:rPr lang="zh-TW" altLang="zh-TW" sz="1200" dirty="0" smtClean="0">
                          <a:effectLst/>
                        </a:rPr>
                        <a:t> 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【贊助企業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</a:t>
                      </a:r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】雄獅旅遊</a:t>
                      </a:r>
                      <a:r>
                        <a:rPr lang="zh-TW" altLang="zh-TW" sz="1200" dirty="0" smtClean="0">
                          <a:effectLst/>
                        </a:rPr>
                        <a:t> 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圖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87574"/>
            <a:ext cx="2376264" cy="1584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9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統計結果頁</a:t>
            </a:r>
            <a:r>
              <a:rPr kumimoji="1" lang="en-US" altLang="zh-TW" dirty="0" smtClean="0"/>
              <a:t>(A-4)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6488" y="987574"/>
            <a:ext cx="3775472" cy="12464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說明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：調查期間會有及時參與人數的統計。調查結束之後，於同一個頁面公布簡單版的統計結果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出現的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元素</a:t>
            </a:r>
            <a:endParaRPr lang="en-US" altLang="zh-TW" sz="1200" kern="0" dirty="0" smtClean="0">
              <a:solidFill>
                <a:srgbClr val="FF0000"/>
              </a:solidFill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dirty="0" smtClean="0">
                <a:solidFill>
                  <a:srgbClr val="000000"/>
                </a:solidFill>
                <a:latin typeface="-webkit-standard" charset="0"/>
              </a:rPr>
              <a:t>調查總參</a:t>
            </a:r>
            <a:r>
              <a:rPr lang="zh-TW" altLang="en-US" sz="1200" dirty="0">
                <a:solidFill>
                  <a:srgbClr val="000000"/>
                </a:solidFill>
                <a:latin typeface="-webkit-standard" charset="0"/>
              </a:rPr>
              <a:t>與</a:t>
            </a:r>
            <a:r>
              <a:rPr lang="zh-TW" altLang="en-US" sz="1200" dirty="0" smtClean="0">
                <a:solidFill>
                  <a:srgbClr val="000000"/>
                </a:solidFill>
                <a:latin typeface="-webkit-standard" charset="0"/>
              </a:rPr>
              <a:t>人次</a:t>
            </a:r>
            <a:endParaRPr lang="en-US" altLang="zh-TW" sz="1200" dirty="0" smtClean="0">
              <a:solidFill>
                <a:srgbClr val="000000"/>
              </a:solidFill>
              <a:latin typeface="-webkit-standard" charset="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dirty="0" smtClean="0">
                <a:solidFill>
                  <a:srgbClr val="000000"/>
                </a:solidFill>
                <a:latin typeface="-webkit-standard" charset="0"/>
              </a:rPr>
              <a:t>各</a:t>
            </a:r>
            <a:r>
              <a:rPr lang="zh-TW" altLang="en-US" sz="1200" dirty="0">
                <a:solidFill>
                  <a:srgbClr val="000000"/>
                </a:solidFill>
                <a:latin typeface="-webkit-standard" charset="0"/>
              </a:rPr>
              <a:t>縣市參與</a:t>
            </a:r>
            <a:r>
              <a:rPr lang="zh-TW" altLang="en-US" sz="1200" dirty="0" smtClean="0">
                <a:solidFill>
                  <a:srgbClr val="000000"/>
                </a:solidFill>
                <a:latin typeface="-webkit-standard" charset="0"/>
              </a:rPr>
              <a:t>人次</a:t>
            </a:r>
            <a:endParaRPr lang="en-US" altLang="zh-TW" sz="1200" dirty="0">
              <a:solidFill>
                <a:srgbClr val="000000"/>
              </a:solidFill>
              <a:latin typeface="-webkit-stand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了解需求</a:t>
            </a:r>
            <a:r>
              <a:rPr kumimoji="1" lang="en-US" altLang="zh-TW" dirty="0" smtClean="0"/>
              <a:t>(A-5)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6488" y="987574"/>
            <a:ext cx="427952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說明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：點擊連到龍吟的官網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目的：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讓使用者可以從文章去更了解每一個痛點的內容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56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得獎公佈</a:t>
            </a:r>
            <a:r>
              <a:rPr kumimoji="1" lang="en-US" altLang="zh-TW" dirty="0" smtClean="0"/>
              <a:t>(A-6)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6488" y="987574"/>
            <a:ext cx="4207520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說明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：調查期間放置抽獎活動的規範，調查結束抽獎後於同一網站公佈得獎的名單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目的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進行抽獎活動規範宣告與責任聲明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抽獎活動後有公告作用，讓使用者自行上網兌獎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需要出現的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元素</a:t>
            </a:r>
            <a:endParaRPr lang="zh-TW" altLang="en-US" sz="1200" kern="0" dirty="0">
              <a:solidFill>
                <a:schemeClr val="accent1"/>
              </a:solidFill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抽獎活動規範宣告</a:t>
            </a:r>
            <a:r>
              <a:rPr lang="zh-TW" altLang="en-US" sz="1200" kern="0" dirty="0">
                <a:solidFill>
                  <a:schemeClr val="accent1"/>
                </a:solidFill>
                <a:latin typeface="+mn-ea"/>
                <a:cs typeface="新細明體" charset="-120"/>
              </a:rPr>
              <a:t>（最終文案由律師版為主</a:t>
            </a:r>
            <a:r>
              <a:rPr lang="zh-TW" altLang="en-US" sz="1200" kern="0" dirty="0" smtClean="0">
                <a:solidFill>
                  <a:schemeClr val="accent1"/>
                </a:solidFill>
                <a:latin typeface="+mn-ea"/>
                <a:cs typeface="新細明體" charset="-120"/>
              </a:rPr>
              <a:t>）</a:t>
            </a:r>
            <a:endParaRPr lang="en-US" altLang="zh-TW" sz="1200" kern="0" dirty="0" smtClean="0">
              <a:solidFill>
                <a:schemeClr val="accent1"/>
              </a:solidFill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放詐騙提醒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「將在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X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月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X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日公佈得獎結果」的訊息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970848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/>
            <a:r>
              <a:rPr lang="zh-TW" altLang="zh-TW" sz="1200" dirty="0" smtClean="0"/>
              <a:t>【</a:t>
            </a:r>
            <a:r>
              <a:rPr lang="zh-TW" altLang="en-US" sz="1200" dirty="0" smtClean="0"/>
              <a:t>暫定的規範</a:t>
            </a:r>
            <a:r>
              <a:rPr lang="zh-TW" altLang="zh-TW" sz="1200" dirty="0" smtClean="0"/>
              <a:t>】</a:t>
            </a:r>
            <a:endParaRPr lang="zh-TW" altLang="zh-TW" sz="1200" dirty="0"/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(1)</a:t>
            </a:r>
            <a:r>
              <a:rPr lang="zh-TW" altLang="zh-TW" sz="1200" dirty="0" smtClean="0"/>
              <a:t>抽獎時間：主辦單位智榮基金會將於活動結束後</a:t>
            </a:r>
            <a:r>
              <a:rPr lang="en-US" altLang="zh-TW" sz="1200" dirty="0" smtClean="0"/>
              <a:t>1</a:t>
            </a:r>
            <a:r>
              <a:rPr lang="zh-TW" altLang="zh-TW" sz="1200" dirty="0" smtClean="0"/>
              <a:t>週內，公開由電腦隨機抽出各獎項之得獎者，過程將邀請主辦單位及律師見證抽出正、備取名單。並在隔日將得獎名單於此網站進行公告。</a:t>
            </a:r>
            <a:r>
              <a:rPr lang="en-US" altLang="zh-TW" sz="1200" dirty="0" smtClean="0"/>
              <a:t>  </a:t>
            </a:r>
            <a:endParaRPr lang="zh-TW" altLang="zh-TW" sz="1200" dirty="0" smtClean="0"/>
          </a:p>
          <a:p>
            <a:r>
              <a:rPr lang="en-US" altLang="zh-TW" sz="1200" dirty="0" smtClean="0"/>
              <a:t>(</a:t>
            </a:r>
            <a:r>
              <a:rPr lang="en-US" altLang="zh-TW" sz="1200" dirty="0"/>
              <a:t>2)</a:t>
            </a:r>
            <a:r>
              <a:rPr lang="zh-TW" altLang="zh-TW" sz="1200" dirty="0"/>
              <a:t>總共抽出正取Ｘ名、備取Ｙ名，如正取名額一週內逾時未領，將由備取名單依序候補</a:t>
            </a:r>
            <a:r>
              <a:rPr lang="zh-TW" altLang="zh-TW" sz="1200" dirty="0" smtClean="0"/>
              <a:t>。</a:t>
            </a:r>
            <a:endParaRPr lang="en-US" altLang="zh-TW" sz="1200" dirty="0" smtClean="0"/>
          </a:p>
          <a:p>
            <a:endParaRPr lang="en-US" altLang="zh-TW" sz="1200" kern="100" dirty="0">
              <a:effectLst/>
              <a:latin typeface="Calibri" charset="0"/>
              <a:ea typeface="新細明體" charset="-120"/>
              <a:cs typeface="Times New Roman" charset="0"/>
            </a:endParaRPr>
          </a:p>
          <a:p>
            <a:r>
              <a:rPr lang="zh-TW" altLang="zh-TW" sz="1200" dirty="0"/>
              <a:t>【防詐騙提醒】</a:t>
            </a:r>
          </a:p>
          <a:p>
            <a:r>
              <a:rPr lang="zh-TW" altLang="zh-TW" sz="1200" dirty="0"/>
              <a:t>若您接獲任何電話要您依照指示操作</a:t>
            </a:r>
            <a:r>
              <a:rPr lang="en-US" altLang="zh-TW" sz="1200" dirty="0"/>
              <a:t>ATM</a:t>
            </a:r>
            <a:r>
              <a:rPr lang="zh-TW" altLang="zh-TW" sz="1200" dirty="0"/>
              <a:t>，要求以自動櫃員機先支付中獎稅金、變更付款方式或更改分期設定等，請不要依電話內容指示操作，建議您直接與主辦單位聯繫確認，謝謝您！</a:t>
            </a:r>
          </a:p>
          <a:p>
            <a:endParaRPr lang="zh-TW" altLang="zh-TW" sz="1200" kern="100" dirty="0">
              <a:effectLst/>
              <a:latin typeface="Calibri" charset="0"/>
              <a:ea typeface="新細明體" charset="-12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3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連結快顯畫面</a:t>
            </a:r>
            <a:endParaRPr kumimoji="1"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385979" y="915336"/>
            <a:ext cx="4650517" cy="3600400"/>
            <a:chOff x="4385979" y="915336"/>
            <a:chExt cx="4650517" cy="36004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97" t="13601" b="50676"/>
            <a:stretch/>
          </p:blipFill>
          <p:spPr>
            <a:xfrm>
              <a:off x="4385979" y="915336"/>
              <a:ext cx="4650517" cy="36004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359" y="3363608"/>
              <a:ext cx="925155" cy="894292"/>
            </a:xfrm>
            <a:prstGeom prst="round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364087" y="1062254"/>
              <a:ext cx="3373427" cy="830997"/>
            </a:xfrm>
            <a:prstGeom prst="rect">
              <a:avLst/>
            </a:prstGeom>
            <a:solidFill>
              <a:srgbClr val="85E34A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TW" altLang="en-US" sz="1600" b="1" kern="0" dirty="0" smtClean="0">
                  <a:latin typeface="+mn-ea"/>
                  <a:cs typeface="新細明體" charset="-120"/>
                </a:rPr>
                <a:t>揪朋友一起</a:t>
              </a:r>
              <a:r>
                <a:rPr lang="zh-TW" altLang="en-US" sz="1600" b="1" kern="0" dirty="0" smtClean="0">
                  <a:solidFill>
                    <a:srgbClr val="17361B"/>
                  </a:solidFill>
                  <a:latin typeface="+mn-ea"/>
                  <a:cs typeface="新細明體" charset="-120"/>
                </a:rPr>
                <a:t>參加</a:t>
              </a:r>
              <a:r>
                <a:rPr lang="zh-TW" altLang="en-US" sz="1600" b="1" kern="0" dirty="0">
                  <a:solidFill>
                    <a:srgbClr val="17361B"/>
                  </a:solidFill>
                  <a:latin typeface="+mn-ea"/>
                  <a:cs typeface="新細明體" charset="-120"/>
                </a:rPr>
                <a:t>樂樂活大家</a:t>
              </a:r>
              <a:r>
                <a:rPr lang="zh-TW" altLang="en-US" sz="1600" b="1" kern="0" dirty="0" smtClean="0">
                  <a:solidFill>
                    <a:srgbClr val="17361B"/>
                  </a:solidFill>
                  <a:latin typeface="+mn-ea"/>
                  <a:cs typeface="新細明體" charset="-120"/>
                </a:rPr>
                <a:t>講，填問卷、抽大獎</a:t>
              </a:r>
              <a:r>
                <a:rPr lang="zh-TW" altLang="en-US" sz="1600" b="1" kern="0" dirty="0" smtClean="0">
                  <a:latin typeface="+mn-ea"/>
                  <a:cs typeface="新細明體" charset="-120"/>
                </a:rPr>
                <a:t>，選出</a:t>
              </a:r>
              <a:r>
                <a:rPr lang="zh-TW" altLang="en-US" sz="1600" b="1" kern="0" dirty="0">
                  <a:latin typeface="+mn-ea"/>
                  <a:cs typeface="新細明體" charset="-120"/>
                </a:rPr>
                <a:t>您生活中的麻煩，讓</a:t>
              </a:r>
              <a:r>
                <a:rPr lang="zh-TW" altLang="en-US" sz="1600" b="1" kern="0" dirty="0" smtClean="0">
                  <a:latin typeface="+mn-ea"/>
                  <a:cs typeface="新細明體" charset="-120"/>
                </a:rPr>
                <a:t>城市變</a:t>
              </a:r>
              <a:r>
                <a:rPr lang="zh-TW" altLang="en-US" sz="1600" b="1" kern="0" dirty="0">
                  <a:latin typeface="+mn-ea"/>
                  <a:cs typeface="新細明體" charset="-120"/>
                </a:rPr>
                <a:t>得更</a:t>
              </a:r>
              <a:r>
                <a:rPr lang="zh-TW" altLang="en-US" sz="1600" b="1" kern="0" dirty="0" smtClean="0">
                  <a:latin typeface="+mn-ea"/>
                  <a:cs typeface="新細明體" charset="-120"/>
                </a:rPr>
                <a:t>友善！</a:t>
              </a:r>
              <a:endParaRPr lang="zh-TW" altLang="en-US" sz="1600" b="1" kern="0" dirty="0">
                <a:latin typeface="+mn-ea"/>
                <a:cs typeface="新細明體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25365" y="3363608"/>
              <a:ext cx="2242932" cy="338554"/>
            </a:xfrm>
            <a:prstGeom prst="rect">
              <a:avLst/>
            </a:prstGeom>
            <a:solidFill>
              <a:srgbClr val="85E34A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0"/>
                </a:spcAft>
              </a:pPr>
              <a:r>
                <a:rPr lang="zh-TW" altLang="en-US" sz="1600" b="1" kern="0" dirty="0" smtClean="0">
                  <a:solidFill>
                    <a:srgbClr val="17361B"/>
                  </a:solidFill>
                  <a:latin typeface="+mn-ea"/>
                  <a:cs typeface="新細明體" charset="-120"/>
                </a:rPr>
                <a:t>友善長者智慧城市</a:t>
              </a:r>
              <a:r>
                <a:rPr lang="is-IS" altLang="zh-TW" sz="1600" b="1" kern="0" dirty="0" smtClean="0">
                  <a:solidFill>
                    <a:srgbClr val="17361B"/>
                  </a:solidFill>
                  <a:latin typeface="+mn-ea"/>
                  <a:cs typeface="新細明體" charset="-120"/>
                </a:rPr>
                <a:t>…</a:t>
              </a:r>
              <a:endParaRPr lang="en-US" altLang="zh-TW" sz="2200" b="1" kern="0" dirty="0" smtClean="0">
                <a:solidFill>
                  <a:srgbClr val="17361B"/>
                </a:solidFill>
                <a:latin typeface="+mn-ea"/>
                <a:cs typeface="新細明體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54929" y="3734680"/>
              <a:ext cx="1983804" cy="523220"/>
            </a:xfrm>
            <a:prstGeom prst="rect">
              <a:avLst/>
            </a:prstGeom>
            <a:solidFill>
              <a:srgbClr val="85E34A"/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1400" kern="0" dirty="0">
                  <a:solidFill>
                    <a:srgbClr val="58953C"/>
                  </a:solidFill>
                  <a:latin typeface="+mn-ea"/>
                  <a:cs typeface="新細明體" charset="-120"/>
                </a:rPr>
                <a:t>您的心聲將讓台灣成為快樂安居的好</a:t>
              </a:r>
              <a:r>
                <a:rPr lang="zh-TW" altLang="en-US" sz="1400" kern="0" dirty="0" smtClean="0">
                  <a:solidFill>
                    <a:srgbClr val="58953C"/>
                  </a:solidFill>
                  <a:latin typeface="+mn-ea"/>
                  <a:cs typeface="新細明體" charset="-120"/>
                </a:rPr>
                <a:t>地方！</a:t>
              </a:r>
              <a:endParaRPr lang="zh-TW" altLang="en-US" dirty="0">
                <a:solidFill>
                  <a:srgbClr val="58953C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6488" y="987574"/>
            <a:ext cx="38054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說明：使用者在</a:t>
            </a:r>
            <a:r>
              <a:rPr lang="en-US" altLang="zh-TW" sz="1200" kern="0" dirty="0" smtClean="0">
                <a:latin typeface="+mn-ea"/>
                <a:cs typeface="新細明體" charset="-120"/>
              </a:rPr>
              <a:t>line</a:t>
            </a:r>
            <a:r>
              <a:rPr lang="zh-TW" altLang="en-US" sz="1200" kern="0" dirty="0" smtClean="0">
                <a:latin typeface="+mn-ea"/>
                <a:cs typeface="新細明體" charset="-120"/>
              </a:rPr>
              <a:t>收到活動轉傳的快顯畫面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目的：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讓使用者知道這個活動在主題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讓使用者覺得這個活動有公信力、可以信賴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 charset="2"/>
              <a:buChar char="n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需要出現的元素：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為什麼要點進來參加調查：利己利人訴求（發生讓城市變得更友善）、抽獎激勵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  <a:p>
            <a:pPr marL="628650" lvl="1" indent="-171450">
              <a:spcBef>
                <a:spcPts val="600"/>
              </a:spcBef>
              <a:buFont typeface="Wingdings" charset="2"/>
              <a:buChar char="p"/>
            </a:pPr>
            <a:r>
              <a:rPr lang="zh-TW" altLang="en-US" sz="1200" kern="0" dirty="0" smtClean="0">
                <a:latin typeface="+mn-ea"/>
                <a:cs typeface="新細明體" charset="-120"/>
              </a:rPr>
              <a:t>主視覺快顯圖示</a:t>
            </a:r>
            <a:endParaRPr lang="en-US" altLang="zh-TW" sz="1200" kern="0" dirty="0" smtClean="0">
              <a:latin typeface="+mn-ea"/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80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ruxvalues 1">
      <a:dk1>
        <a:srgbClr val="262626"/>
      </a:dk1>
      <a:lt1>
        <a:srgbClr val="FFFFFF"/>
      </a:lt1>
      <a:dk2>
        <a:srgbClr val="929292"/>
      </a:dk2>
      <a:lt2>
        <a:srgbClr val="D8D8D8"/>
      </a:lt2>
      <a:accent1>
        <a:srgbClr val="E94F19"/>
      </a:accent1>
      <a:accent2>
        <a:srgbClr val="6ABF93"/>
      </a:accent2>
      <a:accent3>
        <a:srgbClr val="C0C0C0"/>
      </a:accent3>
      <a:accent4>
        <a:srgbClr val="797979"/>
      </a:accent4>
      <a:accent5>
        <a:srgbClr val="212121"/>
      </a:accent5>
      <a:accent6>
        <a:srgbClr val="FEFFFF"/>
      </a:accent6>
      <a:hlink>
        <a:srgbClr val="69BE93"/>
      </a:hlink>
      <a:folHlink>
        <a:srgbClr val="797979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</TotalTime>
  <Words>2039</Words>
  <Application>Microsoft Macintosh PowerPoint</Application>
  <PresentationFormat>如螢幕大小 (16:9)</PresentationFormat>
  <Paragraphs>267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.AppleSystemUIFont</vt:lpstr>
      <vt:lpstr>Calibri</vt:lpstr>
      <vt:lpstr>Microsoft JhengHei</vt:lpstr>
      <vt:lpstr>Times New Roman</vt:lpstr>
      <vt:lpstr>Tw Cen MT</vt:lpstr>
      <vt:lpstr>Tw Cen MT Condensed Extra Bold</vt:lpstr>
      <vt:lpstr>-webkit-standard</vt:lpstr>
      <vt:lpstr>Wingdings</vt:lpstr>
      <vt:lpstr>微軟正黑體</vt:lpstr>
      <vt:lpstr>新細明體</vt:lpstr>
      <vt:lpstr>Arial</vt:lpstr>
      <vt:lpstr>Office 佈景主題</vt:lpstr>
      <vt:lpstr>活動網站(A)架構的內容 內容</vt:lpstr>
      <vt:lpstr>活動首頁(A)</vt:lpstr>
      <vt:lpstr>關於活動(A-1)</vt:lpstr>
      <vt:lpstr>合作夥伴(A-2)</vt:lpstr>
      <vt:lpstr>獎品介紹(A-3)</vt:lpstr>
      <vt:lpstr>統計結果頁(A-4)</vt:lpstr>
      <vt:lpstr>了解需求(A-5)</vt:lpstr>
      <vt:lpstr>得獎公佈(A-6)</vt:lpstr>
      <vt:lpstr>Line連結快顯畫面</vt:lpstr>
      <vt:lpstr>調查首頁(B)</vt:lpstr>
      <vt:lpstr>抽獎頁面(B)</vt:lpstr>
      <vt:lpstr>調查聲明(B)</vt:lpstr>
      <vt:lpstr>基本資料：年紀(B-1-1)</vt:lpstr>
      <vt:lpstr>聯絡資料(B-9)</vt:lpstr>
      <vt:lpstr>抽獎券預覽(B-10)</vt:lpstr>
      <vt:lpstr>結束頁(C)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蔡思婷</dc:creator>
  <cp:lastModifiedBy>Wan-Ying Lin</cp:lastModifiedBy>
  <cp:revision>397</cp:revision>
  <dcterms:created xsi:type="dcterms:W3CDTF">2017-01-10T05:02:18Z</dcterms:created>
  <dcterms:modified xsi:type="dcterms:W3CDTF">2017-05-10T10:00:15Z</dcterms:modified>
</cp:coreProperties>
</file>