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1" r:id="rId5"/>
    <p:sldId id="271" r:id="rId6"/>
    <p:sldId id="260" r:id="rId7"/>
    <p:sldId id="262" r:id="rId8"/>
    <p:sldId id="263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62D4-344E-4203-889E-DDF82E8DA25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BF6C-EF09-4A6E-924C-A49D77AC6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62D4-344E-4203-889E-DDF82E8DA25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BF6C-EF09-4A6E-924C-A49D77AC6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62D4-344E-4203-889E-DDF82E8DA25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BF6C-EF09-4A6E-924C-A49D77AC6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62D4-344E-4203-889E-DDF82E8DA25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BF6C-EF09-4A6E-924C-A49D77AC6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62D4-344E-4203-889E-DDF82E8DA25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BF6C-EF09-4A6E-924C-A49D77AC6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62D4-344E-4203-889E-DDF82E8DA25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BF6C-EF09-4A6E-924C-A49D77AC6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62D4-344E-4203-889E-DDF82E8DA25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BF6C-EF09-4A6E-924C-A49D77AC6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62D4-344E-4203-889E-DDF82E8DA25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BF6C-EF09-4A6E-924C-A49D77AC6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62D4-344E-4203-889E-DDF82E8DA25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BF6C-EF09-4A6E-924C-A49D77AC6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62D4-344E-4203-889E-DDF82E8DA25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BF6C-EF09-4A6E-924C-A49D77AC6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62D4-344E-4203-889E-DDF82E8DA25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BF6C-EF09-4A6E-924C-A49D77AC6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B62D4-344E-4203-889E-DDF82E8DA252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BF6C-EF09-4A6E-924C-A49D77AC6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eloper-tech.com/news/2017/apr/13/google-explains-how-design-optimal-vrar-experiences/" TargetMode="External"/><Relationship Id="rId3" Type="http://schemas.openxmlformats.org/officeDocument/2006/relationships/hyperlink" Target="http://realityshift.io/blog/ui-ux-design-patterns-in-virtual-reality" TargetMode="External"/><Relationship Id="rId7" Type="http://schemas.openxmlformats.org/officeDocument/2006/relationships/hyperlink" Target="https://www.bdcnetwork.com/enhancing-healthcare-facility-design-vrar" TargetMode="External"/><Relationship Id="rId2" Type="http://schemas.openxmlformats.org/officeDocument/2006/relationships/hyperlink" Target="http://www.uxofv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usabilla.com/vr-ar-mr-designing-new-reality/" TargetMode="External"/><Relationship Id="rId5" Type="http://schemas.openxmlformats.org/officeDocument/2006/relationships/hyperlink" Target="http://blog.invisionapp.com/designing-for-vr-ar/" TargetMode="External"/><Relationship Id="rId4" Type="http://schemas.openxmlformats.org/officeDocument/2006/relationships/hyperlink" Target="http://blog.proto.io/3-steps-towards-designing-arv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Proxima Nova Th" pitchFamily="50" charset="0"/>
              </a:rPr>
              <a:t>How to design for AR/VR</a:t>
            </a:r>
            <a:endParaRPr lang="en-US" dirty="0">
              <a:latin typeface="Proxima Nova Th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roxima Nova Th" pitchFamily="50" charset="0"/>
              </a:rPr>
              <a:t>Comfortable and meaningful</a:t>
            </a:r>
            <a:endParaRPr lang="en-US" dirty="0">
              <a:latin typeface="Proxima Nova Th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roxima Nova Th" pitchFamily="50" charset="0"/>
              </a:rPr>
              <a:t>How to direct and redirect attention:</a:t>
            </a:r>
          </a:p>
          <a:p>
            <a:pPr lvl="1"/>
            <a:r>
              <a:rPr lang="en-US" smtClean="0">
                <a:latin typeface="Proxima Nova Th" pitchFamily="50" charset="0"/>
              </a:rPr>
              <a:t>Lights</a:t>
            </a:r>
            <a:endParaRPr lang="en-US" dirty="0" smtClean="0">
              <a:latin typeface="Proxima Nova Th" pitchFamily="50" charset="0"/>
            </a:endParaRPr>
          </a:p>
          <a:p>
            <a:pPr lvl="1"/>
            <a:r>
              <a:rPr lang="en-US" dirty="0" smtClean="0">
                <a:latin typeface="Proxima Nova Th" pitchFamily="50" charset="0"/>
              </a:rPr>
              <a:t>Arrows</a:t>
            </a:r>
          </a:p>
          <a:p>
            <a:pPr lvl="1"/>
            <a:r>
              <a:rPr lang="en-US" dirty="0" smtClean="0">
                <a:latin typeface="Proxima Nova Th" pitchFamily="50" charset="0"/>
              </a:rPr>
              <a:t>Holophonic sound (3d sound)</a:t>
            </a:r>
          </a:p>
          <a:p>
            <a:pPr lvl="1"/>
            <a:r>
              <a:rPr lang="en-US" dirty="0" smtClean="0">
                <a:latin typeface="Proxima Nova Th" pitchFamily="50" charset="0"/>
              </a:rPr>
              <a:t>Viewport (curiosity)</a:t>
            </a:r>
          </a:p>
          <a:p>
            <a:pPr lvl="1"/>
            <a:endParaRPr lang="en-US" dirty="0" smtClean="0">
              <a:latin typeface="Proxima Nova Th" pitchFamily="5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roxima Nova Th" pitchFamily="50" charset="0"/>
              </a:rPr>
              <a:t>Resources</a:t>
            </a:r>
            <a:endParaRPr lang="en-US" dirty="0">
              <a:latin typeface="Proxima Nova Th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1600" dirty="0" smtClean="0">
                <a:latin typeface="Proxima Nova Lt" pitchFamily="50" charset="0"/>
                <a:hlinkClick r:id="rId2"/>
              </a:rPr>
              <a:t>http://www.uxofvr.com</a:t>
            </a:r>
            <a:r>
              <a:rPr lang="en-US" sz="1600" dirty="0" smtClean="0">
                <a:latin typeface="Proxima Nova Lt" pitchFamily="50" charset="0"/>
                <a:hlinkClick r:id="rId2"/>
              </a:rPr>
              <a:t>/</a:t>
            </a:r>
            <a:r>
              <a:rPr lang="en-US" sz="1600" dirty="0" smtClean="0">
                <a:latin typeface="Proxima Nova Lt" pitchFamily="50" charset="0"/>
              </a:rPr>
              <a:t> (Super </a:t>
            </a:r>
            <a:r>
              <a:rPr lang="en-US" sz="1600" dirty="0" err="1" smtClean="0">
                <a:latin typeface="Proxima Nova Lt" pitchFamily="50" charset="0"/>
              </a:rPr>
              <a:t>super</a:t>
            </a:r>
            <a:r>
              <a:rPr lang="en-US" sz="1600" dirty="0" smtClean="0">
                <a:latin typeface="Proxima Nova Lt" pitchFamily="50" charset="0"/>
              </a:rPr>
              <a:t> useful)</a:t>
            </a:r>
            <a:endParaRPr lang="en-US" sz="1600" dirty="0" smtClean="0">
              <a:latin typeface="Proxima Nova Lt" pitchFamily="50" charset="0"/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1600" dirty="0" smtClean="0">
                <a:latin typeface="Proxima Nova Lt" pitchFamily="50" charset="0"/>
                <a:hlinkClick r:id="rId3"/>
              </a:rPr>
              <a:t>http://realityshift.io/blog/ui-ux-design-patterns-in-virtual-reality</a:t>
            </a:r>
            <a:endParaRPr lang="en-US" sz="1600" dirty="0" smtClean="0">
              <a:latin typeface="Proxima Nova Lt" pitchFamily="50" charset="0"/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1600" dirty="0" smtClean="0">
                <a:latin typeface="Proxima Nova Lt" pitchFamily="50" charset="0"/>
                <a:hlinkClick r:id="rId4"/>
              </a:rPr>
              <a:t>http://blog.proto.io/3-steps-towards-designing-arvr/</a:t>
            </a:r>
            <a:endParaRPr lang="en-US" sz="1600" dirty="0" smtClean="0">
              <a:latin typeface="Proxima Nova Lt" pitchFamily="50" charset="0"/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1600" dirty="0" smtClean="0">
                <a:latin typeface="Proxima Nova Lt" pitchFamily="50" charset="0"/>
                <a:hlinkClick r:id="rId5"/>
              </a:rPr>
              <a:t>http://blog.invisionapp.com/designing-for-vr-ar/</a:t>
            </a:r>
            <a:endParaRPr lang="en-US" sz="1600" dirty="0" smtClean="0">
              <a:latin typeface="Proxima Nova Lt" pitchFamily="50" charset="0"/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1600" dirty="0" smtClean="0">
                <a:latin typeface="Proxima Nova Lt" pitchFamily="50" charset="0"/>
                <a:hlinkClick r:id="rId6"/>
              </a:rPr>
              <a:t>http://blog.usabilla.com/vr-ar-mr-designing-new-reality/</a:t>
            </a:r>
            <a:endParaRPr lang="en-US" sz="1600" dirty="0" smtClean="0">
              <a:latin typeface="Proxima Nova Lt" pitchFamily="50" charset="0"/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1600" dirty="0" smtClean="0">
                <a:latin typeface="Proxima Nova Lt" pitchFamily="50" charset="0"/>
                <a:hlinkClick r:id="rId7"/>
              </a:rPr>
              <a:t>https://www.bdcnetwork.com/enhancing-healthcare-facility-design-vrar</a:t>
            </a:r>
            <a:endParaRPr lang="en-US" sz="1600" dirty="0" smtClean="0">
              <a:latin typeface="Proxima Nova Lt" pitchFamily="50" charset="0"/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1600" dirty="0" smtClean="0">
                <a:latin typeface="Proxima Nova Lt" pitchFamily="50" charset="0"/>
                <a:hlinkClick r:id="rId8"/>
              </a:rPr>
              <a:t>https://www.developer-tech.com/news/2017/apr/13/google-explains-how-design-optimal-vrar-experiences/</a:t>
            </a:r>
            <a:endParaRPr lang="en-US" sz="1600" dirty="0" smtClean="0">
              <a:latin typeface="Proxima Nova Lt" pitchFamily="50" charset="0"/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1600" dirty="0" smtClean="0">
                <a:latin typeface="Proxima Nova Lt" pitchFamily="50" charset="0"/>
                <a:hlinkClick r:id="rId8"/>
              </a:rPr>
              <a:t>https://www.developer-tech.com/news/2017/apr/13/google-explains-how-design-optimal-vrar-experiences/</a:t>
            </a:r>
            <a:endParaRPr lang="en-US" sz="1600" dirty="0">
              <a:latin typeface="Proxima Nova Lt" pitchFamily="5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Proxima Nova Th" pitchFamily="50" charset="0"/>
              </a:rPr>
              <a:t>Designing for AR/VR</a:t>
            </a:r>
            <a:br>
              <a:rPr lang="en-US" dirty="0" smtClean="0">
                <a:latin typeface="Proxima Nova Th" pitchFamily="50" charset="0"/>
              </a:rPr>
            </a:br>
            <a:r>
              <a:rPr lang="en-US" dirty="0" smtClean="0">
                <a:latin typeface="Proxima Nova Th" pitchFamily="50" charset="0"/>
              </a:rPr>
              <a:t>Mentality</a:t>
            </a:r>
            <a:endParaRPr lang="en-US" dirty="0">
              <a:latin typeface="Proxima Nova Th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Proxima Nova Th" pitchFamily="50" charset="0"/>
              </a:rPr>
              <a:t>Break the mold</a:t>
            </a:r>
          </a:p>
          <a:p>
            <a:r>
              <a:rPr lang="en-US" dirty="0" smtClean="0">
                <a:latin typeface="Proxima Nova Th" pitchFamily="50" charset="0"/>
              </a:rPr>
              <a:t>“first-person design” (non-linear, immersive)</a:t>
            </a:r>
            <a:endParaRPr lang="en-US" dirty="0">
              <a:latin typeface="Proxima Nova Th" pitchFamily="50" charset="0"/>
            </a:endParaRPr>
          </a:p>
          <a:p>
            <a:pPr lvl="1"/>
            <a:r>
              <a:rPr lang="en-US" dirty="0" smtClean="0">
                <a:latin typeface="Proxima Nova Th" pitchFamily="50" charset="0"/>
              </a:rPr>
              <a:t>The way things look and sound can affect how the audience feels</a:t>
            </a:r>
          </a:p>
          <a:p>
            <a:pPr lvl="1"/>
            <a:r>
              <a:rPr lang="en-US" dirty="0" smtClean="0">
                <a:latin typeface="Proxima Nova Th" pitchFamily="50" charset="0"/>
              </a:rPr>
              <a:t>Something unfamiliar can throw us out of the immersion (</a:t>
            </a:r>
            <a:r>
              <a:rPr lang="en-US" dirty="0" err="1" smtClean="0">
                <a:latin typeface="Proxima Nova Th" pitchFamily="50" charset="0"/>
              </a:rPr>
              <a:t>eg</a:t>
            </a:r>
            <a:r>
              <a:rPr lang="en-US" dirty="0" smtClean="0">
                <a:latin typeface="Proxima Nova Th" pitchFamily="50" charset="0"/>
              </a:rPr>
              <a:t>. Spatial awareness)</a:t>
            </a:r>
          </a:p>
          <a:p>
            <a:r>
              <a:rPr lang="en-US" dirty="0" smtClean="0">
                <a:latin typeface="Proxima Nova Th" pitchFamily="50" charset="0"/>
              </a:rPr>
              <a:t>Get a feel for what it’s like in AR/VR</a:t>
            </a:r>
          </a:p>
          <a:p>
            <a:r>
              <a:rPr lang="en-US" dirty="0" smtClean="0">
                <a:latin typeface="Proxima Nova Th" pitchFamily="50" charset="0"/>
              </a:rPr>
              <a:t>Start designing in AR/VR as soon as possible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Proxima Nova Th" pitchFamily="50" charset="0"/>
              </a:rPr>
              <a:t>Designing for AR/VR</a:t>
            </a:r>
            <a:br>
              <a:rPr lang="en-US" dirty="0" smtClean="0">
                <a:latin typeface="Proxima Nova Th" pitchFamily="50" charset="0"/>
              </a:rPr>
            </a:br>
            <a:r>
              <a:rPr lang="en-US" dirty="0" smtClean="0">
                <a:latin typeface="Proxima Nova Th" pitchFamily="50" charset="0"/>
              </a:rPr>
              <a:t>Process</a:t>
            </a:r>
            <a:endParaRPr lang="en-US" dirty="0">
              <a:latin typeface="Proxima Nova Th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Proxima Nova Th" pitchFamily="50" charset="0"/>
              </a:rPr>
              <a:t>Wireframes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Proxima Nova Th" pitchFamily="50" charset="0"/>
              </a:rPr>
              <a:t>Visual Design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Proxima Nova Th" pitchFamily="50" charset="0"/>
              </a:rPr>
              <a:t>Blueprint</a:t>
            </a:r>
          </a:p>
          <a:p>
            <a:pPr marL="514350" indent="-514350">
              <a:buAutoNum type="arabicPeriod"/>
            </a:pPr>
            <a:endParaRPr lang="en-US" dirty="0" smtClean="0">
              <a:latin typeface="Proxima Nova Th" pitchFamily="50" charset="0"/>
            </a:endParaRPr>
          </a:p>
          <a:p>
            <a:pPr marL="514350" indent="-514350"/>
            <a:r>
              <a:rPr lang="en-US" dirty="0" smtClean="0">
                <a:latin typeface="Proxima Nova Th" pitchFamily="50" charset="0"/>
              </a:rPr>
              <a:t>App design (how to navigate to the experience)</a:t>
            </a:r>
          </a:p>
          <a:p>
            <a:pPr marL="514350" indent="-514350"/>
            <a:r>
              <a:rPr lang="en-US" dirty="0" smtClean="0">
                <a:latin typeface="Proxima Nova Th" pitchFamily="50" charset="0"/>
              </a:rPr>
              <a:t>Experience design (how to navigate within the experience)</a:t>
            </a:r>
          </a:p>
        </p:txBody>
      </p:sp>
      <p:pic>
        <p:nvPicPr>
          <p:cNvPr id="12290" name="Picture 2" descr="https://www.bdcnetwork.com/sites/default/files/Screen%20Shot%202017-02-28%20at%209.46.24%20AM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838200"/>
            <a:ext cx="5070396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Proxima Nova Th" pitchFamily="50" charset="0"/>
              </a:rPr>
              <a:t>Designing for AR/VR</a:t>
            </a:r>
            <a:br>
              <a:rPr lang="en-US" dirty="0" smtClean="0">
                <a:latin typeface="Proxima Nova Th" pitchFamily="50" charset="0"/>
              </a:rPr>
            </a:br>
            <a:r>
              <a:rPr lang="en-US" dirty="0" smtClean="0">
                <a:latin typeface="Proxima Nova Th" pitchFamily="50" charset="0"/>
              </a:rPr>
              <a:t>Technical side</a:t>
            </a:r>
            <a:endParaRPr lang="en-US" dirty="0">
              <a:latin typeface="Proxima Nova Th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roxima Nova Th" pitchFamily="50" charset="0"/>
              </a:rPr>
              <a:t>Unity</a:t>
            </a:r>
          </a:p>
          <a:p>
            <a:r>
              <a:rPr lang="en-US" dirty="0" smtClean="0">
                <a:latin typeface="Proxima Nova Th" pitchFamily="50" charset="0"/>
              </a:rPr>
              <a:t>Google VR SDK</a:t>
            </a:r>
          </a:p>
          <a:p>
            <a:r>
              <a:rPr lang="en-US" dirty="0" smtClean="0">
                <a:latin typeface="Proxima Nova Th" pitchFamily="50" charset="0"/>
              </a:rPr>
              <a:t>Daydream VR</a:t>
            </a:r>
          </a:p>
          <a:p>
            <a:r>
              <a:rPr lang="en-US" dirty="0" smtClean="0">
                <a:latin typeface="Proxima Nova Th" pitchFamily="50" charset="0"/>
              </a:rPr>
              <a:t>Mozilla A-Frame</a:t>
            </a:r>
          </a:p>
          <a:p>
            <a:r>
              <a:rPr lang="en-US" dirty="0" smtClean="0">
                <a:latin typeface="Proxima Nova Th" pitchFamily="50" charset="0"/>
              </a:rPr>
              <a:t>Canvas size is determined by device size</a:t>
            </a:r>
          </a:p>
          <a:p>
            <a:r>
              <a:rPr lang="en-US" dirty="0" err="1" smtClean="0">
                <a:latin typeface="Proxima Nova Th" pitchFamily="50" charset="0"/>
              </a:rPr>
              <a:t>eg</a:t>
            </a:r>
            <a:r>
              <a:rPr lang="en-US" dirty="0" smtClean="0">
                <a:latin typeface="Proxima Nova Th" pitchFamily="50" charset="0"/>
              </a:rPr>
              <a:t>. 360 view: 3600x1800px, UI view: 1200x600px</a:t>
            </a:r>
          </a:p>
          <a:p>
            <a:pPr>
              <a:buNone/>
            </a:pPr>
            <a:endParaRPr lang="en-US" dirty="0" smtClean="0">
              <a:latin typeface="Proxima Nova Th" pitchFamily="5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Proxima Nova Th" pitchFamily="50" charset="0"/>
              </a:rPr>
              <a:t>Designing for AR/VR</a:t>
            </a:r>
            <a:br>
              <a:rPr lang="en-US" dirty="0" smtClean="0">
                <a:latin typeface="Proxima Nova Th" pitchFamily="50" charset="0"/>
              </a:rPr>
            </a:br>
            <a:r>
              <a:rPr lang="en-US" dirty="0" smtClean="0">
                <a:latin typeface="Proxima Nova Th" pitchFamily="50" charset="0"/>
              </a:rPr>
              <a:t>Technical side</a:t>
            </a:r>
            <a:endParaRPr lang="en-US" dirty="0">
              <a:latin typeface="Proxima Nova Th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roxima Nova Th" pitchFamily="50" charset="0"/>
              </a:rPr>
              <a:t>Unity</a:t>
            </a:r>
          </a:p>
          <a:p>
            <a:r>
              <a:rPr lang="en-US" dirty="0" smtClean="0">
                <a:latin typeface="Proxima Nova Th" pitchFamily="50" charset="0"/>
              </a:rPr>
              <a:t>Google VR SDK</a:t>
            </a:r>
          </a:p>
          <a:p>
            <a:r>
              <a:rPr lang="en-US" dirty="0" smtClean="0">
                <a:latin typeface="Proxima Nova Th" pitchFamily="50" charset="0"/>
              </a:rPr>
              <a:t>Daydream VR</a:t>
            </a:r>
          </a:p>
          <a:p>
            <a:r>
              <a:rPr lang="en-US" dirty="0" smtClean="0">
                <a:latin typeface="Proxima Nova Th" pitchFamily="50" charset="0"/>
              </a:rPr>
              <a:t>Mozilla A-Frame</a:t>
            </a:r>
          </a:p>
          <a:p>
            <a:r>
              <a:rPr lang="en-US" dirty="0" smtClean="0">
                <a:latin typeface="Proxima Nova Th" pitchFamily="50" charset="0"/>
              </a:rPr>
              <a:t>Canvas size is determined by device size</a:t>
            </a:r>
          </a:p>
          <a:p>
            <a:r>
              <a:rPr lang="en-US" dirty="0" err="1" smtClean="0">
                <a:latin typeface="Proxima Nova Th" pitchFamily="50" charset="0"/>
              </a:rPr>
              <a:t>eg</a:t>
            </a:r>
            <a:r>
              <a:rPr lang="en-US" dirty="0" smtClean="0">
                <a:latin typeface="Proxima Nova Th" pitchFamily="50" charset="0"/>
              </a:rPr>
              <a:t>. 360 view: 3600x1800px, UI view: 1200x600px</a:t>
            </a:r>
          </a:p>
          <a:p>
            <a:pPr>
              <a:buNone/>
            </a:pPr>
            <a:endParaRPr lang="en-US" dirty="0" smtClean="0">
              <a:latin typeface="Proxima Nova Th" pitchFamily="5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Proxima Nova Th" pitchFamily="50" charset="0"/>
              </a:rPr>
              <a:t>Designing for AR</a:t>
            </a:r>
            <a:br>
              <a:rPr lang="en-US" dirty="0" smtClean="0">
                <a:latin typeface="Proxima Nova Th" pitchFamily="50" charset="0"/>
              </a:rPr>
            </a:br>
            <a:r>
              <a:rPr lang="en-US" dirty="0" smtClean="0">
                <a:latin typeface="Proxima Nova Th" pitchFamily="50" charset="0"/>
              </a:rPr>
              <a:t>Marketing Push</a:t>
            </a:r>
            <a:endParaRPr lang="en-US" dirty="0">
              <a:latin typeface="Proxima Nova Th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Proxima Nova Th" pitchFamily="50" charset="0"/>
              </a:rPr>
              <a:t>Learn and respond to the user’s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Proxima Nova Th" pitchFamily="50" charset="0"/>
              </a:rPr>
              <a:t>social rhythm</a:t>
            </a:r>
          </a:p>
          <a:p>
            <a:r>
              <a:rPr lang="en-US" dirty="0" smtClean="0">
                <a:latin typeface="Proxima Nova Th" pitchFamily="50" charset="0"/>
              </a:rPr>
              <a:t>Compliment and enhance social rhythm without needing constant tweaks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Proxima Nova Th" pitchFamily="50" charset="0"/>
            </a:endParaRPr>
          </a:p>
          <a:p>
            <a:r>
              <a:rPr lang="en-US" dirty="0" smtClean="0">
                <a:latin typeface="Proxima Nova Th" pitchFamily="50" charset="0"/>
              </a:rPr>
              <a:t>Use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Proxima Nova Th" pitchFamily="50" charset="0"/>
              </a:rPr>
              <a:t>opt-in</a:t>
            </a:r>
            <a:r>
              <a:rPr lang="en-US" dirty="0" smtClean="0">
                <a:latin typeface="Proxima Nova Th" pitchFamily="50" charset="0"/>
              </a:rPr>
              <a:t> instead of all in</a:t>
            </a:r>
          </a:p>
          <a:p>
            <a:r>
              <a:rPr lang="en-US" dirty="0" smtClean="0">
                <a:latin typeface="Proxima Nova Th" pitchFamily="50" charset="0"/>
              </a:rPr>
              <a:t>Listen to behavioral cues to interpret interest</a:t>
            </a:r>
          </a:p>
          <a:p>
            <a:r>
              <a:rPr lang="en-US" dirty="0" smtClean="0">
                <a:latin typeface="Proxima Nova Th" pitchFamily="50" charset="0"/>
              </a:rPr>
              <a:t>Flow of engagement:</a:t>
            </a:r>
          </a:p>
          <a:p>
            <a:pPr lvl="1"/>
            <a:r>
              <a:rPr lang="en-US" dirty="0" smtClean="0">
                <a:latin typeface="Proxima Nova Th" pitchFamily="50" charset="0"/>
              </a:rPr>
              <a:t>Discover -&gt; Focus -&gt; Engage -&gt; Experience -&gt; Exit</a:t>
            </a:r>
          </a:p>
          <a:p>
            <a:r>
              <a:rPr lang="en-US" dirty="0" smtClean="0">
                <a:latin typeface="Proxima Nova Th" pitchFamily="50" charset="0"/>
              </a:rPr>
              <a:t>2 kinds of engagement</a:t>
            </a:r>
          </a:p>
          <a:p>
            <a:pPr lvl="1"/>
            <a:r>
              <a:rPr lang="en-US" dirty="0" smtClean="0">
                <a:latin typeface="Proxima Nova Th" pitchFamily="50" charset="0"/>
              </a:rPr>
              <a:t>Push notifications</a:t>
            </a:r>
          </a:p>
          <a:p>
            <a:pPr lvl="1"/>
            <a:r>
              <a:rPr lang="en-US" dirty="0" smtClean="0">
                <a:latin typeface="Proxima Nova Th" pitchFamily="50" charset="0"/>
              </a:rPr>
              <a:t>Out of home marketing (built on top of physical ads)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roxima Nova Th" pitchFamily="50" charset="0"/>
              </a:rPr>
              <a:t>Comfortable and meaningful</a:t>
            </a:r>
            <a:endParaRPr lang="en-US" dirty="0">
              <a:latin typeface="Proxima Nova Th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roxima Nova Th" pitchFamily="50" charset="0"/>
              </a:rPr>
              <a:t>Main Content and UI Zone vision zone</a:t>
            </a:r>
          </a:p>
          <a:p>
            <a:endParaRPr lang="en-US" dirty="0" smtClean="0">
              <a:latin typeface="Proxima Nova Th" pitchFamily="50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848600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roxima Nova Th" pitchFamily="50" charset="0"/>
              </a:rPr>
              <a:t>Comfortable and meaningful</a:t>
            </a:r>
            <a:endParaRPr lang="en-US" dirty="0">
              <a:latin typeface="Proxima Nova Th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roxima Nova Th" pitchFamily="50" charset="0"/>
              </a:rPr>
              <a:t>Main Content and UI Zone vision zone</a:t>
            </a:r>
          </a:p>
          <a:p>
            <a:endParaRPr lang="en-US" dirty="0" smtClean="0">
              <a:latin typeface="Proxima Nova Th" pitchFamily="50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848600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roxima Nova Th" pitchFamily="50" charset="0"/>
              </a:rPr>
              <a:t>Comfortable and meaningful</a:t>
            </a:r>
            <a:endParaRPr lang="en-US" dirty="0">
              <a:latin typeface="Proxima Nova Th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roxima Nova Th" pitchFamily="50" charset="0"/>
              </a:rPr>
              <a:t>How to avoid </a:t>
            </a:r>
            <a:r>
              <a:rPr lang="en-US" dirty="0" smtClean="0">
                <a:solidFill>
                  <a:srgbClr val="00B050"/>
                </a:solidFill>
                <a:latin typeface="Proxima Nova Th" pitchFamily="50" charset="0"/>
              </a:rPr>
              <a:t>nausea</a:t>
            </a:r>
          </a:p>
          <a:p>
            <a:pPr lvl="1"/>
            <a:r>
              <a:rPr lang="en-US" dirty="0" smtClean="0">
                <a:latin typeface="Proxima Nova Th" pitchFamily="50" charset="0"/>
              </a:rPr>
              <a:t>Don’t move the horizon line (in VR)</a:t>
            </a:r>
          </a:p>
          <a:p>
            <a:pPr lvl="1"/>
            <a:r>
              <a:rPr lang="en-US" dirty="0" smtClean="0">
                <a:latin typeface="Proxima Nova Th" pitchFamily="50" charset="0"/>
              </a:rPr>
              <a:t>Never change the environment against the head movement (in VR)</a:t>
            </a:r>
          </a:p>
          <a:p>
            <a:pPr lvl="1"/>
            <a:r>
              <a:rPr lang="en-US" dirty="0" smtClean="0">
                <a:latin typeface="Proxima Nova Th" pitchFamily="50" charset="0"/>
              </a:rPr>
              <a:t>Don’t animate movement through a space, just teleport the user.</a:t>
            </a:r>
          </a:p>
          <a:p>
            <a:pPr lvl="1"/>
            <a:r>
              <a:rPr lang="en-US" dirty="0" smtClean="0">
                <a:latin typeface="Proxima Nova Th" pitchFamily="50" charset="0"/>
              </a:rPr>
              <a:t>Anchor objects as point of reference</a:t>
            </a:r>
          </a:p>
          <a:p>
            <a:pPr lvl="1"/>
            <a:r>
              <a:rPr lang="en-US" dirty="0" smtClean="0">
                <a:latin typeface="Proxima Nova Th" pitchFamily="50" charset="0"/>
              </a:rPr>
              <a:t>MINIMUM 60FPS. Aim for 90FPS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343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How to design for AR/VR</vt:lpstr>
      <vt:lpstr>Designing for AR/VR Mentality</vt:lpstr>
      <vt:lpstr>Designing for AR/VR Process</vt:lpstr>
      <vt:lpstr>Designing for AR/VR Technical side</vt:lpstr>
      <vt:lpstr>Designing for AR/VR Technical side</vt:lpstr>
      <vt:lpstr>Designing for AR Marketing Push</vt:lpstr>
      <vt:lpstr>Comfortable and meaningful</vt:lpstr>
      <vt:lpstr>Comfortable and meaningful</vt:lpstr>
      <vt:lpstr>Comfortable and meaningful</vt:lpstr>
      <vt:lpstr>Comfortable and meaningful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Melinda Kuei</dc:creator>
  <cp:lastModifiedBy>Melinda Kuei</cp:lastModifiedBy>
  <cp:revision>67</cp:revision>
  <dcterms:created xsi:type="dcterms:W3CDTF">2017-04-19T07:18:08Z</dcterms:created>
  <dcterms:modified xsi:type="dcterms:W3CDTF">2017-04-20T04:56:34Z</dcterms:modified>
</cp:coreProperties>
</file>