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6"/>
  </p:notesMasterIdLst>
  <p:sldIdLst>
    <p:sldId id="369" r:id="rId3"/>
    <p:sldId id="370" r:id="rId4"/>
    <p:sldId id="371" r:id="rId5"/>
    <p:sldId id="340" r:id="rId6"/>
    <p:sldId id="341" r:id="rId7"/>
    <p:sldId id="344" r:id="rId8"/>
    <p:sldId id="377" r:id="rId9"/>
    <p:sldId id="315" r:id="rId10"/>
    <p:sldId id="346" r:id="rId11"/>
    <p:sldId id="347" r:id="rId12"/>
    <p:sldId id="376" r:id="rId13"/>
    <p:sldId id="316" r:id="rId14"/>
    <p:sldId id="317" r:id="rId15"/>
    <p:sldId id="365" r:id="rId16"/>
    <p:sldId id="380" r:id="rId17"/>
    <p:sldId id="381" r:id="rId18"/>
    <p:sldId id="382" r:id="rId19"/>
    <p:sldId id="322" r:id="rId20"/>
    <p:sldId id="335" r:id="rId21"/>
    <p:sldId id="336" r:id="rId22"/>
    <p:sldId id="337" r:id="rId23"/>
    <p:sldId id="338" r:id="rId24"/>
    <p:sldId id="339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C2DA"/>
    <a:srgbClr val="8FD2FF"/>
    <a:srgbClr val="8FBCFF"/>
    <a:srgbClr val="8FBBFF"/>
    <a:srgbClr val="F8F8F8"/>
    <a:srgbClr val="000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456" y="-90"/>
      </p:cViewPr>
      <p:guideLst>
        <p:guide orient="horz" pos="2160"/>
        <p:guide orient="horz" pos="709"/>
        <p:guide orient="horz" pos="4156"/>
        <p:guide pos="2880"/>
        <p:guide pos="20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BC21F6-2DDF-4DF9-91C1-A8CCF5F7A501}" type="datetimeFigureOut">
              <a:rPr lang="zh-CN" altLang="en-US"/>
              <a:pPr>
                <a:defRPr/>
              </a:pPr>
              <a:t>2015-7-23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102399-3671-4C95-A7C3-BA884009A3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184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29DEB8-D7EE-4AB0-A847-710B6740AD4F}" type="slidenum">
              <a:rPr lang="zh-CN" altLang="en-US" smtClean="0">
                <a:latin typeface="Arial" pitchFamily="34" charset="0"/>
                <a:ea typeface="微软雅黑" pitchFamily="34" charset="-122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3191F947-769D-4ADA-AC90-B3624C7F0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0023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72B196AC-4A08-42CA-9D6E-BF5BB3B09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900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60D39EF3-CFF3-4885-91EA-954A73135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5207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F302819C-5AF1-42EC-B27D-2EF9B850E21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14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6CB1DE0A-F8A9-49F4-A4E2-90CF5900409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209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695437D8-256B-4C87-B033-97763FB83FE1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4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22C2F78A-3953-4543-A4CB-4A22C872595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21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87E3BC30-BDE5-4564-BE35-B3FF3E66850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250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02048B78-76F7-4036-9818-CA1C26B9AFF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25D56094-6A11-4ABA-84E1-2F013FE9BA5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1608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55F76BA1-F403-41D1-B101-B6B0F828FDD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5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A38EDDF5-580C-4F0E-80DA-E8CBD9885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43917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5B4342F9-F1D2-4DE4-9DC8-E11F132E21B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91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376B5E31-8C67-43D5-ACCD-98149311EBBD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3230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14DD9BC8-5DF8-4146-AFAC-AA815E83976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40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E00A0063-EE32-4533-87F1-016928815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91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40321ABE-2E1D-4CE7-91F7-E56BA95C17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337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3ECBCF0D-DBF5-41E9-8FB0-D814003B9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3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9A6E49DD-F8BA-41D5-A31C-8BFF87235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9710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9F8080A4-0221-42CD-B4ED-E67CBA262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038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10897686-76FF-4ED5-B93C-1CCDE9DE9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977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EEA7199B-8069-4392-8082-8A6C4D8F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317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622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433" tIns="41217" rIns="82433" bIns="41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1988" y="6597650"/>
            <a:ext cx="213201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C93A2EFE-FE34-4CC6-8E20-1A2B2C2CC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9563" indent="-309563" algn="l" defTabSz="823913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57175" algn="l" defTabSz="82391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30288" indent="-206375" algn="l" defTabSz="82391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43038" indent="-206375" algn="l" defTabSz="8239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54200" indent="-204788" algn="l" defTabSz="8239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3114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7686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2258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830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622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433" tIns="41217" rIns="82433" bIns="41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1988" y="6597650"/>
            <a:ext cx="213201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33" tIns="41217" rIns="82433" bIns="412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P</a:t>
            </a:r>
            <a:fld id="{F1FB36FE-8A08-4EA3-8870-1B3FF56602A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90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l" defTabSz="823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defTabSz="8239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9563" indent="-309563" algn="l" defTabSz="823913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57175" algn="l" defTabSz="82391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30288" indent="-206375" algn="l" defTabSz="82391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43038" indent="-206375" algn="l" defTabSz="8239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54200" indent="-204788" algn="l" defTabSz="8239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3114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7686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2258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83000" indent="-204788" algn="l" defTabSz="823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</a:rPr>
              <a:t>P</a:t>
            </a:r>
            <a:fld id="{DCCAF729-F226-4181-BF3B-40B800BEA41D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971550" y="2708275"/>
            <a:ext cx="72009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、人际关系</a:t>
            </a:r>
            <a:endParaRPr kumimoji="1"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45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协助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你变健康或维持健康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的东西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人照片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689" y="1124744"/>
            <a:ext cx="8437024" cy="5256584"/>
            <a:chOff x="311690" y="1268760"/>
            <a:chExt cx="8148743" cy="5327452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268760"/>
              <a:ext cx="8136905" cy="2592288"/>
              <a:chOff x="323528" y="1268760"/>
              <a:chExt cx="8136905" cy="2160240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</a:t>
                </a:r>
                <a:r>
                  <a:rPr kumimoji="1" lang="zh-TW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：</a:t>
                </a:r>
                <a:r>
                  <a:rPr kumimoji="1" lang="zh-CN" altLang="en-US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哪些内容让你感到健康，为什么？</a:t>
                </a:r>
                <a:endParaRPr kumimoji="1"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kumimoji="1" lang="en-US" altLang="zh-TW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新鲜的蔬菜水果，使得身心健康。</a:t>
                </a:r>
                <a:endParaRPr kumimoji="1" lang="en-US" altLang="zh-TW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11690" y="4003924"/>
              <a:ext cx="8136905" cy="2592288"/>
              <a:chOff x="323528" y="1268760"/>
              <a:chExt cx="8136905" cy="2160240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说明：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哪些内容让你感到健康，为什么</a:t>
                </a:r>
                <a:r>
                  <a:rPr kumimoji="1" lang="zh-CN" altLang="en-US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？</a:t>
                </a:r>
                <a:endParaRPr kumimoji="1"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6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生命在于运动，所以运动可以让促进血液循环，调节人体机能。</a:t>
                </a:r>
                <a:endParaRPr kumimoji="1" lang="en-US" altLang="zh-TW" sz="16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800" b="1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</p:grpSp>
      <p:pic>
        <p:nvPicPr>
          <p:cNvPr id="13" name="图片 12" descr="IMAG05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357298"/>
            <a:ext cx="3786214" cy="2141014"/>
          </a:xfrm>
          <a:prstGeom prst="rect">
            <a:avLst/>
          </a:prstGeom>
        </p:spPr>
      </p:pic>
      <p:pic>
        <p:nvPicPr>
          <p:cNvPr id="14" name="图片 13" descr="IMAG05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000504"/>
            <a:ext cx="3929090" cy="21059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7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协助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你变健康或维持健康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的东西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人照片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689" y="1124744"/>
            <a:ext cx="8437024" cy="5256584"/>
            <a:chOff x="311690" y="1268760"/>
            <a:chExt cx="8148743" cy="5327452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268760"/>
              <a:ext cx="8136905" cy="2592288"/>
              <a:chOff x="323528" y="1268760"/>
              <a:chExt cx="8136905" cy="2160240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</a:t>
                </a:r>
                <a:r>
                  <a:rPr kumimoji="1" lang="zh-TW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：</a:t>
                </a:r>
                <a:r>
                  <a:rPr kumimoji="1" lang="zh-CN" altLang="en-US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哪些内容让你感到健康，为什么？</a:t>
                </a:r>
                <a:endParaRPr kumimoji="1"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kumimoji="1" lang="en-US" altLang="zh-TW" sz="1600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600" dirty="0" smtClean="0">
                    <a:latin typeface="微软雅黑" pitchFamily="34" charset="-122"/>
                    <a:ea typeface="微软雅黑" pitchFamily="34" charset="-122"/>
                    <a:cs typeface="微軟正黑體"/>
                  </a:rPr>
                  <a:t>多种植绿色植物，使我们的心肺功能可以更为舒畅，呼吸更舒畅。</a:t>
                </a:r>
                <a:endParaRPr kumimoji="1" lang="en-US" altLang="zh-TW" sz="1600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11690" y="4003924"/>
              <a:ext cx="8136905" cy="2592288"/>
              <a:chOff x="323528" y="1268760"/>
              <a:chExt cx="8136905" cy="2160240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说明：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哪些内容让你感到健康，为什么</a:t>
                </a:r>
                <a:r>
                  <a:rPr kumimoji="1" lang="zh-CN" altLang="en-US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？</a:t>
                </a:r>
                <a:endParaRPr kumimoji="1"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600" dirty="0" smtClean="0">
                    <a:latin typeface="微软雅黑" pitchFamily="34" charset="-122"/>
                    <a:ea typeface="微软雅黑" pitchFamily="34" charset="-122"/>
                    <a:cs typeface="微軟正黑體"/>
                  </a:rPr>
                  <a:t>节能环保，让我们生活的环境可以更为健康舒适。</a:t>
                </a:r>
                <a:endParaRPr kumimoji="1" lang="en-US" altLang="zh-CN" sz="1600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200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</p:grpSp>
      <p:pic>
        <p:nvPicPr>
          <p:cNvPr id="13" name="图片 12" descr="IMAG05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357298"/>
            <a:ext cx="3500462" cy="2143140"/>
          </a:xfrm>
          <a:prstGeom prst="rect">
            <a:avLst/>
          </a:prstGeom>
        </p:spPr>
      </p:pic>
      <p:pic>
        <p:nvPicPr>
          <p:cNvPr id="14" name="图片 13" descr="IMAG06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929066"/>
            <a:ext cx="3976914" cy="2248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88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C3313AB-D615-41E6-A64C-558A7F8DB12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971550" y="2708275"/>
            <a:ext cx="72009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、健康困扰情境照片</a:t>
            </a:r>
            <a:endParaRPr kumimoji="1"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P</a:t>
            </a:r>
            <a:fld id="{A26B44EA-CCAD-44AC-B141-4BED6356818A}" type="slidenum">
              <a:rPr lang="en-US" altLang="zh-CN" sz="1200" smtClean="0">
                <a:latin typeface="微软雅黑" pitchFamily="34" charset="-122"/>
                <a:ea typeface="微软雅黑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记录要求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372032" y="1700808"/>
            <a:ext cx="84248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l" eaLnBrk="1" hangingPunct="1">
              <a:lnSpc>
                <a:spcPct val="200000"/>
              </a:lnSpc>
              <a:buFont typeface="+mj-lt"/>
              <a:buAutoNum type="arabicPeriod"/>
              <a:defRPr kumimoji="1" sz="2200">
                <a:solidFill>
                  <a:srgbClr val="000000"/>
                </a:solidFill>
                <a:latin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请记录让您觉得</a:t>
            </a:r>
            <a:r>
              <a:rPr lang="zh-CN" altLang="en-US" b="1" dirty="0"/>
              <a:t>会危害自己健康的东西／环境／</a:t>
            </a:r>
            <a:r>
              <a:rPr lang="zh-CN" altLang="en-US" b="1" dirty="0" smtClean="0"/>
              <a:t>人的照片</a:t>
            </a:r>
            <a:r>
              <a:rPr lang="zh-CN" altLang="en-US" dirty="0"/>
              <a:t>，</a:t>
            </a:r>
            <a:r>
              <a:rPr lang="zh-CN" altLang="en-US" dirty="0" smtClean="0"/>
              <a:t>并</a:t>
            </a:r>
            <a:r>
              <a:rPr lang="zh-CN" altLang="en-US" dirty="0"/>
              <a:t>简短说明</a:t>
            </a:r>
            <a:r>
              <a:rPr lang="zh-CN" altLang="en-US" b="1" dirty="0" smtClean="0"/>
              <a:t>为什么会让您感到会危害到自己的健康；</a:t>
            </a:r>
            <a:endParaRPr lang="en-US" altLang="zh-CN" b="1" dirty="0" smtClean="0"/>
          </a:p>
          <a:p>
            <a:r>
              <a:rPr lang="zh-CN" altLang="en-US" dirty="0" smtClean="0"/>
              <a:t>也可以是在</a:t>
            </a:r>
            <a:r>
              <a:rPr lang="zh-CN" altLang="en-US" b="1" dirty="0" smtClean="0"/>
              <a:t>维持健康过程中不</a:t>
            </a:r>
            <a:r>
              <a:rPr lang="zh-CN" altLang="en-US" b="1" dirty="0"/>
              <a:t>顺畅的</a:t>
            </a:r>
            <a:r>
              <a:rPr lang="zh-CN" altLang="en-US" b="1" dirty="0" smtClean="0"/>
              <a:t>时刻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让</a:t>
            </a:r>
            <a:r>
              <a:rPr lang="zh-CN" altLang="en-US" b="1" dirty="0"/>
              <a:t>自己困扰的东西／环境／</a:t>
            </a:r>
            <a:r>
              <a:rPr lang="zh-CN" altLang="en-US" b="1" dirty="0" smtClean="0"/>
              <a:t>人</a:t>
            </a:r>
            <a:r>
              <a:rPr lang="zh-CN" altLang="en-US" b="1" dirty="0"/>
              <a:t>的</a:t>
            </a:r>
            <a:r>
              <a:rPr lang="zh-CN" altLang="en-US" b="1" dirty="0" smtClean="0"/>
              <a:t>照片</a:t>
            </a:r>
            <a:r>
              <a:rPr lang="zh-CN" altLang="en-US" dirty="0"/>
              <a:t>，</a:t>
            </a:r>
            <a:r>
              <a:rPr lang="zh-CN" altLang="en-US" dirty="0" smtClean="0"/>
              <a:t>并</a:t>
            </a:r>
            <a:r>
              <a:rPr lang="zh-CN" altLang="en-US" dirty="0"/>
              <a:t>简短说明</a:t>
            </a:r>
            <a:r>
              <a:rPr lang="zh-CN" altLang="en-US" b="1" dirty="0" smtClean="0"/>
              <a:t>为什么让您感到不顺畅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照片贴于方框</a:t>
            </a:r>
            <a:r>
              <a:rPr lang="zh-CN" altLang="en-US" dirty="0" smtClean="0"/>
              <a:t>中，照片</a:t>
            </a:r>
            <a:r>
              <a:rPr lang="zh-CN" altLang="en-US" dirty="0"/>
              <a:t>一共不少于</a:t>
            </a:r>
            <a:r>
              <a:rPr lang="en-US" altLang="zh-CN" dirty="0"/>
              <a:t>4</a:t>
            </a:r>
            <a:r>
              <a:rPr lang="zh-CN" altLang="en-US" dirty="0"/>
              <a:t>张。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您认为会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危害自己健康的东西／环境／人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的照片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689" y="1124744"/>
            <a:ext cx="8437024" cy="5256584"/>
            <a:chOff x="311690" y="1268760"/>
            <a:chExt cx="8148743" cy="5327452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268760"/>
              <a:ext cx="8136905" cy="2592288"/>
              <a:chOff x="323528" y="1268760"/>
              <a:chExt cx="8136905" cy="2160240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</a:t>
                </a:r>
                <a:r>
                  <a:rPr kumimoji="1" lang="zh-TW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：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吸烟，非常不好，对</a:t>
                </a:r>
                <a:r>
                  <a:rPr kumimoji="1" lang="zh-CN" altLang="en-US" sz="1200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吸烟</a:t>
                </a: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者来说烟草</a:t>
                </a:r>
                <a:r>
                  <a:rPr kumimoji="1" lang="zh-CN" altLang="en-US" sz="1200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的烟雾中至少含有三种危险的化学物质：焦油，尼古丁和一氧化碳，焦油是由好几种物质混合成的物质，在肺中会浓缩成一种粘性物质。尼古丁是一种会使人成瘾的药物，由肺部吸收，主要是对神经系统发生作用。一氧化碳能减低红血球将氧输送到全身去能力。 </a:t>
                </a: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对心肺、肾人体多个器官都存在危害。对旁人来说吸二手烟更是危害更大。</a:t>
                </a:r>
                <a:endParaRPr kumimoji="1" lang="en-US" altLang="zh-CN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11690" y="4003924"/>
              <a:ext cx="8136905" cy="2592288"/>
              <a:chOff x="323528" y="1268760"/>
              <a:chExt cx="8136905" cy="2160240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说明：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kumimoji="1"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200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雾</a:t>
                </a: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霾，</a:t>
                </a:r>
                <a:r>
                  <a:rPr kumimoji="1" lang="en-US" altLang="zh-CN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PM2.5</a:t>
                </a: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报表。</a:t>
                </a:r>
                <a:endParaRPr kumimoji="1" lang="en-US" altLang="zh-CN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对于心肺功能尤其是一个考验。所以现在每天关注气象预报，关注空气指数尤为重要。</a:t>
                </a:r>
                <a:endParaRPr kumimoji="1" lang="en-US" altLang="zh-CN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800" b="1" dirty="0" smtClean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</p:grpSp>
      <p:pic>
        <p:nvPicPr>
          <p:cNvPr id="13" name="图片 12" descr="IMAG05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500174"/>
            <a:ext cx="3693945" cy="2088838"/>
          </a:xfrm>
          <a:prstGeom prst="rect">
            <a:avLst/>
          </a:prstGeom>
        </p:spPr>
      </p:pic>
      <p:pic>
        <p:nvPicPr>
          <p:cNvPr id="14" name="图片 13" descr="IMAG058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4071942"/>
            <a:ext cx="3724249" cy="21059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6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您认为会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危害自己健康的东西／环境／人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的照片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689" y="1124744"/>
            <a:ext cx="8437024" cy="5256584"/>
            <a:chOff x="311690" y="1268760"/>
            <a:chExt cx="8148743" cy="5327452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268760"/>
              <a:ext cx="8136905" cy="2592288"/>
              <a:chOff x="323528" y="1268760"/>
              <a:chExt cx="8136905" cy="2160240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</a:t>
                </a:r>
                <a:r>
                  <a:rPr kumimoji="1" lang="zh-TW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：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随着车子越来越普及，汽车尾气的排放也大大变成一个关注点。所以现在越来越提倡</a:t>
                </a:r>
                <a:r>
                  <a:rPr kumimoji="1" lang="en-US" altLang="zh-CN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ECO</a:t>
                </a: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，节能用车，新能源车。</a:t>
                </a:r>
                <a:endParaRPr kumimoji="1" lang="en-US" altLang="zh-CN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11690" y="4003924"/>
              <a:ext cx="8136905" cy="2592288"/>
              <a:chOff x="323528" y="1268760"/>
              <a:chExt cx="8136905" cy="2160240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说明：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kumimoji="1"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CN" altLang="en-US" sz="12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食品卫生越来越注重了，我们都喜欢吃新鲜健康的食物，毕竟病从口入。</a:t>
                </a:r>
                <a:endParaRPr kumimoji="1" lang="en-US" altLang="zh-CN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</p:grpSp>
      <p:pic>
        <p:nvPicPr>
          <p:cNvPr id="13" name="图片 12" descr="IMAG05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214422"/>
            <a:ext cx="4103246" cy="2320288"/>
          </a:xfrm>
          <a:prstGeom prst="rect">
            <a:avLst/>
          </a:prstGeom>
        </p:spPr>
      </p:pic>
      <p:pic>
        <p:nvPicPr>
          <p:cNvPr id="14" name="图片 13" descr="IMAG059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929066"/>
            <a:ext cx="4143404" cy="2342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42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维持健康过程中让自己困扰的东西／环境／人</a:t>
            </a:r>
            <a:endParaRPr kumimoji="1"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1689" y="1124744"/>
            <a:ext cx="8437024" cy="5256584"/>
            <a:chOff x="311690" y="1268760"/>
            <a:chExt cx="8148743" cy="5327452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268760"/>
              <a:ext cx="8136905" cy="2592288"/>
              <a:chOff x="323528" y="1268760"/>
              <a:chExt cx="8136905" cy="2160240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</a:t>
                </a:r>
                <a:r>
                  <a:rPr kumimoji="1" lang="zh-TW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：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11690" y="4003924"/>
              <a:ext cx="8136905" cy="2592288"/>
              <a:chOff x="323528" y="1268760"/>
              <a:chExt cx="8136905" cy="2160240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说明：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kumimoji="1"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5517355" y="1772816"/>
            <a:ext cx="31591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latin typeface="Tahoma"/>
              </a:rPr>
              <a:t>可乐</a:t>
            </a:r>
            <a:r>
              <a:rPr lang="zh-CN" altLang="en-US" dirty="0">
                <a:solidFill>
                  <a:srgbClr val="000000"/>
                </a:solidFill>
                <a:latin typeface="Tahoma"/>
              </a:rPr>
              <a:t>含有咖啡因，长喝会上瘾。　　</a:t>
            </a:r>
            <a:r>
              <a:rPr lang="zh-CN" altLang="en-US" dirty="0" smtClean="0">
                <a:solidFill>
                  <a:srgbClr val="000000"/>
                </a:solidFill>
                <a:latin typeface="Tahoma"/>
              </a:rPr>
              <a:t>可乐</a:t>
            </a:r>
            <a:r>
              <a:rPr lang="zh-CN" altLang="en-US" dirty="0">
                <a:solidFill>
                  <a:srgbClr val="000000"/>
                </a:solidFill>
                <a:latin typeface="Tahoma"/>
              </a:rPr>
              <a:t>含有碳酸，喝多了对身体不好。因为人体在弱碱性时状态最佳</a:t>
            </a:r>
            <a:r>
              <a:rPr lang="zh-CN" altLang="en-US" dirty="0" smtClean="0">
                <a:solidFill>
                  <a:srgbClr val="000000"/>
                </a:solidFill>
                <a:latin typeface="Tahoma"/>
              </a:rPr>
              <a:t>。可乐</a:t>
            </a:r>
            <a:r>
              <a:rPr lang="zh-CN" altLang="en-US" dirty="0">
                <a:solidFill>
                  <a:srgbClr val="000000"/>
                </a:solidFill>
                <a:latin typeface="Tahoma"/>
              </a:rPr>
              <a:t>喝多了伤牙。由于可乐中磷酸和二氧化碳溶解后会形成碳酸，对牙釉质有一定的腐蚀作用。</a:t>
            </a: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Tahoma"/>
              </a:rPr>
              <a:t>　</a:t>
            </a:r>
          </a:p>
        </p:txBody>
      </p:sp>
      <p:pic>
        <p:nvPicPr>
          <p:cNvPr id="13" name="图片 12" descr="IMAG05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1214422"/>
            <a:ext cx="2606040" cy="2428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42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您认为会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危害自己健康的东西／环境／人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的照片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689" y="1124744"/>
            <a:ext cx="8437024" cy="5256584"/>
            <a:chOff x="311690" y="1268760"/>
            <a:chExt cx="8148743" cy="5327452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268760"/>
              <a:ext cx="8136905" cy="2592288"/>
              <a:chOff x="323528" y="1268760"/>
              <a:chExt cx="8136905" cy="2160240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</a:t>
                </a:r>
                <a:r>
                  <a:rPr kumimoji="1" lang="zh-TW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：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河道污染不仅对水质有危害，而且对人的身心健康有危害。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11690" y="4003924"/>
              <a:ext cx="8136905" cy="2592288"/>
              <a:chOff x="323528" y="1268760"/>
              <a:chExt cx="8136905" cy="2160240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3528" y="1270000"/>
                <a:ext cx="4589737" cy="2159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ea typeface="微软雅黑" pitchFamily="34" charset="-122"/>
                  </a:rPr>
                  <a:t>照片请贴这</a:t>
                </a:r>
                <a:endParaRPr lang="zh-CN" altLang="en-US" sz="1800">
                  <a:ea typeface="微软雅黑" pitchFamily="34" charset="-122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261004" y="1268760"/>
                <a:ext cx="3199429" cy="2160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1" lang="zh-TW" altLang="en-US" sz="18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说明：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哪些内容让您感觉到会危害到自己健康，为什么</a:t>
                </a:r>
                <a:r>
                  <a:rPr kumimoji="1"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微軟正黑體"/>
                  </a:rPr>
                  <a:t>？</a:t>
                </a:r>
                <a:endParaRPr kumimoji="1"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kumimoji="1"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TW" sz="1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微軟正黑體"/>
                </a:endParaRPr>
              </a:p>
            </p:txBody>
          </p:sp>
        </p:grpSp>
      </p:grpSp>
      <p:pic>
        <p:nvPicPr>
          <p:cNvPr id="12" name="图片 11" descr="IMAG05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14422"/>
            <a:ext cx="4143404" cy="23574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44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A978564D-7C53-4F35-8F74-38A63A11A44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971550" y="2708275"/>
            <a:ext cx="72009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服饰照片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9DB10F3E-C27E-41E4-B4AD-F6508F58708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记录要求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323851" y="1556792"/>
            <a:ext cx="8424862" cy="381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需记录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套服饰：</a:t>
            </a:r>
            <a:endParaRPr lang="en-US" altLang="zh-TW" sz="2200" b="1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微软雅黑" pitchFamily="34" charset="-122"/>
                <a:ea typeface="微软雅黑" pitchFamily="34" charset="-122"/>
              </a:rPr>
              <a:t>平常</a:t>
            </a:r>
            <a:r>
              <a:rPr lang="zh-TW" altLang="en-US" sz="1800" dirty="0">
                <a:latin typeface="微软雅黑" pitchFamily="34" charset="-122"/>
                <a:ea typeface="微软雅黑" pitchFamily="34" charset="-122"/>
              </a:rPr>
              <a:t>最喜欢穿的一套服装</a:t>
            </a:r>
            <a:r>
              <a:rPr lang="en-US" altLang="zh-TW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TW" altLang="en-US" sz="1800" dirty="0">
                <a:latin typeface="微软雅黑" pitchFamily="34" charset="-122"/>
                <a:ea typeface="微软雅黑" pitchFamily="34" charset="-122"/>
              </a:rPr>
              <a:t>配饰；</a:t>
            </a:r>
            <a:endParaRPr lang="en-US" altLang="zh-TW" sz="1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具</a:t>
            </a:r>
            <a:r>
              <a:rPr lang="zh-TW" altLang="en-US" sz="1800" dirty="0" smtClean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zh-TW" altLang="en-US" sz="1800" dirty="0">
                <a:latin typeface="微软雅黑" pitchFamily="34" charset="-122"/>
                <a:ea typeface="微软雅黑" pitchFamily="34" charset="-122"/>
              </a:rPr>
              <a:t>风格的一套服装</a:t>
            </a:r>
            <a:r>
              <a:rPr lang="en-US" altLang="zh-TW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TW" altLang="en-US" sz="1800" dirty="0">
                <a:latin typeface="微软雅黑" pitchFamily="34" charset="-122"/>
                <a:ea typeface="微软雅黑" pitchFamily="34" charset="-122"/>
              </a:rPr>
              <a:t>配饰；</a:t>
            </a:r>
            <a:endParaRPr lang="en-US" altLang="zh-TW" sz="1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pitchFamily="34" charset="-122"/>
                <a:ea typeface="微软雅黑" pitchFamily="34" charset="-122"/>
              </a:rPr>
              <a:t>很少有机会穿，却是个人非常喜欢的一套服装</a:t>
            </a:r>
            <a:r>
              <a:rPr lang="en-US" altLang="zh-TW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TW" altLang="en-US" sz="1800" dirty="0">
                <a:latin typeface="微软雅黑" pitchFamily="34" charset="-122"/>
                <a:ea typeface="微软雅黑" pitchFamily="34" charset="-122"/>
              </a:rPr>
              <a:t>配饰</a:t>
            </a:r>
            <a:r>
              <a:rPr lang="zh-TW" altLang="en-US" sz="18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微软雅黑" pitchFamily="34" charset="-122"/>
                <a:ea typeface="微软雅黑" pitchFamily="34" charset="-122"/>
              </a:rPr>
              <a:t>自认为最好看的一张照片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服饰照片须为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成套服装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，若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只有上衣，请被访者配套下衣。</a:t>
            </a:r>
            <a:endParaRPr lang="en-US" altLang="zh-CN" sz="2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84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</a:rPr>
              <a:t>P</a:t>
            </a:r>
            <a:fld id="{9F8080A4-0221-42CD-B4ED-E67CBA26291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记录要求</a:t>
            </a:r>
            <a:endParaRPr kumimoji="1"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850" y="1988840"/>
            <a:ext cx="8496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prstClr val="black"/>
                </a:solidFill>
                <a:latin typeface="微软雅黑" pitchFamily="34" charset="-122"/>
              </a:rPr>
              <a:t>请告诉我们您身边有哪些人，越多越好，包括家人、伴侣、朋友、同学、同事、邻居、室友、网友、从事各项活动所认识的人等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。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3850" y="3638550"/>
            <a:ext cx="8496299" cy="134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</a:rPr>
              <a:t>填写方法：请将称呼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</a:rPr>
              <a:t>昵称（不必写出真实姓名）写在下页的人际关系图中，对您而言越亲近的人就写在越中间。</a:t>
            </a:r>
          </a:p>
        </p:txBody>
      </p:sp>
    </p:spTree>
    <p:extLst>
      <p:ext uri="{BB962C8B-B14F-4D97-AF65-F5344CB8AC3E}">
        <p14:creationId xmlns="" xmlns:p14="http://schemas.microsoft.com/office/powerpoint/2010/main" val="234477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服饰照片</a:t>
            </a:r>
            <a:r>
              <a:rPr kumimoji="1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平常最喜欢穿的一套）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539750" y="1266825"/>
            <a:ext cx="3025775" cy="44429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1800" b="1" dirty="0">
                <a:latin typeface="微软雅黑" pitchFamily="34" charset="-122"/>
                <a:ea typeface="微软雅黑" pitchFamily="34" charset="-122"/>
                <a:cs typeface="微軟正黑體"/>
              </a:rPr>
              <a:t>说明</a:t>
            </a:r>
            <a:r>
              <a:rPr kumimoji="1" lang="zh-TW" altLang="en-US" sz="1800" b="1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：</a:t>
            </a: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休闲装，无拘束，棉质面料柔和贴身。</a:t>
            </a:r>
            <a:endParaRPr kumimoji="1" lang="en-US" altLang="zh-TW" sz="1400" dirty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  <a:cs typeface="微軟正黑體"/>
            </a:endParaRPr>
          </a:p>
        </p:txBody>
      </p:sp>
      <p:sp>
        <p:nvSpPr>
          <p:cNvPr id="15364" name="Rectangle 14"/>
          <p:cNvSpPr>
            <a:spLocks noChangeArrowheads="1"/>
          </p:cNvSpPr>
          <p:nvPr/>
        </p:nvSpPr>
        <p:spPr bwMode="auto">
          <a:xfrm>
            <a:off x="3924300" y="1270000"/>
            <a:ext cx="4824413" cy="4967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微软雅黑" pitchFamily="34" charset="-122"/>
              </a:rPr>
              <a:t>照片请贴这</a:t>
            </a:r>
            <a:endParaRPr lang="zh-CN" altLang="en-US" sz="1800"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766" y="5786100"/>
            <a:ext cx="303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注：说明可以从颜色、款式、面料、整体风格、以及穿衣场合等方面描述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图片 5" descr="QQ图片201507181705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204864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12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服饰照片</a:t>
            </a:r>
            <a:r>
              <a:rPr kumimoji="1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最具个人风格的一套）</a:t>
            </a:r>
          </a:p>
        </p:txBody>
      </p:sp>
      <p:sp>
        <p:nvSpPr>
          <p:cNvPr id="16388" name="Rectangle 14"/>
          <p:cNvSpPr>
            <a:spLocks noChangeArrowheads="1"/>
          </p:cNvSpPr>
          <p:nvPr/>
        </p:nvSpPr>
        <p:spPr bwMode="auto">
          <a:xfrm>
            <a:off x="3924300" y="1270000"/>
            <a:ext cx="4824413" cy="4967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微软雅黑" pitchFamily="34" charset="-122"/>
              </a:rPr>
              <a:t>照片请贴这</a:t>
            </a:r>
            <a:endParaRPr lang="zh-CN" altLang="en-US" sz="1800">
              <a:ea typeface="微软雅黑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750" y="1266825"/>
            <a:ext cx="3025775" cy="44429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1800" b="1" dirty="0">
                <a:latin typeface="微软雅黑" pitchFamily="34" charset="-122"/>
                <a:ea typeface="微软雅黑" pitchFamily="34" charset="-122"/>
                <a:cs typeface="微軟正黑體"/>
              </a:rPr>
              <a:t>说明</a:t>
            </a:r>
            <a:r>
              <a:rPr kumimoji="1" lang="zh-TW" altLang="en-US" sz="1800" b="1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：</a:t>
            </a: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严谨，踏实，为人真诚，是我的作风。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因为是区域销售经理，所以平时还是不能穿着太休闲，但是正装又太过于严肃。因此衬衫是不错的选择，下装的话又不想穿的太过于正式，会比较呆板，所以长款的深色长款牛仔是不错的选择，休闲中又不乏正式。中间棕色的皮带做到了衔接的作用。</a:t>
            </a:r>
            <a:endParaRPr kumimoji="1" lang="en-US" altLang="zh-TW" sz="1400" dirty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  <a:cs typeface="微軟正黑體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766" y="5786100"/>
            <a:ext cx="303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注：说明可以从颜色、款式、面料、整体风格、以及穿衣场合等方面描述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图片 5" descr="QQ图片201507181712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988840"/>
            <a:ext cx="3789040" cy="3789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30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服饰照片</a:t>
            </a:r>
            <a:r>
              <a:rPr kumimoji="1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很少有机会穿，但比较喜欢的一套）</a:t>
            </a:r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3924300" y="1270000"/>
            <a:ext cx="4824413" cy="4967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微软雅黑" pitchFamily="34" charset="-122"/>
              </a:rPr>
              <a:t>照片请贴这</a:t>
            </a:r>
            <a:endParaRPr lang="zh-CN" altLang="en-US" sz="1800">
              <a:ea typeface="微软雅黑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9750" y="1266825"/>
            <a:ext cx="3025775" cy="44429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1800" b="1" dirty="0">
                <a:latin typeface="微软雅黑" pitchFamily="34" charset="-122"/>
                <a:ea typeface="微软雅黑" pitchFamily="34" charset="-122"/>
                <a:cs typeface="微軟正黑體"/>
              </a:rPr>
              <a:t>说明</a:t>
            </a:r>
            <a:r>
              <a:rPr kumimoji="1" lang="zh-TW" altLang="en-US" sz="1800" b="1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：</a:t>
            </a: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绒面的西装是我一直比较喜欢的衣服款式。适合商务宴会，朋友聚会等，商务也会的话，还是比较正式，但是又比较有细节感。朋友聚会的话，毕竟不是毛料的西装，灵活性比较多。但是缺点就是打理很麻烦，所以平时穿着的机会很少。</a:t>
            </a:r>
            <a:endParaRPr kumimoji="1" lang="en-US" altLang="zh-TW" sz="1400" dirty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  <a:cs typeface="微軟正黑體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766" y="5786100"/>
            <a:ext cx="303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注：说明可以从颜色、款式、面料、整体风格、以及穿衣场合等方面描述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图片 5" descr="QQ图片201507181705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132856"/>
            <a:ext cx="3573016" cy="35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689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服饰照片</a:t>
            </a:r>
            <a:r>
              <a:rPr kumimoji="1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自认为最好看的照片）</a:t>
            </a:r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539750" y="1266825"/>
            <a:ext cx="3025775" cy="4519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1800" b="1" dirty="0">
                <a:latin typeface="微软雅黑" pitchFamily="34" charset="-122"/>
                <a:ea typeface="微软雅黑" pitchFamily="34" charset="-122"/>
                <a:cs typeface="微軟正黑體"/>
              </a:rPr>
              <a:t>说明</a:t>
            </a:r>
            <a:r>
              <a:rPr kumimoji="1" lang="zh-TW" altLang="en-US" sz="1800" b="1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：</a:t>
            </a: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1800" b="1" dirty="0" smtClean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还是比较符合我本人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Style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  <a:cs typeface="微軟正黑體"/>
              </a:rPr>
              <a:t>的，也是平时一直穿着的衣服。</a:t>
            </a:r>
            <a:endParaRPr kumimoji="1" lang="en-US" altLang="zh-TW" sz="1400" dirty="0">
              <a:latin typeface="微软雅黑" pitchFamily="34" charset="-122"/>
              <a:ea typeface="微软雅黑" pitchFamily="34" charset="-122"/>
              <a:cs typeface="微軟正黑體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  <a:cs typeface="微軟正黑體"/>
            </a:endParaRPr>
          </a:p>
        </p:txBody>
      </p:sp>
      <p:sp>
        <p:nvSpPr>
          <p:cNvPr id="18438" name="Rectangle 14"/>
          <p:cNvSpPr>
            <a:spLocks noChangeArrowheads="1"/>
          </p:cNvSpPr>
          <p:nvPr/>
        </p:nvSpPr>
        <p:spPr bwMode="auto">
          <a:xfrm>
            <a:off x="3924300" y="1270000"/>
            <a:ext cx="4824413" cy="4967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微软雅黑" pitchFamily="34" charset="-122"/>
              </a:rPr>
              <a:t>照片请贴这</a:t>
            </a:r>
            <a:endParaRPr lang="zh-CN" altLang="en-US" sz="1800"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766" y="5786100"/>
            <a:ext cx="303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注：说明可从整体妆容、神态，服饰以及整体感觉等方面描述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图片 5" descr="QQ图片201507181712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916832"/>
            <a:ext cx="3789040" cy="3789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07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</a:rPr>
              <a:t>P</a:t>
            </a:r>
            <a:fld id="{9F8080A4-0221-42CD-B4ED-E67CBA26291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3" name="物件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585" t="-124" b="-223"/>
          <a:stretch>
            <a:fillRect/>
          </a:stretch>
        </p:blipFill>
        <p:spPr bwMode="auto">
          <a:xfrm>
            <a:off x="1908175" y="1219200"/>
            <a:ext cx="51530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人际圈图谱</a:t>
            </a:r>
            <a:endParaRPr kumimoji="1"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72594" y="3284984"/>
            <a:ext cx="1224186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老婆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爸爸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妈妈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丈人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丈母娘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妹妹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妹夫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弟弟弟妹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弃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弃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kumimoji="1" lang="zh-CN" altLang="en-US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8408" y="3284984"/>
            <a:ext cx="1224186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kumimoji="1" lang="zh-CN" altLang="en-US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0808" y="3212976"/>
            <a:ext cx="1224186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叔叔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阿姨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舅舅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舅妈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表弟</a:t>
            </a: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表妹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堂弟堂妹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8175" y="3792923"/>
            <a:ext cx="1224186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同事</a:t>
            </a:r>
            <a:endParaRPr kumimoji="1"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</a:p>
        </p:txBody>
      </p:sp>
    </p:spTree>
    <p:extLst>
      <p:ext uri="{BB962C8B-B14F-4D97-AF65-F5344CB8AC3E}">
        <p14:creationId xmlns="" xmlns:p14="http://schemas.microsoft.com/office/powerpoint/2010/main" val="31379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DCCAF729-F226-4181-BF3B-40B800BEA41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971550" y="2708275"/>
            <a:ext cx="72009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健康管理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工具使用场景照片</a:t>
            </a:r>
            <a:endParaRPr kumimoji="1"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84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9F8080A4-0221-42CD-B4ED-E67CBA26291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记录要求</a:t>
            </a:r>
            <a:endParaRPr kumimoji="1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8548" y="1484784"/>
            <a:ext cx="842486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457200" indent="-457200" algn="l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请记录您</a:t>
            </a:r>
            <a:r>
              <a:rPr kumimoji="1" lang="zh-TW" altLang="en-US" sz="22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在使用健康管理工具的情境</a:t>
            </a:r>
            <a:r>
              <a:rPr kumimoji="1" lang="zh-TW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，而</a:t>
            </a:r>
            <a:r>
              <a:rPr kumimoji="1" lang="zh-TW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非单独拍</a:t>
            </a:r>
            <a:r>
              <a:rPr kumimoji="1"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该</a:t>
            </a:r>
            <a:r>
              <a:rPr kumimoji="1" lang="zh-TW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工具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，将这些情境照片</a:t>
            </a:r>
            <a:r>
              <a:rPr lang="zh-TW" altLang="en-US" sz="2200" dirty="0">
                <a:latin typeface="微软雅黑" panose="020B0503020204020204" pitchFamily="34" charset="-122"/>
              </a:rPr>
              <a:t>贴于方框</a:t>
            </a:r>
            <a:r>
              <a:rPr lang="zh-TW" altLang="en-US" sz="2200" dirty="0" smtClean="0">
                <a:latin typeface="微软雅黑" panose="020B0503020204020204" pitchFamily="34" charset="-122"/>
              </a:rPr>
              <a:t>中</a:t>
            </a:r>
            <a:r>
              <a:rPr lang="zh-CN" altLang="en-US" sz="2200" dirty="0" smtClean="0">
                <a:latin typeface="微软雅黑" panose="020B0503020204020204" pitchFamily="34" charset="-122"/>
              </a:rPr>
              <a:t>，并在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方框下方写上工具名字</a:t>
            </a:r>
            <a:r>
              <a:rPr lang="zh-CN" altLang="en-US" sz="2200" dirty="0" smtClean="0">
                <a:latin typeface="微软雅黑" panose="020B0503020204020204" pitchFamily="34" charset="-122"/>
              </a:rPr>
              <a:t>。</a:t>
            </a:r>
            <a:endParaRPr kumimoji="1" lang="zh-TW" altLang="en-US" sz="22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平时在哪量，就在哪拍，例如平时就是醒来时坐在床上量血压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kumimoji="1" lang="zh-TW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就直接在床上拍自己量血压。</a:t>
            </a:r>
          </a:p>
          <a:p>
            <a:pPr marL="457200" indent="-457200" algn="l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dirty="0" smtClean="0">
                <a:latin typeface="微软雅黑" pitchFamily="34" charset="-122"/>
              </a:rPr>
              <a:t>访谈</a:t>
            </a:r>
            <a:r>
              <a:rPr lang="zh-CN" altLang="en-US" sz="2200" dirty="0">
                <a:latin typeface="微软雅黑" pitchFamily="34" charset="-122"/>
              </a:rPr>
              <a:t>当天</a:t>
            </a:r>
            <a:r>
              <a:rPr lang="zh-CN" altLang="en-US" sz="2200" dirty="0" smtClean="0">
                <a:latin typeface="微软雅黑" pitchFamily="34" charset="-122"/>
              </a:rPr>
              <a:t>，请将方便携带的管理工具带至现场来</a:t>
            </a:r>
            <a:r>
              <a:rPr lang="zh-CN" altLang="en-US" sz="2200" dirty="0">
                <a:latin typeface="微软雅黑" pitchFamily="34" charset="-122"/>
              </a:rPr>
              <a:t>，</a:t>
            </a:r>
            <a:r>
              <a:rPr lang="zh-CN" altLang="en-US" sz="2200" dirty="0" smtClean="0">
                <a:latin typeface="微软雅黑" pitchFamily="34" charset="-122"/>
              </a:rPr>
              <a:t>若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体积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较大，不便带到深访地点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健康信息记录管理工具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设备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TW" altLang="en-US" sz="2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74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自检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的情境照片</a:t>
            </a:r>
            <a:endParaRPr kumimoji="1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850" y="1124744"/>
            <a:ext cx="8352606" cy="5340648"/>
            <a:chOff x="323850" y="1124744"/>
            <a:chExt cx="8352606" cy="5340648"/>
          </a:xfrm>
        </p:grpSpPr>
        <p:grpSp>
          <p:nvGrpSpPr>
            <p:cNvPr id="3" name="组合 2"/>
            <p:cNvGrpSpPr/>
            <p:nvPr/>
          </p:nvGrpSpPr>
          <p:grpSpPr>
            <a:xfrm>
              <a:off x="323850" y="1124744"/>
              <a:ext cx="3959585" cy="2604344"/>
              <a:chOff x="323850" y="1132434"/>
              <a:chExt cx="3959585" cy="2604344"/>
            </a:xfrm>
          </p:grpSpPr>
          <p:sp>
            <p:nvSpPr>
              <p:cNvPr id="10249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10251" name="Text Box 14"/>
              <p:cNvSpPr txBox="1">
                <a:spLocks noChangeArrowheads="1"/>
              </p:cNvSpPr>
              <p:nvPr/>
            </p:nvSpPr>
            <p:spPr bwMode="auto">
              <a:xfrm>
                <a:off x="556175" y="3429000"/>
                <a:ext cx="32528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工具名称：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      欧姆龙血压计                </a:t>
                </a:r>
                <a:endParaRPr lang="zh-CN" altLang="en-US" sz="1400" dirty="0"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716871" y="1124744"/>
              <a:ext cx="3959585" cy="2604344"/>
              <a:chOff x="323850" y="1132434"/>
              <a:chExt cx="3959585" cy="2604344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645944" y="3429000"/>
                <a:ext cx="307327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工具名称：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      无牌健康秤                </a:t>
                </a:r>
                <a:endParaRPr lang="zh-CN" altLang="en-US" sz="1400" dirty="0">
                  <a:ea typeface="微软雅黑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23850" y="3861048"/>
              <a:ext cx="3959585" cy="2604344"/>
              <a:chOff x="323850" y="1132434"/>
              <a:chExt cx="3959585" cy="2604344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556175" y="3429000"/>
                <a:ext cx="325281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工具名称：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        小米智能手环              </a:t>
                </a:r>
                <a:endParaRPr lang="zh-CN" altLang="en-US" sz="1400" dirty="0"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716871" y="3861048"/>
              <a:ext cx="3959585" cy="2604344"/>
              <a:chOff x="323850" y="1132434"/>
              <a:chExt cx="3959585" cy="2604344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013031" y="3429000"/>
                <a:ext cx="2339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工具名称：</a:t>
                </a:r>
                <a:r>
                  <a:rPr lang="zh-CN" altLang="en-US" sz="1400" u="sng" dirty="0">
                    <a:ea typeface="微软雅黑" pitchFamily="34" charset="-122"/>
                  </a:rPr>
                  <a:t>夏普空气净化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器</a:t>
                </a:r>
                <a:endParaRPr lang="zh-CN" altLang="en-US" sz="1400" dirty="0">
                  <a:ea typeface="微软雅黑" pitchFamily="34" charset="-122"/>
                </a:endParaRPr>
              </a:p>
            </p:txBody>
          </p:sp>
        </p:grpSp>
      </p:grpSp>
      <p:pic>
        <p:nvPicPr>
          <p:cNvPr id="24" name="图片 23" descr="QQ图片201507181705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484784"/>
            <a:ext cx="1944216" cy="1944216"/>
          </a:xfrm>
          <a:prstGeom prst="rect">
            <a:avLst/>
          </a:prstGeom>
        </p:spPr>
      </p:pic>
      <p:pic>
        <p:nvPicPr>
          <p:cNvPr id="25" name="图片 24" descr="QQ图片201507181705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484784"/>
            <a:ext cx="1383618" cy="1844824"/>
          </a:xfrm>
          <a:prstGeom prst="rect">
            <a:avLst/>
          </a:prstGeom>
        </p:spPr>
      </p:pic>
      <p:pic>
        <p:nvPicPr>
          <p:cNvPr id="26" name="图片 25" descr="QQ图片201507181711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3949058"/>
            <a:ext cx="1190731" cy="211685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90" y="4240782"/>
            <a:ext cx="1436346" cy="1916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55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5A3A49E3-51E8-4B36-A7A0-E4AFB15D22B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其他工具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的情境照片</a:t>
            </a:r>
            <a:endParaRPr kumimoji="1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850" y="1124744"/>
            <a:ext cx="8352606" cy="5340648"/>
            <a:chOff x="323850" y="1124744"/>
            <a:chExt cx="8352606" cy="5340648"/>
          </a:xfrm>
        </p:grpSpPr>
        <p:grpSp>
          <p:nvGrpSpPr>
            <p:cNvPr id="3" name="组合 2"/>
            <p:cNvGrpSpPr/>
            <p:nvPr/>
          </p:nvGrpSpPr>
          <p:grpSpPr>
            <a:xfrm>
              <a:off x="323850" y="1124744"/>
              <a:ext cx="3959585" cy="2604344"/>
              <a:chOff x="323850" y="1132434"/>
              <a:chExt cx="3959585" cy="2604344"/>
            </a:xfrm>
          </p:grpSpPr>
          <p:sp>
            <p:nvSpPr>
              <p:cNvPr id="10249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10251" name="Text Box 14"/>
              <p:cNvSpPr txBox="1">
                <a:spLocks noChangeArrowheads="1"/>
              </p:cNvSpPr>
              <p:nvPr/>
            </p:nvSpPr>
            <p:spPr bwMode="auto">
              <a:xfrm>
                <a:off x="860458" y="3429000"/>
                <a:ext cx="31050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    工具名称：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      </a:t>
                </a:r>
                <a:r>
                  <a:rPr lang="en-US" altLang="zh-CN" sz="1400" u="sng" dirty="0"/>
                  <a:t>AO</a:t>
                </a:r>
                <a:r>
                  <a:rPr lang="zh-CN" altLang="en-US" sz="1400" u="sng" dirty="0"/>
                  <a:t>史密斯净水</a:t>
                </a:r>
                <a:r>
                  <a:rPr lang="zh-CN" altLang="en-US" sz="1400" u="sng" dirty="0" smtClean="0"/>
                  <a:t>机</a:t>
                </a:r>
                <a:r>
                  <a:rPr lang="zh-CN" altLang="en-US" sz="1400" u="sng" dirty="0">
                    <a:ea typeface="微软雅黑" pitchFamily="34" charset="-122"/>
                  </a:rPr>
                  <a:t> 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   </a:t>
                </a:r>
                <a:endParaRPr lang="zh-CN" altLang="en-US" sz="1400" u="sng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716871" y="1124744"/>
              <a:ext cx="3959585" cy="2604344"/>
              <a:chOff x="323850" y="1132434"/>
              <a:chExt cx="3959585" cy="2604344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995406" y="3429000"/>
                <a:ext cx="23743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工具名称：                          </a:t>
                </a:r>
                <a:endParaRPr lang="zh-CN" altLang="en-US" sz="1400" dirty="0">
                  <a:ea typeface="微软雅黑" pitchFamily="34" charset="-122"/>
                </a:endParaRPr>
              </a:p>
            </p:txBody>
          </p:sp>
        </p:grp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23850" y="3861048"/>
              <a:ext cx="3959585" cy="260434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t"/>
            <a:lstStyle>
              <a:lvl1pPr algn="l" eaLnBrk="0" hangingPunct="0"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ea typeface="微软雅黑" pitchFamily="34" charset="-122"/>
                </a:rPr>
                <a:t>照片请贴这</a:t>
              </a:r>
              <a:endParaRPr lang="zh-CN" altLang="en-US" sz="1800" dirty="0">
                <a:ea typeface="微软雅黑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716871" y="3861048"/>
              <a:ext cx="3959585" cy="2604344"/>
              <a:chOff x="323850" y="1132434"/>
              <a:chExt cx="3959585" cy="2604344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323850" y="1132434"/>
                <a:ext cx="3959585" cy="260434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t"/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 smtClean="0">
                    <a:ea typeface="微软雅黑" pitchFamily="34" charset="-122"/>
                  </a:rPr>
                  <a:t>照片请贴这</a:t>
                </a:r>
                <a:endParaRPr lang="zh-CN" altLang="en-US" sz="1800" dirty="0">
                  <a:ea typeface="微软雅黑" pitchFamily="34" charset="-122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094784" y="3429000"/>
                <a:ext cx="217559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 smtClean="0">
                    <a:ea typeface="微软雅黑" pitchFamily="34" charset="-122"/>
                  </a:rPr>
                  <a:t>工具名称：</a:t>
                </a:r>
                <a:r>
                  <a:rPr lang="zh-CN" altLang="en-US" sz="1400" u="sng" dirty="0" smtClean="0">
                    <a:ea typeface="微软雅黑" pitchFamily="34" charset="-122"/>
                  </a:rPr>
                  <a:t>                      </a:t>
                </a:r>
                <a:endParaRPr lang="zh-CN" altLang="en-US" sz="1400" dirty="0">
                  <a:ea typeface="微软雅黑" pitchFamily="34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34" y="1544192"/>
            <a:ext cx="2353931" cy="1765448"/>
          </a:xfrm>
          <a:prstGeom prst="rect">
            <a:avLst/>
          </a:prstGeom>
        </p:spPr>
      </p:pic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236034" y="6127212"/>
            <a:ext cx="21755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ea typeface="微软雅黑" pitchFamily="34" charset="-122"/>
              </a:rPr>
              <a:t>工具名称：</a:t>
            </a:r>
            <a:r>
              <a:rPr lang="zh-CN" altLang="en-US" sz="1400" u="sng" dirty="0" smtClean="0">
                <a:ea typeface="微软雅黑" pitchFamily="34" charset="-122"/>
              </a:rPr>
              <a:t>                      </a:t>
            </a:r>
            <a:endParaRPr lang="zh-CN" altLang="en-US" sz="14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9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P</a:t>
            </a:r>
            <a:fld id="{5E7C5B31-6447-479B-B6B0-75C23ABCB458}" type="slidenum">
              <a:rPr lang="en-US" altLang="zh-CN" sz="1200" smtClean="0">
                <a:latin typeface="微软雅黑" pitchFamily="34" charset="-122"/>
                <a:ea typeface="微软雅黑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71550" y="2708275"/>
            <a:ext cx="72009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、健康情境照片</a:t>
            </a:r>
            <a:endParaRPr kumimoji="1"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107950" y="188913"/>
            <a:ext cx="7343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记录要求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628527" y="1989139"/>
            <a:ext cx="792088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l" eaLnBrk="1" hangingPunct="1">
              <a:lnSpc>
                <a:spcPct val="200000"/>
              </a:lnSpc>
              <a:buFont typeface="+mj-lt"/>
              <a:buAutoNum type="arabicPeriod"/>
              <a:defRPr kumimoji="1" sz="2200">
                <a:solidFill>
                  <a:srgbClr val="000000"/>
                </a:solidFill>
                <a:latin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请记录</a:t>
            </a:r>
            <a:r>
              <a:rPr lang="zh-CN" altLang="en-US" b="1" dirty="0" smtClean="0">
                <a:solidFill>
                  <a:schemeClr val="tx1"/>
                </a:solidFill>
              </a:rPr>
              <a:t>协助</a:t>
            </a:r>
            <a:r>
              <a:rPr lang="zh-CN" altLang="en-US" b="1" dirty="0">
                <a:solidFill>
                  <a:schemeClr val="tx1"/>
                </a:solidFill>
              </a:rPr>
              <a:t>你变健康或维持健康的东西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环境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人</a:t>
            </a:r>
            <a:r>
              <a:rPr lang="zh-CN" altLang="en-US" dirty="0" smtClean="0"/>
              <a:t>照片；</a:t>
            </a:r>
            <a:endParaRPr lang="en-US" altLang="zh-CN" dirty="0"/>
          </a:p>
          <a:p>
            <a:r>
              <a:rPr lang="zh-CN" altLang="en-US" dirty="0" smtClean="0"/>
              <a:t>照片贴</a:t>
            </a:r>
            <a:r>
              <a:rPr lang="zh-CN" altLang="en-US" dirty="0"/>
              <a:t>于方框</a:t>
            </a:r>
            <a:r>
              <a:rPr lang="zh-CN" altLang="en-US" dirty="0" smtClean="0"/>
              <a:t>中，并</a:t>
            </a:r>
            <a:r>
              <a:rPr lang="zh-CN" altLang="en-US" b="1" dirty="0">
                <a:solidFill>
                  <a:schemeClr val="tx1"/>
                </a:solidFill>
              </a:rPr>
              <a:t>简短说明为什么</a:t>
            </a:r>
            <a:r>
              <a:rPr lang="zh-CN" altLang="en-US" b="1" dirty="0" smtClean="0">
                <a:solidFill>
                  <a:schemeClr val="tx1"/>
                </a:solidFill>
              </a:rPr>
              <a:t>健康；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照片</a:t>
            </a:r>
            <a:r>
              <a:rPr lang="zh-CN" altLang="en-US" b="1" dirty="0">
                <a:solidFill>
                  <a:schemeClr val="tx1"/>
                </a:solidFill>
              </a:rPr>
              <a:t>一共不少于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张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31189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3">
      <a:dk1>
        <a:srgbClr val="000000"/>
      </a:dk1>
      <a:lt1>
        <a:srgbClr val="FFFFFF"/>
      </a:lt1>
      <a:dk2>
        <a:srgbClr val="000000"/>
      </a:dk2>
      <a:lt2>
        <a:srgbClr val="FFAC31"/>
      </a:lt2>
      <a:accent1>
        <a:srgbClr val="FF9900"/>
      </a:accent1>
      <a:accent2>
        <a:srgbClr val="FFCC8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B973"/>
      </a:accent6>
      <a:hlink>
        <a:srgbClr val="E68A00"/>
      </a:hlink>
      <a:folHlink>
        <a:srgbClr val="FF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1417</Words>
  <Application>Microsoft Office PowerPoint</Application>
  <PresentationFormat>全屏显示(4:3)</PresentationFormat>
  <Paragraphs>181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1_自定义设计方案</vt:lpstr>
      <vt:lpstr>2_自定义设计方案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elly_ni</dc:creator>
  <cp:lastModifiedBy>ruibin.chen</cp:lastModifiedBy>
  <cp:revision>113</cp:revision>
  <dcterms:created xsi:type="dcterms:W3CDTF">2013-04-23T08:29:22Z</dcterms:created>
  <dcterms:modified xsi:type="dcterms:W3CDTF">2015-07-23T03:49:44Z</dcterms:modified>
</cp:coreProperties>
</file>