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2"/>
  </p:notesMasterIdLst>
  <p:handoutMasterIdLst>
    <p:handoutMasterId r:id="rId13"/>
  </p:handoutMasterIdLst>
  <p:sldIdLst>
    <p:sldId id="256" r:id="rId2"/>
    <p:sldId id="288" r:id="rId3"/>
    <p:sldId id="307" r:id="rId4"/>
    <p:sldId id="308" r:id="rId5"/>
    <p:sldId id="312" r:id="rId6"/>
    <p:sldId id="313" r:id="rId7"/>
    <p:sldId id="309" r:id="rId8"/>
    <p:sldId id="310" r:id="rId9"/>
    <p:sldId id="311" r:id="rId10"/>
    <p:sldId id="268" r:id="rId11"/>
  </p:sldIdLst>
  <p:sldSz cx="9144000" cy="6858000" type="screen4x3"/>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AA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C1D5"/>
    <a:srgbClr val="F8A764"/>
    <a:srgbClr val="B2CB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821" autoAdjust="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288" y="-114"/>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2945658" cy="496412"/>
          </a:xfrm>
          <a:prstGeom prst="rect">
            <a:avLst/>
          </a:prstGeom>
        </p:spPr>
        <p:txBody>
          <a:bodyPr vert="horz" lIns="91247" tIns="45623" rIns="91247" bIns="45623" rtlCol="0"/>
          <a:lstStyle>
            <a:lvl1pPr algn="l">
              <a:defRPr sz="1200"/>
            </a:lvl1pPr>
          </a:lstStyle>
          <a:p>
            <a:endParaRPr lang="zh-TW" altLang="en-US"/>
          </a:p>
        </p:txBody>
      </p:sp>
      <p:sp>
        <p:nvSpPr>
          <p:cNvPr id="3" name="日期版面配置區 2"/>
          <p:cNvSpPr>
            <a:spLocks noGrp="1"/>
          </p:cNvSpPr>
          <p:nvPr>
            <p:ph type="dt" sz="quarter" idx="1"/>
          </p:nvPr>
        </p:nvSpPr>
        <p:spPr>
          <a:xfrm>
            <a:off x="3850445" y="1"/>
            <a:ext cx="2945658" cy="496412"/>
          </a:xfrm>
          <a:prstGeom prst="rect">
            <a:avLst/>
          </a:prstGeom>
        </p:spPr>
        <p:txBody>
          <a:bodyPr vert="horz" lIns="91247" tIns="45623" rIns="91247" bIns="45623" rtlCol="0"/>
          <a:lstStyle>
            <a:lvl1pPr algn="r">
              <a:defRPr sz="1200"/>
            </a:lvl1pPr>
          </a:lstStyle>
          <a:p>
            <a:fld id="{5F9E88E9-31AA-474C-8432-0CD0167C28C8}" type="datetimeFigureOut">
              <a:rPr lang="zh-TW" altLang="en-US" smtClean="0"/>
              <a:t>2015/10/30</a:t>
            </a:fld>
            <a:endParaRPr lang="zh-TW" altLang="en-US"/>
          </a:p>
        </p:txBody>
      </p:sp>
      <p:sp>
        <p:nvSpPr>
          <p:cNvPr id="4" name="頁尾版面配置區 3"/>
          <p:cNvSpPr>
            <a:spLocks noGrp="1"/>
          </p:cNvSpPr>
          <p:nvPr>
            <p:ph type="ftr" sz="quarter" idx="2"/>
          </p:nvPr>
        </p:nvSpPr>
        <p:spPr>
          <a:xfrm>
            <a:off x="2" y="9430091"/>
            <a:ext cx="2945658" cy="496412"/>
          </a:xfrm>
          <a:prstGeom prst="rect">
            <a:avLst/>
          </a:prstGeom>
        </p:spPr>
        <p:txBody>
          <a:bodyPr vert="horz" lIns="91247" tIns="45623" rIns="91247" bIns="45623"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5" y="9430091"/>
            <a:ext cx="2945658" cy="496412"/>
          </a:xfrm>
          <a:prstGeom prst="rect">
            <a:avLst/>
          </a:prstGeom>
        </p:spPr>
        <p:txBody>
          <a:bodyPr vert="horz" lIns="91247" tIns="45623" rIns="91247" bIns="45623" rtlCol="0" anchor="b"/>
          <a:lstStyle>
            <a:lvl1pPr algn="r">
              <a:defRPr sz="1200"/>
            </a:lvl1pPr>
          </a:lstStyle>
          <a:p>
            <a:fld id="{06E54DDB-D767-4F75-ADA3-C3EA9F6FF147}" type="slidenum">
              <a:rPr lang="zh-TW" altLang="en-US" smtClean="0"/>
              <a:t>‹#›</a:t>
            </a:fld>
            <a:endParaRPr lang="zh-TW" altLang="en-US"/>
          </a:p>
        </p:txBody>
      </p:sp>
    </p:spTree>
    <p:extLst>
      <p:ext uri="{BB962C8B-B14F-4D97-AF65-F5344CB8AC3E}">
        <p14:creationId xmlns:p14="http://schemas.microsoft.com/office/powerpoint/2010/main" val="3343653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2945658" cy="496412"/>
          </a:xfrm>
          <a:prstGeom prst="rect">
            <a:avLst/>
          </a:prstGeom>
        </p:spPr>
        <p:txBody>
          <a:bodyPr vert="horz" lIns="91247" tIns="45623" rIns="91247" bIns="45623" rtlCol="0"/>
          <a:lstStyle>
            <a:lvl1pPr algn="l">
              <a:defRPr sz="1200"/>
            </a:lvl1pPr>
          </a:lstStyle>
          <a:p>
            <a:endParaRPr lang="zh-TW" altLang="en-US"/>
          </a:p>
        </p:txBody>
      </p:sp>
      <p:sp>
        <p:nvSpPr>
          <p:cNvPr id="3" name="日期版面配置區 2"/>
          <p:cNvSpPr>
            <a:spLocks noGrp="1"/>
          </p:cNvSpPr>
          <p:nvPr>
            <p:ph type="dt" idx="1"/>
          </p:nvPr>
        </p:nvSpPr>
        <p:spPr>
          <a:xfrm>
            <a:off x="3850445" y="1"/>
            <a:ext cx="2945658" cy="496412"/>
          </a:xfrm>
          <a:prstGeom prst="rect">
            <a:avLst/>
          </a:prstGeom>
        </p:spPr>
        <p:txBody>
          <a:bodyPr vert="horz" lIns="91247" tIns="45623" rIns="91247" bIns="45623" rtlCol="0"/>
          <a:lstStyle>
            <a:lvl1pPr algn="r">
              <a:defRPr sz="1200"/>
            </a:lvl1pPr>
          </a:lstStyle>
          <a:p>
            <a:fld id="{BD6EC120-0B10-4D94-A5B9-A4657B4CD32C}" type="datetimeFigureOut">
              <a:rPr lang="zh-TW" altLang="en-US" smtClean="0"/>
              <a:t>2015/10/30</a:t>
            </a:fld>
            <a:endParaRPr lang="zh-TW" altLang="en-US"/>
          </a:p>
        </p:txBody>
      </p:sp>
      <p:sp>
        <p:nvSpPr>
          <p:cNvPr id="4" name="投影片圖像版面配置區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1247" tIns="45623" rIns="91247" bIns="45623" rtlCol="0" anchor="ctr"/>
          <a:lstStyle/>
          <a:p>
            <a:endParaRPr lang="zh-TW" altLang="en-US"/>
          </a:p>
        </p:txBody>
      </p:sp>
      <p:sp>
        <p:nvSpPr>
          <p:cNvPr id="5" name="備忘稿版面配置區 4"/>
          <p:cNvSpPr>
            <a:spLocks noGrp="1"/>
          </p:cNvSpPr>
          <p:nvPr>
            <p:ph type="body" sz="quarter" idx="3"/>
          </p:nvPr>
        </p:nvSpPr>
        <p:spPr>
          <a:xfrm>
            <a:off x="679770" y="4715907"/>
            <a:ext cx="5438139" cy="4467702"/>
          </a:xfrm>
          <a:prstGeom prst="rect">
            <a:avLst/>
          </a:prstGeom>
        </p:spPr>
        <p:txBody>
          <a:bodyPr vert="horz" lIns="91247" tIns="45623" rIns="91247" bIns="45623"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2" y="9430091"/>
            <a:ext cx="2945658" cy="496412"/>
          </a:xfrm>
          <a:prstGeom prst="rect">
            <a:avLst/>
          </a:prstGeom>
        </p:spPr>
        <p:txBody>
          <a:bodyPr vert="horz" lIns="91247" tIns="45623" rIns="91247" bIns="45623"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5" y="9430091"/>
            <a:ext cx="2945658" cy="496412"/>
          </a:xfrm>
          <a:prstGeom prst="rect">
            <a:avLst/>
          </a:prstGeom>
        </p:spPr>
        <p:txBody>
          <a:bodyPr vert="horz" lIns="91247" tIns="45623" rIns="91247" bIns="45623" rtlCol="0" anchor="b"/>
          <a:lstStyle>
            <a:lvl1pPr algn="r">
              <a:defRPr sz="1200"/>
            </a:lvl1pPr>
          </a:lstStyle>
          <a:p>
            <a:fld id="{937DF962-1533-436A-8443-2D5F1B0DC99F}" type="slidenum">
              <a:rPr lang="zh-TW" altLang="en-US" smtClean="0"/>
              <a:t>‹#›</a:t>
            </a:fld>
            <a:endParaRPr lang="zh-TW" altLang="en-US"/>
          </a:p>
        </p:txBody>
      </p:sp>
    </p:spTree>
    <p:extLst>
      <p:ext uri="{BB962C8B-B14F-4D97-AF65-F5344CB8AC3E}">
        <p14:creationId xmlns:p14="http://schemas.microsoft.com/office/powerpoint/2010/main" val="1816385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37DF962-1533-436A-8443-2D5F1B0DC99F}" type="slidenum">
              <a:rPr lang="zh-TW" altLang="en-US" smtClean="0"/>
              <a:t>0</a:t>
            </a:fld>
            <a:endParaRPr lang="zh-TW" altLang="en-US"/>
          </a:p>
        </p:txBody>
      </p:sp>
    </p:spTree>
    <p:extLst>
      <p:ext uri="{BB962C8B-B14F-4D97-AF65-F5344CB8AC3E}">
        <p14:creationId xmlns:p14="http://schemas.microsoft.com/office/powerpoint/2010/main" val="350158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10F6298-6DAD-428E-9013-66765617D725}" type="slidenum">
              <a:rPr lang="zh-TW" altLang="en-US" smtClean="0"/>
              <a:pPr>
                <a:defRPr/>
              </a:pPr>
              <a:t>6</a:t>
            </a:fld>
            <a:endParaRPr lang="zh-TW" altLang="en-US"/>
          </a:p>
        </p:txBody>
      </p:sp>
    </p:spTree>
    <p:extLst>
      <p:ext uri="{BB962C8B-B14F-4D97-AF65-F5344CB8AC3E}">
        <p14:creationId xmlns:p14="http://schemas.microsoft.com/office/powerpoint/2010/main" val="72684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endParaRPr lang="zh-TW" altLang="en-US" smtClean="0"/>
          </a:p>
        </p:txBody>
      </p:sp>
    </p:spTree>
    <p:extLst>
      <p:ext uri="{BB962C8B-B14F-4D97-AF65-F5344CB8AC3E}">
        <p14:creationId xmlns:p14="http://schemas.microsoft.com/office/powerpoint/2010/main" val="151111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37DF962-1533-436A-8443-2D5F1B0DC99F}" type="slidenum">
              <a:rPr lang="zh-TW" altLang="en-US" smtClean="0"/>
              <a:t>9</a:t>
            </a:fld>
            <a:endParaRPr lang="zh-TW" altLang="en-US"/>
          </a:p>
        </p:txBody>
      </p:sp>
    </p:spTree>
    <p:extLst>
      <p:ext uri="{BB962C8B-B14F-4D97-AF65-F5344CB8AC3E}">
        <p14:creationId xmlns:p14="http://schemas.microsoft.com/office/powerpoint/2010/main" val="302841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E115AC4-301C-4278-BFFD-2C4AD7D948E7}" type="datetime1">
              <a:rPr lang="zh-TW" altLang="en-US" smtClean="0"/>
              <a:t>2015/10/30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600">
                <a:solidFill>
                  <a:schemeClr val="accent1">
                    <a:lumMod val="75000"/>
                  </a:schemeClr>
                </a:solidFill>
              </a:defRPr>
            </a:lvl1pPr>
          </a:lstStyle>
          <a:p>
            <a:fld id="{4E0B5857-767D-482E-BC14-5340480F58EB}" type="slidenum">
              <a:rPr lang="zh-TW" altLang="en-US" smtClean="0"/>
              <a:pPr/>
              <a:t>‹#›</a:t>
            </a:fld>
            <a:endParaRPr lang="zh-TW" altLang="en-US" dirty="0"/>
          </a:p>
        </p:txBody>
      </p:sp>
    </p:spTree>
    <p:extLst>
      <p:ext uri="{BB962C8B-B14F-4D97-AF65-F5344CB8AC3E}">
        <p14:creationId xmlns:p14="http://schemas.microsoft.com/office/powerpoint/2010/main" val="33685436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E624AD0-7D70-446E-8E80-6282FE66611E}" type="datetime1">
              <a:rPr lang="zh-TW" altLang="en-US" smtClean="0"/>
              <a:t>2015/10/30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346507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21BE00B-C03B-42F4-98AC-0293E3185DE5}" type="datetime1">
              <a:rPr lang="zh-TW" altLang="en-US" smtClean="0"/>
              <a:t>2015/10/30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71248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850106"/>
          </a:xfrm>
        </p:spPr>
        <p:txBody>
          <a:bodyPr/>
          <a:lstStyle>
            <a:lvl1pPr>
              <a:defRPr lang="zh-TW" altLang="en-US" sz="4000" b="1" kern="1200" dirty="0">
                <a:solidFill>
                  <a:srgbClr val="0F0688"/>
                </a:solidFill>
                <a:latin typeface="微軟正黑體" pitchFamily="34" charset="-120"/>
                <a:ea typeface="微軟正黑體" pitchFamily="34" charset="-120"/>
                <a:cs typeface="Times New Roman" pitchFamily="18" charset="0"/>
              </a:defRPr>
            </a:lvl1pPr>
          </a:lstStyle>
          <a:p>
            <a:r>
              <a:rPr lang="zh-TW" altLang="en-US" dirty="0" smtClean="0"/>
              <a:t>按一下以編輯母片標題樣式</a:t>
            </a:r>
            <a:endParaRPr lang="zh-TW" altLang="en-US" dirty="0"/>
          </a:p>
        </p:txBody>
      </p:sp>
      <p:sp>
        <p:nvSpPr>
          <p:cNvPr id="3" name="日期版面配置區 3"/>
          <p:cNvSpPr>
            <a:spLocks noGrp="1"/>
          </p:cNvSpPr>
          <p:nvPr>
            <p:ph type="dt" sz="half" idx="10"/>
          </p:nvPr>
        </p:nvSpPr>
        <p:spPr/>
        <p:txBody>
          <a:bodyPr/>
          <a:lstStyle>
            <a:lvl1pPr>
              <a:defRPr/>
            </a:lvl1pPr>
          </a:lstStyle>
          <a:p>
            <a:pPr>
              <a:defRPr/>
            </a:pPr>
            <a:fld id="{E4F161E1-77F2-4140-8C3A-4F90B78FCC71}" type="datetime1">
              <a:rPr lang="zh-TW" altLang="en-US" smtClean="0"/>
              <a:t>2015/10/30</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en-US" altLang="zh-TW"/>
          </a:p>
        </p:txBody>
      </p:sp>
      <p:sp>
        <p:nvSpPr>
          <p:cNvPr id="5" name="投影片編號版面配置區 5"/>
          <p:cNvSpPr>
            <a:spLocks noGrp="1"/>
          </p:cNvSpPr>
          <p:nvPr>
            <p:ph type="sldNum" sz="quarter" idx="12"/>
          </p:nvPr>
        </p:nvSpPr>
        <p:spPr/>
        <p:txBody>
          <a:bodyPr/>
          <a:lstStyle>
            <a:lvl1pPr>
              <a:defRPr/>
            </a:lvl1pPr>
          </a:lstStyle>
          <a:p>
            <a:pPr>
              <a:defRPr/>
            </a:pPr>
            <a:fld id="{6D105A41-B5DF-46ED-B40F-A9358D619FEA}" type="slidenum">
              <a:rPr lang="zh-TW" altLang="en-US"/>
              <a:pPr>
                <a:defRPr/>
              </a:pPr>
              <a:t>‹#›</a:t>
            </a:fld>
            <a:endParaRPr lang="zh-TW" altLang="en-US"/>
          </a:p>
        </p:txBody>
      </p:sp>
    </p:spTree>
    <p:extLst>
      <p:ext uri="{BB962C8B-B14F-4D97-AF65-F5344CB8AC3E}">
        <p14:creationId xmlns:p14="http://schemas.microsoft.com/office/powerpoint/2010/main" val="223414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850106"/>
          </a:xfrm>
        </p:spPr>
        <p:txBody>
          <a:bodyPr/>
          <a:lstStyle>
            <a:lvl1pPr>
              <a:defRPr lang="zh-TW" altLang="en-US" sz="4000" b="1" kern="1200" dirty="0">
                <a:solidFill>
                  <a:srgbClr val="0F0688"/>
                </a:solidFill>
                <a:latin typeface="微軟正黑體" pitchFamily="34" charset="-120"/>
                <a:ea typeface="微軟正黑體" pitchFamily="34" charset="-120"/>
                <a:cs typeface="Times New Roman" pitchFamily="18" charset="0"/>
              </a:defRPr>
            </a:lvl1pPr>
          </a:lstStyle>
          <a:p>
            <a:r>
              <a:rPr lang="zh-TW" altLang="en-US" dirty="0" smtClean="0"/>
              <a:t>按一下以編輯母片標題樣式</a:t>
            </a:r>
            <a:endParaRPr lang="zh-TW" altLang="en-US" dirty="0"/>
          </a:p>
        </p:txBody>
      </p:sp>
      <p:sp>
        <p:nvSpPr>
          <p:cNvPr id="3" name="日期版面配置區 3"/>
          <p:cNvSpPr>
            <a:spLocks noGrp="1"/>
          </p:cNvSpPr>
          <p:nvPr>
            <p:ph type="dt" sz="half" idx="10"/>
          </p:nvPr>
        </p:nvSpPr>
        <p:spPr/>
        <p:txBody>
          <a:bodyPr/>
          <a:lstStyle>
            <a:lvl1pPr>
              <a:defRPr/>
            </a:lvl1pPr>
          </a:lstStyle>
          <a:p>
            <a:pPr>
              <a:defRPr/>
            </a:pPr>
            <a:fld id="{8D2A3C25-732C-4EE1-A2E0-E383F9823588}" type="datetime1">
              <a:rPr lang="zh-TW" altLang="en-US" smtClean="0"/>
              <a:t>2015/10/30</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en-US" altLang="zh-TW"/>
          </a:p>
        </p:txBody>
      </p:sp>
      <p:sp>
        <p:nvSpPr>
          <p:cNvPr id="5" name="投影片編號版面配置區 5"/>
          <p:cNvSpPr>
            <a:spLocks noGrp="1"/>
          </p:cNvSpPr>
          <p:nvPr>
            <p:ph type="sldNum" sz="quarter" idx="12"/>
          </p:nvPr>
        </p:nvSpPr>
        <p:spPr/>
        <p:txBody>
          <a:bodyPr/>
          <a:lstStyle>
            <a:lvl1pPr>
              <a:defRPr/>
            </a:lvl1pPr>
          </a:lstStyle>
          <a:p>
            <a:pPr>
              <a:defRPr/>
            </a:pPr>
            <a:fld id="{6D105A41-B5DF-46ED-B40F-A9358D619FEA}" type="slidenum">
              <a:rPr lang="zh-TW" altLang="en-US"/>
              <a:pPr>
                <a:defRPr/>
              </a:pPr>
              <a:t>‹#›</a:t>
            </a:fld>
            <a:endParaRPr lang="zh-TW" altLang="en-US"/>
          </a:p>
        </p:txBody>
      </p:sp>
    </p:spTree>
    <p:extLst>
      <p:ext uri="{BB962C8B-B14F-4D97-AF65-F5344CB8AC3E}">
        <p14:creationId xmlns:p14="http://schemas.microsoft.com/office/powerpoint/2010/main" val="321104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C9D54AA5-5CD7-47E3-B51E-3B217568C290}" type="datetime1">
              <a:rPr lang="zh-TW" altLang="en-US" smtClean="0"/>
              <a:t>2015/10/30</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en-US" altLang="zh-TW"/>
          </a:p>
        </p:txBody>
      </p:sp>
      <p:sp>
        <p:nvSpPr>
          <p:cNvPr id="4" name="投影片編號版面配置區 5"/>
          <p:cNvSpPr>
            <a:spLocks noGrp="1"/>
          </p:cNvSpPr>
          <p:nvPr>
            <p:ph type="sldNum" sz="quarter" idx="12"/>
          </p:nvPr>
        </p:nvSpPr>
        <p:spPr/>
        <p:txBody>
          <a:bodyPr/>
          <a:lstStyle>
            <a:lvl1pPr>
              <a:defRPr/>
            </a:lvl1pPr>
          </a:lstStyle>
          <a:p>
            <a:pPr>
              <a:defRPr/>
            </a:pPr>
            <a:fld id="{4256C14D-6084-4955-A86A-CB25BED0DD2B}" type="slidenum">
              <a:rPr lang="zh-TW" altLang="en-US"/>
              <a:pPr>
                <a:defRPr/>
              </a:pPr>
              <a:t>‹#›</a:t>
            </a:fld>
            <a:endParaRPr lang="zh-TW" altLang="en-US"/>
          </a:p>
        </p:txBody>
      </p:sp>
      <p:sp>
        <p:nvSpPr>
          <p:cNvPr id="5" name="標題 1"/>
          <p:cNvSpPr>
            <a:spLocks noGrp="1"/>
          </p:cNvSpPr>
          <p:nvPr>
            <p:ph type="title"/>
          </p:nvPr>
        </p:nvSpPr>
        <p:spPr>
          <a:xfrm>
            <a:off x="179512" y="274638"/>
            <a:ext cx="8784976" cy="850106"/>
          </a:xfrm>
          <a:noFill/>
          <a:ln w="9525">
            <a:noFill/>
            <a:miter lim="800000"/>
            <a:headEnd/>
            <a:tailEnd/>
          </a:ln>
        </p:spPr>
        <p:txBody>
          <a:bodyPr/>
          <a:lstStyle>
            <a:lvl1pPr>
              <a:defRPr lang="zh-TW" altLang="en-US" dirty="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endParaRPr lang="zh-TW" altLang="en-US" dirty="0"/>
          </a:p>
        </p:txBody>
      </p:sp>
      <p:sp>
        <p:nvSpPr>
          <p:cNvPr id="6" name="內容版面配置區 2"/>
          <p:cNvSpPr>
            <a:spLocks noGrp="1"/>
          </p:cNvSpPr>
          <p:nvPr>
            <p:ph idx="1"/>
          </p:nvPr>
        </p:nvSpPr>
        <p:spPr>
          <a:xfrm>
            <a:off x="457200" y="1340768"/>
            <a:ext cx="8229600" cy="5256313"/>
          </a:xfrm>
        </p:spPr>
        <p:txBody>
          <a:bodyPr/>
          <a:lstStyle>
            <a:lvl1pPr algn="l">
              <a:defRPr sz="2800" b="1" baseline="0">
                <a:latin typeface="微軟正黑體" panose="020B0604030504040204" pitchFamily="34" charset="-120"/>
                <a:ea typeface="微軟正黑體" panose="020B0604030504040204" pitchFamily="34" charset="-120"/>
                <a:cs typeface="Times New Roman" pitchFamily="18" charset="0"/>
              </a:defRPr>
            </a:lvl1pPr>
            <a:lvl2pPr algn="l">
              <a:defRPr sz="2400" b="1" baseline="0">
                <a:latin typeface="微軟正黑體" panose="020B0604030504040204" pitchFamily="34" charset="-120"/>
                <a:ea typeface="微軟正黑體" panose="020B0604030504040204" pitchFamily="34" charset="-120"/>
                <a:cs typeface="Times New Roman" pitchFamily="18" charset="0"/>
              </a:defRPr>
            </a:lvl2pPr>
            <a:lvl3pPr algn="l">
              <a:defRPr sz="2000" b="1" baseline="0">
                <a:latin typeface="微軟正黑體" panose="020B0604030504040204" pitchFamily="34" charset="-120"/>
                <a:ea typeface="微軟正黑體" panose="020B0604030504040204" pitchFamily="34" charset="-120"/>
                <a:cs typeface="Times New Roman" pitchFamily="18" charset="0"/>
              </a:defRPr>
            </a:lvl3pPr>
            <a:lvl4pPr algn="l">
              <a:defRPr sz="1800" b="1" baseline="0">
                <a:latin typeface="微軟正黑體" panose="020B0604030504040204" pitchFamily="34" charset="-120"/>
                <a:ea typeface="微軟正黑體" panose="020B0604030504040204" pitchFamily="34" charset="-120"/>
                <a:cs typeface="Times New Roman" pitchFamily="18" charset="0"/>
              </a:defRPr>
            </a:lvl4pPr>
            <a:lvl5pPr algn="l">
              <a:defRPr sz="1800" b="1" baseline="0">
                <a:latin typeface="微軟正黑體" panose="020B0604030504040204" pitchFamily="34" charset="-120"/>
                <a:ea typeface="微軟正黑體" panose="020B0604030504040204" pitchFamily="34" charset="-120"/>
                <a:cs typeface="Times New Roman" pitchFamily="18"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3311859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7B74BC5-8FA3-4227-B4F7-84F75ED8858C}" type="datetime1">
              <a:rPr lang="zh-TW" altLang="en-US" smtClean="0"/>
              <a:t>2015/10/30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600">
                <a:solidFill>
                  <a:schemeClr val="accent2">
                    <a:lumMod val="75000"/>
                  </a:schemeClr>
                </a:solidFill>
              </a:defRPr>
            </a:lvl1pPr>
          </a:lstStyle>
          <a:p>
            <a:fld id="{4E0B5857-767D-482E-BC14-5340480F58EB}" type="slidenum">
              <a:rPr lang="zh-TW" altLang="en-US" smtClean="0"/>
              <a:pPr/>
              <a:t>‹#›</a:t>
            </a:fld>
            <a:endParaRPr lang="zh-TW" altLang="en-US" dirty="0"/>
          </a:p>
        </p:txBody>
      </p:sp>
    </p:spTree>
    <p:extLst>
      <p:ext uri="{BB962C8B-B14F-4D97-AF65-F5344CB8AC3E}">
        <p14:creationId xmlns:p14="http://schemas.microsoft.com/office/powerpoint/2010/main" val="17353758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FD90A5F-C2D0-4B08-B718-C5AFF1FB4D0B}" type="datetime1">
              <a:rPr lang="zh-TW" altLang="en-US" smtClean="0"/>
              <a:t>2015/10/30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188154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2317DC8-F0E0-4F2F-B1C2-9F55067334C0}" type="datetime1">
              <a:rPr lang="zh-TW" altLang="en-US" smtClean="0"/>
              <a:t>2015/10/30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34522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2026A9A-B012-433A-A6D6-370148856DE5}" type="datetime1">
              <a:rPr lang="zh-TW" altLang="en-US" smtClean="0"/>
              <a:t>2015/10/30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290996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F9C6FC6-A452-4658-B476-514D00A53DE7}" type="datetime1">
              <a:rPr lang="zh-TW" altLang="en-US" smtClean="0"/>
              <a:t>2015/10/30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288209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087B218-CA4F-4763-A927-CA3150E0598D}" type="datetime1">
              <a:rPr lang="zh-TW" altLang="en-US" smtClean="0"/>
              <a:t>2015/10/30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72416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B183470-366B-40F7-BF8D-768AC7D26526}" type="datetime1">
              <a:rPr lang="zh-TW" altLang="en-US" smtClean="0"/>
              <a:t>2015/10/30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263437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90D9007-01D3-4BB1-8403-BCCD60B9DC2C}" type="datetime1">
              <a:rPr lang="zh-TW" altLang="en-US" smtClean="0"/>
              <a:t>2015/10/30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13485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l="-2000" r="-2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D794C-778D-4507-AC9B-E1D837AF5E09}" type="datetime1">
              <a:rPr lang="zh-TW" altLang="en-US" smtClean="0"/>
              <a:t>2015/10/30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B5857-767D-482E-BC14-5340480F58EB}" type="slidenum">
              <a:rPr lang="zh-TW" altLang="en-US" smtClean="0"/>
              <a:t>‹#›</a:t>
            </a:fld>
            <a:endParaRPr lang="zh-TW" altLang="en-US"/>
          </a:p>
        </p:txBody>
      </p:sp>
    </p:spTree>
    <p:extLst>
      <p:ext uri="{BB962C8B-B14F-4D97-AF65-F5344CB8AC3E}">
        <p14:creationId xmlns:p14="http://schemas.microsoft.com/office/powerpoint/2010/main" val="258579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516216" y="4449937"/>
            <a:ext cx="2304256" cy="1971132"/>
          </a:xfrm>
        </p:spPr>
        <p:txBody>
          <a:bodyPr>
            <a:noAutofit/>
          </a:bodyPr>
          <a:lstStyle/>
          <a:p>
            <a:pPr algn="l"/>
            <a:r>
              <a:rPr lang="zh-TW" altLang="en-US" sz="1800" dirty="0">
                <a:solidFill>
                  <a:schemeClr val="tx1"/>
                </a:solidFill>
                <a:latin typeface="華康儷粗黑(P)" panose="020B0700000000000000" pitchFamily="34" charset="-120"/>
                <a:ea typeface="華康儷粗黑(P)" panose="020B0700000000000000" pitchFamily="34" charset="-120"/>
              </a:rPr>
              <a:t>陳省隆 </a:t>
            </a:r>
            <a:r>
              <a:rPr lang="zh-TW" altLang="en-US" sz="1800" dirty="0" smtClean="0">
                <a:solidFill>
                  <a:schemeClr val="tx1"/>
                </a:solidFill>
                <a:latin typeface="華康儷粗黑(P)" panose="020B0700000000000000" pitchFamily="34" charset="-120"/>
                <a:ea typeface="華康儷粗黑(P)" panose="020B0700000000000000" pitchFamily="34" charset="-120"/>
              </a:rPr>
              <a:t>   </a:t>
            </a:r>
            <a:r>
              <a:rPr lang="zh-TW" altLang="en-US" sz="1800" dirty="0">
                <a:solidFill>
                  <a:schemeClr val="tx1"/>
                </a:solidFill>
                <a:latin typeface="華康儷粗黑(P)" panose="020B0700000000000000" pitchFamily="34" charset="-120"/>
                <a:ea typeface="華康儷粗黑(P)" panose="020B0700000000000000" pitchFamily="34" charset="-120"/>
              </a:rPr>
              <a:t>教授</a:t>
            </a:r>
          </a:p>
          <a:p>
            <a:pPr algn="l"/>
            <a:r>
              <a:rPr lang="zh-TW" altLang="en-US" sz="1800" dirty="0">
                <a:solidFill>
                  <a:schemeClr val="tx1"/>
                </a:solidFill>
                <a:latin typeface="華康儷粗黑(P)" panose="020B0700000000000000" pitchFamily="34" charset="-120"/>
                <a:ea typeface="華康儷粗黑(P)" panose="020B0700000000000000" pitchFamily="34" charset="-120"/>
              </a:rPr>
              <a:t>阮聖彰 </a:t>
            </a:r>
            <a:r>
              <a:rPr lang="zh-TW" altLang="en-US" sz="1800" dirty="0" smtClean="0">
                <a:solidFill>
                  <a:schemeClr val="tx1"/>
                </a:solidFill>
                <a:latin typeface="華康儷粗黑(P)" panose="020B0700000000000000" pitchFamily="34" charset="-120"/>
                <a:ea typeface="華康儷粗黑(P)" panose="020B0700000000000000" pitchFamily="34" charset="-120"/>
              </a:rPr>
              <a:t>   教授</a:t>
            </a:r>
            <a:endParaRPr lang="en-US" altLang="zh-TW" sz="1800" dirty="0">
              <a:solidFill>
                <a:schemeClr val="tx1"/>
              </a:solidFill>
              <a:latin typeface="華康儷粗黑(P)" panose="020B0700000000000000" pitchFamily="34" charset="-120"/>
              <a:ea typeface="華康儷粗黑(P)" panose="020B0700000000000000" pitchFamily="34" charset="-120"/>
            </a:endParaRPr>
          </a:p>
          <a:p>
            <a:pPr algn="l"/>
            <a:r>
              <a:rPr lang="zh-TW" altLang="en-US" sz="1800" dirty="0">
                <a:solidFill>
                  <a:schemeClr val="tx1"/>
                </a:solidFill>
                <a:latin typeface="華康儷粗黑(P)" panose="020B0700000000000000" pitchFamily="34" charset="-120"/>
                <a:ea typeface="華康儷粗黑(P)" panose="020B0700000000000000" pitchFamily="34" charset="-120"/>
              </a:rPr>
              <a:t>姚智原    助理教授</a:t>
            </a:r>
            <a:endParaRPr lang="en-US" altLang="zh-TW" sz="1800" dirty="0">
              <a:solidFill>
                <a:schemeClr val="tx1"/>
              </a:solidFill>
              <a:latin typeface="華康儷粗黑(P)" panose="020B0700000000000000" pitchFamily="34" charset="-120"/>
              <a:ea typeface="華康儷粗黑(P)" panose="020B0700000000000000" pitchFamily="34" charset="-120"/>
            </a:endParaRPr>
          </a:p>
          <a:p>
            <a:pPr algn="l"/>
            <a:r>
              <a:rPr lang="zh-TW" altLang="en-US" sz="1800" dirty="0">
                <a:solidFill>
                  <a:schemeClr val="tx1"/>
                </a:solidFill>
                <a:latin typeface="華康儷粗黑(P)" panose="020B0700000000000000" pitchFamily="34" charset="-120"/>
                <a:ea typeface="華康儷粗黑(P)" panose="020B0700000000000000" pitchFamily="34" charset="-120"/>
              </a:rPr>
              <a:t>鄭欣明    助理教授</a:t>
            </a:r>
            <a:endParaRPr lang="en-US" altLang="zh-TW" sz="1800" dirty="0">
              <a:solidFill>
                <a:schemeClr val="tx1"/>
              </a:solidFill>
              <a:latin typeface="華康儷粗黑(P)" panose="020B0700000000000000" pitchFamily="34" charset="-120"/>
              <a:ea typeface="華康儷粗黑(P)" panose="020B0700000000000000" pitchFamily="34" charset="-120"/>
            </a:endParaRPr>
          </a:p>
          <a:p>
            <a:pPr algn="l"/>
            <a:r>
              <a:rPr lang="zh-TW" altLang="en-US" sz="1800" dirty="0">
                <a:solidFill>
                  <a:schemeClr val="tx1"/>
                </a:solidFill>
                <a:latin typeface="華康儷粗黑(P)" panose="020B0700000000000000" pitchFamily="34" charset="-120"/>
                <a:ea typeface="華康儷粗黑(P)" panose="020B0700000000000000" pitchFamily="34" charset="-120"/>
              </a:rPr>
              <a:t>林淵翔    副教授             </a:t>
            </a:r>
            <a:endParaRPr lang="en-US" altLang="zh-TW" sz="1800" dirty="0">
              <a:solidFill>
                <a:schemeClr val="tx1"/>
              </a:solidFill>
              <a:latin typeface="華康儷粗黑(P)" panose="020B0700000000000000" pitchFamily="34" charset="-120"/>
              <a:ea typeface="華康儷粗黑(P)" panose="020B0700000000000000" pitchFamily="34" charset="-120"/>
            </a:endParaRPr>
          </a:p>
          <a:p>
            <a:pPr algn="l"/>
            <a:r>
              <a:rPr lang="zh-TW" altLang="en-US" sz="1800" dirty="0">
                <a:solidFill>
                  <a:schemeClr val="tx1"/>
                </a:solidFill>
                <a:latin typeface="華康儷粗黑(P)" panose="020B0700000000000000" pitchFamily="34" charset="-120"/>
                <a:ea typeface="華康儷粗黑(P)" panose="020B0700000000000000" pitchFamily="34" charset="-120"/>
              </a:rPr>
              <a:t>唐玄輝    副教授</a:t>
            </a:r>
          </a:p>
        </p:txBody>
      </p:sp>
      <p:sp>
        <p:nvSpPr>
          <p:cNvPr id="4" name="標題 1"/>
          <p:cNvSpPr>
            <a:spLocks noGrp="1"/>
          </p:cNvSpPr>
          <p:nvPr>
            <p:ph type="ctrTitle"/>
          </p:nvPr>
        </p:nvSpPr>
        <p:spPr>
          <a:xfrm>
            <a:off x="395536" y="1772816"/>
            <a:ext cx="8208912" cy="1251570"/>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視聽障者可穿戴</a:t>
            </a:r>
            <a:r>
              <a:rPr lang="zh-TW" alt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式行動</a:t>
            </a:r>
            <a:r>
              <a:rPr lang="zh-TW" alt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輔具之研發</a:t>
            </a:r>
          </a:p>
        </p:txBody>
      </p:sp>
      <p:sp>
        <p:nvSpPr>
          <p:cNvPr id="2" name="文字方塊 1"/>
          <p:cNvSpPr txBox="1"/>
          <p:nvPr/>
        </p:nvSpPr>
        <p:spPr>
          <a:xfrm>
            <a:off x="1115616" y="3573016"/>
            <a:ext cx="7571303" cy="646331"/>
          </a:xfrm>
          <a:prstGeom prst="rect">
            <a:avLst/>
          </a:prstGeom>
          <a:noFill/>
        </p:spPr>
        <p:txBody>
          <a:bodyPr wrap="none" rtlCol="0">
            <a:spAutoFit/>
          </a:bodyPr>
          <a:lstStyle/>
          <a:p>
            <a:r>
              <a:rPr lang="zh-TW" altLang="en-US" sz="3600" b="1" dirty="0" smtClean="0">
                <a:ln>
                  <a:solidFill>
                    <a:srgbClr val="79C1D5"/>
                  </a:solidFill>
                </a:ln>
                <a:solidFill>
                  <a:schemeClr val="tx2">
                    <a:lumMod val="50000"/>
                  </a:schemeClr>
                </a:solidFill>
                <a:latin typeface="微軟正黑體" pitchFamily="34" charset="-120"/>
                <a:ea typeface="微軟正黑體" pitchFamily="34" charset="-120"/>
              </a:rPr>
              <a:t>計畫主持人座談會暨第一次季交流會</a:t>
            </a:r>
            <a:endParaRPr lang="zh-TW" altLang="en-US" sz="3600" b="1" dirty="0">
              <a:ln>
                <a:solidFill>
                  <a:srgbClr val="79C1D5"/>
                </a:solidFill>
              </a:ln>
              <a:solidFill>
                <a:schemeClr val="tx2">
                  <a:lumMod val="50000"/>
                </a:schemeClr>
              </a:solidFill>
              <a:latin typeface="微軟正黑體" pitchFamily="34" charset="-120"/>
              <a:ea typeface="微軟正黑體" pitchFamily="34" charset="-120"/>
            </a:endParaRPr>
          </a:p>
        </p:txBody>
      </p:sp>
      <p:sp>
        <p:nvSpPr>
          <p:cNvPr id="5" name="矩形 4"/>
          <p:cNvSpPr/>
          <p:nvPr/>
        </p:nvSpPr>
        <p:spPr>
          <a:xfrm>
            <a:off x="4909192" y="4423190"/>
            <a:ext cx="1770036" cy="707886"/>
          </a:xfrm>
          <a:prstGeom prst="rect">
            <a:avLst/>
          </a:prstGeom>
        </p:spPr>
        <p:txBody>
          <a:bodyPr wrap="none">
            <a:spAutoFit/>
          </a:bodyPr>
          <a:lstStyle/>
          <a:p>
            <a:r>
              <a:rPr lang="zh-TW" altLang="en-US" sz="2000" dirty="0">
                <a:latin typeface="華康儷粗黑(P)" panose="020B0700000000000000" pitchFamily="34" charset="-120"/>
                <a:ea typeface="華康儷粗黑(P)" panose="020B0700000000000000" pitchFamily="34" charset="-120"/>
              </a:rPr>
              <a:t>計畫主持人：</a:t>
            </a:r>
            <a:endParaRPr lang="en-US" altLang="zh-TW" sz="2000" dirty="0">
              <a:latin typeface="華康儷粗黑(P)" panose="020B0700000000000000" pitchFamily="34" charset="-120"/>
              <a:ea typeface="華康儷粗黑(P)" panose="020B0700000000000000" pitchFamily="34" charset="-120"/>
            </a:endParaRPr>
          </a:p>
          <a:p>
            <a:r>
              <a:rPr lang="zh-TW" altLang="en-US" sz="2000" dirty="0">
                <a:latin typeface="華康儷粗黑(P)" panose="020B0700000000000000" pitchFamily="34" charset="-120"/>
                <a:ea typeface="華康儷粗黑(P)" panose="020B0700000000000000" pitchFamily="34" charset="-120"/>
              </a:rPr>
              <a:t>共同</a:t>
            </a:r>
            <a:r>
              <a:rPr lang="zh-TW" altLang="en-US" sz="2000" dirty="0" smtClean="0">
                <a:latin typeface="華康儷粗黑(P)" panose="020B0700000000000000" pitchFamily="34" charset="-120"/>
                <a:ea typeface="華康儷粗黑(P)" panose="020B0700000000000000" pitchFamily="34" charset="-120"/>
              </a:rPr>
              <a:t>主持人：</a:t>
            </a:r>
            <a:endParaRPr lang="en-US" altLang="zh-TW" sz="2000" dirty="0">
              <a:latin typeface="華康儷粗黑(P)" panose="020B0700000000000000" pitchFamily="34" charset="-120"/>
              <a:ea typeface="華康儷粗黑(P)" panose="020B0700000000000000" pitchFamily="34" charset="-120"/>
            </a:endParaRPr>
          </a:p>
        </p:txBody>
      </p:sp>
    </p:spTree>
    <p:extLst>
      <p:ext uri="{BB962C8B-B14F-4D97-AF65-F5344CB8AC3E}">
        <p14:creationId xmlns:p14="http://schemas.microsoft.com/office/powerpoint/2010/main" val="63635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87624" y="1556792"/>
            <a:ext cx="6552728" cy="1584176"/>
          </a:xfrm>
        </p:spPr>
        <p:txBody>
          <a:bodyPr anchor="ctr">
            <a:normAutofit/>
          </a:bodyPr>
          <a:lstStyle/>
          <a:p>
            <a:pPr marL="0" indent="0" algn="ctr">
              <a:buNone/>
            </a:pPr>
            <a:r>
              <a:rPr lang="en-US" altLang="zh-TW" sz="6000" b="1" dirty="0" smtClean="0">
                <a:ln w="12700">
                  <a:noFill/>
                  <a:prstDash val="solid"/>
                </a:ln>
                <a:solidFill>
                  <a:schemeClr val="tx2">
                    <a:lumMod val="75000"/>
                  </a:schemeClr>
                </a:solidFill>
                <a:effectLst>
                  <a:outerShdw blurRad="38100" dist="38100" dir="2700000" algn="tl">
                    <a:srgbClr val="000000">
                      <a:alpha val="43137"/>
                    </a:srgbClr>
                  </a:outerShdw>
                </a:effectLst>
                <a:latin typeface="微軟正黑體" pitchFamily="34" charset="-120"/>
                <a:ea typeface="微軟正黑體" pitchFamily="34" charset="-120"/>
              </a:rPr>
              <a:t>Thank you !</a:t>
            </a:r>
          </a:p>
        </p:txBody>
      </p:sp>
      <p:sp>
        <p:nvSpPr>
          <p:cNvPr id="8" name="矩形 7"/>
          <p:cNvSpPr/>
          <p:nvPr/>
        </p:nvSpPr>
        <p:spPr>
          <a:xfrm>
            <a:off x="4427984" y="186829"/>
            <a:ext cx="4596131" cy="40011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zh-TW" altLang="en-US" sz="2000" b="1" spc="150" dirty="0" smtClean="0">
                <a:ln w="11430">
                  <a:noFill/>
                </a:ln>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rPr>
              <a:t>科技部穿戴式計畫裝置主持人座談會</a:t>
            </a:r>
            <a:endParaRPr lang="zh-TW" altLang="en-US" sz="2000" b="1" spc="150" dirty="0">
              <a:ln w="11430">
                <a:noFill/>
              </a:ln>
              <a:solidFill>
                <a:schemeClr val="bg1"/>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4" name="投影片編號版面配置區 3"/>
          <p:cNvSpPr>
            <a:spLocks noGrp="1"/>
          </p:cNvSpPr>
          <p:nvPr>
            <p:ph type="sldNum" sz="quarter" idx="12"/>
          </p:nvPr>
        </p:nvSpPr>
        <p:spPr/>
        <p:txBody>
          <a:bodyPr/>
          <a:lstStyle/>
          <a:p>
            <a:fld id="{4E0B5857-767D-482E-BC14-5340480F58EB}" type="slidenum">
              <a:rPr lang="zh-TW" altLang="en-US" smtClean="0"/>
              <a:t>9</a:t>
            </a:fld>
            <a:endParaRPr lang="zh-TW" altLang="en-US"/>
          </a:p>
        </p:txBody>
      </p:sp>
      <p:sp>
        <p:nvSpPr>
          <p:cNvPr id="5" name="標題 4"/>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978652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內容版面配置區 32"/>
          <p:cNvSpPr>
            <a:spLocks noGrp="1"/>
          </p:cNvSpPr>
          <p:nvPr>
            <p:ph idx="1"/>
          </p:nvPr>
        </p:nvSpPr>
        <p:spPr/>
        <p:txBody>
          <a:bodyPr>
            <a:normAutofit fontScale="70000" lnSpcReduction="20000"/>
          </a:bodyPr>
          <a:lstStyle/>
          <a:p>
            <a:pPr marL="0" indent="0">
              <a:buNone/>
            </a:pPr>
            <a:r>
              <a:rPr lang="zh-TW" altLang="zh-TW" dirty="0">
                <a:latin typeface="微軟正黑體 Light" panose="020B0304030504040204" pitchFamily="34" charset="-120"/>
                <a:ea typeface="微軟正黑體 Light" panose="020B0304030504040204" pitchFamily="34" charset="-120"/>
              </a:rPr>
              <a:t>本專案計畫主要是研究開發視聽障者的穿戴式輔</a:t>
            </a:r>
            <a:r>
              <a:rPr lang="zh-TW" altLang="zh-TW" dirty="0" smtClean="0">
                <a:latin typeface="微軟正黑體 Light" panose="020B0304030504040204" pitchFamily="34" charset="-120"/>
                <a:ea typeface="微軟正黑體 Light" panose="020B0304030504040204" pitchFamily="34" charset="-120"/>
              </a:rPr>
              <a:t>具</a:t>
            </a:r>
            <a:r>
              <a:rPr lang="zh-TW" altLang="en-US" dirty="0" smtClean="0">
                <a:latin typeface="微軟正黑體 Light" panose="020B0304030504040204" pitchFamily="34" charset="-120"/>
                <a:ea typeface="微軟正黑體 Light" panose="020B0304030504040204" pitchFamily="34" charset="-120"/>
              </a:rPr>
              <a:t>。</a:t>
            </a:r>
            <a:endParaRPr lang="en-US" altLang="zh-TW" dirty="0" smtClean="0">
              <a:latin typeface="微軟正黑體 Light" panose="020B0304030504040204" pitchFamily="34" charset="-120"/>
              <a:ea typeface="微軟正黑體 Light" panose="020B0304030504040204" pitchFamily="34" charset="-120"/>
            </a:endParaRPr>
          </a:p>
          <a:p>
            <a:pPr marL="0" indent="0">
              <a:buNone/>
            </a:pPr>
            <a:endParaRPr lang="en-US" altLang="zh-TW" dirty="0" smtClean="0">
              <a:latin typeface="微軟正黑體 Light" panose="020B0304030504040204" pitchFamily="34" charset="-120"/>
              <a:ea typeface="微軟正黑體 Light" panose="020B0304030504040204" pitchFamily="34" charset="-120"/>
            </a:endParaRPr>
          </a:p>
          <a:p>
            <a:r>
              <a:rPr lang="zh-TW" altLang="zh-TW" dirty="0" smtClean="0">
                <a:solidFill>
                  <a:srgbClr val="FF0000"/>
                </a:solidFill>
                <a:latin typeface="微軟正黑體 Light" panose="020B0304030504040204" pitchFamily="34" charset="-120"/>
                <a:ea typeface="微軟正黑體 Light" panose="020B0304030504040204" pitchFamily="34" charset="-120"/>
              </a:rPr>
              <a:t>手環</a:t>
            </a:r>
            <a:r>
              <a:rPr lang="zh-TW" altLang="en-US" dirty="0" smtClean="0">
                <a:solidFill>
                  <a:srgbClr val="FF0000"/>
                </a:solidFill>
                <a:latin typeface="微軟正黑體 Light" panose="020B0304030504040204" pitchFamily="34" charset="-120"/>
                <a:ea typeface="微軟正黑體 Light" panose="020B0304030504040204" pitchFamily="34" charset="-120"/>
              </a:rPr>
              <a:t>：</a:t>
            </a:r>
            <a:r>
              <a:rPr lang="zh-TW" altLang="zh-TW" dirty="0" smtClean="0">
                <a:latin typeface="微軟正黑體 Light" panose="020B0304030504040204" pitchFamily="34" charset="-120"/>
                <a:ea typeface="微軟正黑體 Light" panose="020B0304030504040204" pitchFamily="34" charset="-120"/>
              </a:rPr>
              <a:t>可以</a:t>
            </a:r>
            <a:r>
              <a:rPr lang="zh-TW" altLang="zh-TW" dirty="0">
                <a:latin typeface="微軟正黑體 Light" panose="020B0304030504040204" pitchFamily="34" charset="-120"/>
                <a:ea typeface="微軟正黑體 Light" panose="020B0304030504040204" pitchFamily="34" charset="-120"/>
              </a:rPr>
              <a:t>有效的改善視障者的日常生活不便</a:t>
            </a:r>
            <a:r>
              <a:rPr lang="zh-TW" altLang="zh-TW" dirty="0" smtClean="0">
                <a:latin typeface="微軟正黑體 Light" panose="020B0304030504040204" pitchFamily="34" charset="-120"/>
                <a:ea typeface="微軟正黑體 Light" panose="020B0304030504040204" pitchFamily="34" charset="-120"/>
              </a:rPr>
              <a:t>，手</a:t>
            </a:r>
            <a:r>
              <a:rPr lang="zh-TW" altLang="zh-TW" dirty="0">
                <a:latin typeface="微軟正黑體 Light" panose="020B0304030504040204" pitchFamily="34" charset="-120"/>
                <a:ea typeface="微軟正黑體 Light" panose="020B0304030504040204" pitchFamily="34" charset="-120"/>
              </a:rPr>
              <a:t>環提供容易操作的尋物、定位、色彩</a:t>
            </a:r>
            <a:r>
              <a:rPr lang="zh-TW" altLang="zh-TW" dirty="0" smtClean="0">
                <a:latin typeface="微軟正黑體 Light" panose="020B0304030504040204" pitchFamily="34" charset="-120"/>
                <a:ea typeface="微軟正黑體 Light" panose="020B0304030504040204" pitchFamily="34" charset="-120"/>
              </a:rPr>
              <a:t>感知</a:t>
            </a:r>
            <a:r>
              <a:rPr lang="zh-TW" altLang="en-US" dirty="0" smtClean="0">
                <a:latin typeface="微軟正黑體 Light" panose="020B0304030504040204" pitchFamily="34" charset="-120"/>
                <a:ea typeface="微軟正黑體 Light" panose="020B0304030504040204" pitchFamily="34" charset="-120"/>
              </a:rPr>
              <a:t>。</a:t>
            </a:r>
            <a:r>
              <a:rPr lang="zh-TW" altLang="zh-TW" dirty="0" smtClean="0">
                <a:latin typeface="微軟正黑體 Light" panose="020B0304030504040204" pitchFamily="34" charset="-120"/>
                <a:ea typeface="微軟正黑體 Light" panose="020B0304030504040204" pitchFamily="34" charset="-120"/>
              </a:rPr>
              <a:t>在</a:t>
            </a:r>
            <a:r>
              <a:rPr lang="zh-TW" altLang="zh-TW" dirty="0">
                <a:latin typeface="微軟正黑體 Light" panose="020B0304030504040204" pitchFamily="34" charset="-120"/>
                <a:ea typeface="微軟正黑體 Light" panose="020B0304030504040204" pitchFamily="34" charset="-120"/>
              </a:rPr>
              <a:t>購物時，可以知道貨架的位置，和所取得的物品顏色</a:t>
            </a:r>
            <a:r>
              <a:rPr lang="zh-TW" altLang="zh-TW" dirty="0" smtClean="0">
                <a:latin typeface="微軟正黑體 Light" panose="020B0304030504040204" pitchFamily="34" charset="-120"/>
                <a:ea typeface="微軟正黑體 Light" panose="020B0304030504040204" pitchFamily="34" charset="-120"/>
              </a:rPr>
              <a:t>。</a:t>
            </a:r>
            <a:endParaRPr lang="en-US" altLang="zh-TW" dirty="0" smtClean="0">
              <a:latin typeface="微軟正黑體 Light" panose="020B0304030504040204" pitchFamily="34" charset="-120"/>
              <a:ea typeface="微軟正黑體 Light" panose="020B0304030504040204" pitchFamily="34" charset="-120"/>
            </a:endParaRPr>
          </a:p>
          <a:p>
            <a:pPr marL="0" indent="0">
              <a:buNone/>
            </a:pPr>
            <a:endParaRPr lang="en-US" altLang="zh-TW" dirty="0" smtClean="0">
              <a:latin typeface="微軟正黑體 Light" panose="020B0304030504040204" pitchFamily="34" charset="-120"/>
              <a:ea typeface="微軟正黑體 Light" panose="020B0304030504040204" pitchFamily="34" charset="-120"/>
            </a:endParaRPr>
          </a:p>
          <a:p>
            <a:r>
              <a:rPr lang="zh-TW" altLang="zh-TW" dirty="0" smtClean="0">
                <a:solidFill>
                  <a:srgbClr val="FF0000"/>
                </a:solidFill>
                <a:latin typeface="微軟正黑體 Light" panose="020B0304030504040204" pitchFamily="34" charset="-120"/>
                <a:ea typeface="微軟正黑體 Light" panose="020B0304030504040204" pitchFamily="34" charset="-120"/>
              </a:rPr>
              <a:t>眼鏡</a:t>
            </a:r>
            <a:r>
              <a:rPr lang="zh-TW" altLang="en-US" dirty="0">
                <a:solidFill>
                  <a:srgbClr val="FF0000"/>
                </a:solidFill>
                <a:latin typeface="微軟正黑體 Light" panose="020B0304030504040204" pitchFamily="34" charset="-120"/>
                <a:ea typeface="微軟正黑體 Light" panose="020B0304030504040204" pitchFamily="34" charset="-120"/>
              </a:rPr>
              <a:t>：</a:t>
            </a:r>
            <a:r>
              <a:rPr lang="zh-TW" altLang="zh-TW" dirty="0" smtClean="0">
                <a:latin typeface="微軟正黑體 Light" panose="020B0304030504040204" pitchFamily="34" charset="-120"/>
                <a:ea typeface="微軟正黑體 Light" panose="020B0304030504040204" pitchFamily="34" charset="-120"/>
              </a:rPr>
              <a:t>可以</a:t>
            </a:r>
            <a:r>
              <a:rPr lang="zh-TW" altLang="zh-TW" dirty="0">
                <a:latin typeface="微軟正黑體 Light" panose="020B0304030504040204" pitchFamily="34" charset="-120"/>
                <a:ea typeface="微軟正黑體 Light" panose="020B0304030504040204" pitchFamily="34" charset="-120"/>
              </a:rPr>
              <a:t>偵測到身體上方的障礙物，以免視障者在走路的時候不小心去撞到障礙物導致受傷</a:t>
            </a:r>
            <a:r>
              <a:rPr lang="zh-TW" altLang="zh-TW" dirty="0" smtClean="0">
                <a:latin typeface="微軟正黑體 Light" panose="020B0304030504040204" pitchFamily="34" charset="-120"/>
                <a:ea typeface="微軟正黑體 Light" panose="020B0304030504040204" pitchFamily="34" charset="-120"/>
              </a:rPr>
              <a:t>。</a:t>
            </a:r>
            <a:endParaRPr lang="en-US" altLang="zh-TW" dirty="0" smtClean="0">
              <a:latin typeface="微軟正黑體 Light" panose="020B0304030504040204" pitchFamily="34" charset="-120"/>
              <a:ea typeface="微軟正黑體 Light" panose="020B0304030504040204" pitchFamily="34" charset="-120"/>
            </a:endParaRPr>
          </a:p>
          <a:p>
            <a:pPr marL="0" indent="0">
              <a:buNone/>
            </a:pPr>
            <a:endParaRPr lang="en-US" altLang="zh-TW" dirty="0" smtClean="0">
              <a:latin typeface="微軟正黑體 Light" panose="020B0304030504040204" pitchFamily="34" charset="-120"/>
              <a:ea typeface="微軟正黑體 Light" panose="020B0304030504040204" pitchFamily="34" charset="-120"/>
            </a:endParaRPr>
          </a:p>
          <a:p>
            <a:r>
              <a:rPr lang="zh-TW" altLang="zh-TW" dirty="0" smtClean="0">
                <a:solidFill>
                  <a:srgbClr val="FF0000"/>
                </a:solidFill>
                <a:latin typeface="微軟正黑體 Light" panose="020B0304030504040204" pitchFamily="34" charset="-120"/>
                <a:ea typeface="微軟正黑體 Light" panose="020B0304030504040204" pitchFamily="34" charset="-120"/>
              </a:rPr>
              <a:t>手套</a:t>
            </a:r>
            <a:r>
              <a:rPr lang="zh-TW" altLang="en-US" dirty="0" smtClean="0">
                <a:solidFill>
                  <a:srgbClr val="FF0000"/>
                </a:solidFill>
                <a:latin typeface="微軟正黑體 Light" panose="020B0304030504040204" pitchFamily="34" charset="-120"/>
                <a:ea typeface="微軟正黑體 Light" panose="020B0304030504040204" pitchFamily="34" charset="-120"/>
              </a:rPr>
              <a:t>：</a:t>
            </a:r>
            <a:r>
              <a:rPr lang="zh-TW" altLang="zh-TW" dirty="0" smtClean="0">
                <a:latin typeface="微軟正黑體 Light" panose="020B0304030504040204" pitchFamily="34" charset="-120"/>
                <a:ea typeface="微軟正黑體 Light" panose="020B0304030504040204" pitchFamily="34" charset="-120"/>
              </a:rPr>
              <a:t>可以</a:t>
            </a:r>
            <a:r>
              <a:rPr lang="zh-TW" altLang="zh-TW" dirty="0">
                <a:latin typeface="微軟正黑體 Light" panose="020B0304030504040204" pitchFamily="34" charset="-120"/>
                <a:ea typeface="微軟正黑體 Light" panose="020B0304030504040204" pitchFamily="34" charset="-120"/>
              </a:rPr>
              <a:t>相對準確地辨識出手語及時發聲，協助聾啞同胞與常人溝通，讓看不懂手語的人也可以知道他們要表達的意思</a:t>
            </a:r>
            <a:r>
              <a:rPr lang="zh-TW" altLang="zh-TW" dirty="0" smtClean="0">
                <a:latin typeface="微軟正黑體 Light" panose="020B0304030504040204" pitchFamily="34" charset="-120"/>
                <a:ea typeface="微軟正黑體 Light" panose="020B0304030504040204" pitchFamily="34" charset="-120"/>
              </a:rPr>
              <a:t>。</a:t>
            </a:r>
            <a:endParaRPr lang="en-US" altLang="zh-TW" dirty="0" smtClean="0">
              <a:latin typeface="微軟正黑體 Light" panose="020B0304030504040204" pitchFamily="34" charset="-120"/>
              <a:ea typeface="微軟正黑體 Light" panose="020B0304030504040204" pitchFamily="34" charset="-120"/>
            </a:endParaRPr>
          </a:p>
          <a:p>
            <a:pPr marL="0" indent="0">
              <a:buNone/>
            </a:pPr>
            <a:endParaRPr lang="en-US" altLang="zh-TW" dirty="0" smtClean="0">
              <a:latin typeface="微軟正黑體 Light" panose="020B0304030504040204" pitchFamily="34" charset="-120"/>
              <a:ea typeface="微軟正黑體 Light" panose="020B0304030504040204" pitchFamily="34" charset="-120"/>
            </a:endParaRPr>
          </a:p>
          <a:p>
            <a:pPr marL="0" indent="0">
              <a:buNone/>
            </a:pPr>
            <a:r>
              <a:rPr lang="zh-TW" altLang="zh-TW" dirty="0" smtClean="0">
                <a:latin typeface="微軟正黑體 Light" panose="020B0304030504040204" pitchFamily="34" charset="-120"/>
                <a:ea typeface="微軟正黑體 Light" panose="020B0304030504040204" pitchFamily="34" charset="-120"/>
              </a:rPr>
              <a:t>讓</a:t>
            </a:r>
            <a:r>
              <a:rPr lang="zh-TW" altLang="zh-TW" dirty="0">
                <a:latin typeface="微軟正黑體 Light" panose="020B0304030504040204" pitchFamily="34" charset="-120"/>
                <a:ea typeface="微軟正黑體 Light" panose="020B0304030504040204" pitchFamily="34" charset="-120"/>
              </a:rPr>
              <a:t>使用者能更隨心所欲的操控生活中的</a:t>
            </a:r>
            <a:r>
              <a:rPr lang="zh-TW" altLang="zh-TW" dirty="0" smtClean="0">
                <a:latin typeface="微軟正黑體 Light" panose="020B0304030504040204" pitchFamily="34" charset="-120"/>
                <a:ea typeface="微軟正黑體 Light" panose="020B0304030504040204" pitchFamily="34" charset="-120"/>
              </a:rPr>
              <a:t>物件，</a:t>
            </a:r>
            <a:r>
              <a:rPr lang="zh-TW" altLang="zh-TW" dirty="0">
                <a:latin typeface="微軟正黑體 Light" panose="020B0304030504040204" pitchFamily="34" charset="-120"/>
                <a:ea typeface="微軟正黑體 Light" panose="020B0304030504040204" pitchFamily="34" charset="-120"/>
              </a:rPr>
              <a:t>以更貼近智慧生活的境界。</a:t>
            </a:r>
            <a:endParaRPr lang="zh-TW" altLang="en-US" dirty="0">
              <a:latin typeface="微軟正黑體 Light" panose="020B0304030504040204" pitchFamily="34" charset="-120"/>
              <a:ea typeface="微軟正黑體 Light" panose="020B0304030504040204" pitchFamily="34" charset="-120"/>
            </a:endParaRPr>
          </a:p>
        </p:txBody>
      </p:sp>
      <p:sp>
        <p:nvSpPr>
          <p:cNvPr id="35" name="標題 1"/>
          <p:cNvSpPr txBox="1">
            <a:spLocks/>
          </p:cNvSpPr>
          <p:nvPr/>
        </p:nvSpPr>
        <p:spPr>
          <a:xfrm rot="10800000" flipV="1">
            <a:off x="-540568" y="225280"/>
            <a:ext cx="5322150" cy="1368152"/>
          </a:xfrm>
          <a:prstGeom prst="rect">
            <a:avLst/>
          </a:prstGeom>
          <a:scene3d>
            <a:camera prst="perspectiveLeft"/>
            <a:lightRig rig="threePt" dir="t"/>
          </a:scene3d>
        </p:spPr>
        <p:txBody>
          <a:bodyPr vert="horz" lIns="91440" tIns="45720" rIns="91440" bIns="45720" rtlCol="0" anchor="ct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TW" alt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計畫簡介</a:t>
            </a:r>
          </a:p>
        </p:txBody>
      </p:sp>
    </p:spTree>
    <p:extLst>
      <p:ext uri="{BB962C8B-B14F-4D97-AF65-F5344CB8AC3E}">
        <p14:creationId xmlns:p14="http://schemas.microsoft.com/office/powerpoint/2010/main" val="3865068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51520" y="332656"/>
            <a:ext cx="8784976" cy="1815882"/>
          </a:xfrm>
          <a:prstGeom prst="rect">
            <a:avLst/>
          </a:prstGeom>
          <a:noFill/>
        </p:spPr>
        <p:txBody>
          <a:bodyPr wrap="square" rtlCol="0">
            <a:spAutoFit/>
          </a:bodyPr>
          <a:lstStyle/>
          <a:p>
            <a:r>
              <a:rPr lang="zh-TW"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視聽障者可穿戴式行動輔具之研發</a:t>
            </a:r>
            <a:r>
              <a:rPr lang="zh-TW"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之</a:t>
            </a:r>
            <a:r>
              <a:rPr lang="zh-TW" altLang="en-US" sz="3600" b="1" cap="all" dirty="0" smtClean="0">
                <a:ln w="0"/>
                <a:solidFill>
                  <a:srgbClr val="FF0000"/>
                </a:solidFill>
                <a:effectLst>
                  <a:reflection blurRad="12700" stA="50000" endPos="50000" dist="5000" dir="5400000" sy="-100000" rotWithShape="0"/>
                </a:effectLst>
                <a:latin typeface="微軟正黑體" pitchFamily="34" charset="-120"/>
                <a:ea typeface="微軟正黑體" pitchFamily="34" charset="-120"/>
              </a:rPr>
              <a:t>特色</a:t>
            </a:r>
            <a:r>
              <a:rPr lang="zh-TW" altLang="en-US"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rPr>
              <a:t>與強項</a:t>
            </a:r>
            <a:endParaRPr lang="en-US" altLang="zh-TW" sz="40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endParaRPr>
          </a:p>
          <a:p>
            <a:endParaRPr lang="zh-TW" altLang="en-US"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cs typeface="+mj-cs"/>
            </a:endParaRPr>
          </a:p>
        </p:txBody>
      </p:sp>
      <p:sp>
        <p:nvSpPr>
          <p:cNvPr id="12" name="投影片編號版面配置區 11"/>
          <p:cNvSpPr>
            <a:spLocks noGrp="1"/>
          </p:cNvSpPr>
          <p:nvPr>
            <p:ph type="sldNum" sz="quarter" idx="12"/>
          </p:nvPr>
        </p:nvSpPr>
        <p:spPr/>
        <p:txBody>
          <a:bodyPr/>
          <a:lstStyle/>
          <a:p>
            <a:fld id="{9699C66D-6687-4358-B5CA-16A67F903558}" type="slidenum">
              <a:rPr lang="en-US" altLang="zh-TW" smtClean="0"/>
              <a:pPr/>
              <a:t>2</a:t>
            </a:fld>
            <a:endParaRPr lang="en-US" dirty="0"/>
          </a:p>
        </p:txBody>
      </p:sp>
      <p:graphicFrame>
        <p:nvGraphicFramePr>
          <p:cNvPr id="2" name="表格 1"/>
          <p:cNvGraphicFramePr>
            <a:graphicFrameLocks noGrp="1"/>
          </p:cNvGraphicFramePr>
          <p:nvPr>
            <p:extLst>
              <p:ext uri="{D42A27DB-BD31-4B8C-83A1-F6EECF244321}">
                <p14:modId xmlns:p14="http://schemas.microsoft.com/office/powerpoint/2010/main" val="1660837144"/>
              </p:ext>
            </p:extLst>
          </p:nvPr>
        </p:nvGraphicFramePr>
        <p:xfrm>
          <a:off x="179512" y="1049854"/>
          <a:ext cx="8784976" cy="5691514"/>
        </p:xfrm>
        <a:graphic>
          <a:graphicData uri="http://schemas.openxmlformats.org/drawingml/2006/table">
            <a:tbl>
              <a:tblPr firstRow="1" bandRow="1">
                <a:tableStyleId>{5C22544A-7EE6-4342-B048-85BDC9FD1C3A}</a:tableStyleId>
              </a:tblPr>
              <a:tblGrid>
                <a:gridCol w="2196244"/>
                <a:gridCol w="2196244"/>
                <a:gridCol w="2196244"/>
                <a:gridCol w="2196244"/>
              </a:tblGrid>
              <a:tr h="432049">
                <a:tc>
                  <a:txBody>
                    <a:bodyPr/>
                    <a:lstStyle/>
                    <a:p>
                      <a:pPr algn="ctr"/>
                      <a:r>
                        <a:rPr lang="zh-TW" altLang="en-US" dirty="0" smtClean="0"/>
                        <a:t>智慧手環</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智慧眼鏡</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智慧手套</a:t>
                      </a:r>
                    </a:p>
                  </a:txBody>
                  <a:tcPr/>
                </a:tc>
                <a:tc>
                  <a:txBody>
                    <a:bodyPr/>
                    <a:lstStyle/>
                    <a:p>
                      <a:pPr algn="ctr"/>
                      <a:r>
                        <a:rPr lang="zh-TW" altLang="en-US" dirty="0" smtClean="0"/>
                        <a:t>系統整合</a:t>
                      </a:r>
                      <a:endParaRPr lang="zh-TW" altLang="en-US" dirty="0"/>
                    </a:p>
                  </a:txBody>
                  <a:tcPr/>
                </a:tc>
              </a:tr>
              <a:tr h="2880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spc="225" dirty="0" smtClean="0">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rPr>
                        <a:t>測試近距離物體</a:t>
                      </a:r>
                      <a:endParaRPr lang="zh-TW"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1" spc="225" dirty="0" smtClean="0">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rPr>
                        <a:t>偵測上半身障礙物</a:t>
                      </a:r>
                      <a:endParaRPr lang="zh-TW" altLang="en-US" sz="1600" dirty="0"/>
                    </a:p>
                  </a:txBody>
                  <a:tcPr/>
                </a:tc>
                <a:tc>
                  <a:txBody>
                    <a:bodyPr/>
                    <a:lstStyle/>
                    <a:p>
                      <a:pPr algn="ctr"/>
                      <a:r>
                        <a:rPr lang="zh-TW" altLang="en-US" sz="1600" b="1" spc="225" dirty="0" smtClean="0">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rPr>
                        <a:t>手語辨識</a:t>
                      </a:r>
                      <a:endParaRPr lang="zh-TW" altLang="en-US" sz="1600" dirty="0"/>
                    </a:p>
                  </a:txBody>
                  <a:tcPr/>
                </a:tc>
                <a:tc>
                  <a:txBody>
                    <a:bodyPr/>
                    <a:lstStyle/>
                    <a:p>
                      <a:pPr marL="0" indent="0" algn="ctr">
                        <a:spcBef>
                          <a:spcPts val="750"/>
                        </a:spcBef>
                        <a:buClr>
                          <a:schemeClr val="bg1"/>
                        </a:buClr>
                        <a:buSzPct val="100000"/>
                        <a:buFont typeface="Arial"/>
                        <a:buNone/>
                      </a:pPr>
                      <a:r>
                        <a:rPr lang="zh-TW" altLang="zh-TW"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rPr>
                        <a:t>傳輸與控制</a:t>
                      </a:r>
                      <a:r>
                        <a:rPr lang="zh-TW" altLang="zh-TW"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sym typeface="Calibri"/>
                        </a:rPr>
                        <a:t>協定</a:t>
                      </a:r>
                    </a:p>
                  </a:txBody>
                  <a:tcPr/>
                </a:tc>
              </a:tr>
              <a:tr h="2450935">
                <a:tc>
                  <a:txBody>
                    <a:bodyPr/>
                    <a:lstStyle/>
                    <a:p>
                      <a:pPr lvl="0" algn="just"/>
                      <a:r>
                        <a:rPr lang="zh-TW" altLang="en-US" sz="1200" spc="225" dirty="0" smtClean="0">
                          <a:latin typeface="華康儷粗黑(P)" panose="020B0700000000000000" pitchFamily="34" charset="-120"/>
                          <a:ea typeface="華康儷粗黑(P)" panose="020B0700000000000000" pitchFamily="34" charset="-120"/>
                        </a:rPr>
                        <a:t>利用距離感測器模組，以振動和聲音提示視障者自己與想要接觸物體之間的距離，並利用顏色偵測模組，判斷要選取物件的顏色。這樣一來，視障者可以判斷如何拿到正確的商品。此功能也可當手杖的功能，防止撞擊到障礙誤而受傷。</a:t>
                      </a:r>
                      <a:endParaRPr lang="zh-TW" altLang="en-US" sz="1600" dirty="0"/>
                    </a:p>
                  </a:txBody>
                  <a:tcPr/>
                </a:tc>
                <a:tc>
                  <a:txBody>
                    <a:bodyPr/>
                    <a:lstStyle/>
                    <a:p>
                      <a:pPr algn="just"/>
                      <a:r>
                        <a:rPr lang="zh-TW" altLang="en-US" sz="1200" spc="225" dirty="0" smtClean="0">
                          <a:latin typeface="華康儷粗黑(P)" panose="020B0700000000000000" pitchFamily="34" charset="-120"/>
                          <a:ea typeface="華康儷粗黑(P)" panose="020B0700000000000000" pitchFamily="34" charset="-120"/>
                        </a:rPr>
                        <a:t>一般視障者皆有導盲手杖或是導盲犬來偵測腰部以下，有可能發生碰撞之障礙物，然而對於上半身卻是無任何設備可幫助視障同胞。因此本團隊特別利用超音波感應器眼鏡，來偵測上半身來自於四面八方之障礙物。</a:t>
                      </a:r>
                      <a:endParaRPr lang="zh-TW" altLang="en-US" sz="1200" spc="225" dirty="0">
                        <a:latin typeface="華康儷粗黑(P)" panose="020B0700000000000000" pitchFamily="34" charset="-120"/>
                        <a:ea typeface="華康儷粗黑(P)" panose="020B0700000000000000" pitchFamily="34" charset="-12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en-US" sz="1200" spc="225" dirty="0" smtClean="0">
                          <a:latin typeface="華康儷粗黑(P)" panose="020B0700000000000000" pitchFamily="34" charset="-120"/>
                          <a:ea typeface="華康儷粗黑(P)" panose="020B0700000000000000" pitchFamily="34" charset="-120"/>
                        </a:rPr>
                        <a:t>當聽障者有特殊需求要與櫃台人員溝通時</a:t>
                      </a:r>
                      <a:endParaRPr lang="en-US" altLang="zh-TW" sz="1200" spc="225" dirty="0" smtClean="0">
                        <a:latin typeface="華康儷粗黑(P)" panose="020B0700000000000000" pitchFamily="34" charset="-120"/>
                        <a:ea typeface="華康儷粗黑(P)" panose="020B0700000000000000" pitchFamily="34" charset="-12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en-US" sz="1200" spc="225" dirty="0" smtClean="0">
                          <a:latin typeface="華康儷粗黑(P)" panose="020B0700000000000000" pitchFamily="34" charset="-120"/>
                          <a:ea typeface="華康儷粗黑(P)" panose="020B0700000000000000" pitchFamily="34" charset="-120"/>
                        </a:rPr>
                        <a:t>，手套可以辨識聽障朋友欲表達的內容（如購買飲料、影印等服務），手套上的訊息會以文字顯示在櫃檯人員的電腦螢幕上。</a:t>
                      </a:r>
                    </a:p>
                    <a:p>
                      <a:pPr algn="just"/>
                      <a:endParaRPr lang="zh-TW" altLang="en-US" sz="1600" dirty="0"/>
                    </a:p>
                  </a:txBody>
                  <a:tcPr/>
                </a:tc>
                <a:tc>
                  <a:txBody>
                    <a:bodyPr/>
                    <a:lstStyle/>
                    <a:p>
                      <a:pPr algn="just">
                        <a:spcBef>
                          <a:spcPts val="0"/>
                        </a:spcBef>
                        <a:buClr>
                          <a:schemeClr val="bg1"/>
                        </a:buClr>
                        <a:buSzPct val="100000"/>
                      </a:pPr>
                      <a:r>
                        <a:rPr lang="zh-TW" altLang="zh-TW" sz="1200" dirty="0" smtClean="0">
                          <a:latin typeface="華康儷粗黑(P)" panose="020B0700000000000000" pitchFamily="34" charset="-120"/>
                          <a:ea typeface="華康儷粗黑(P)" panose="020B0700000000000000" pitchFamily="34" charset="-120"/>
                        </a:rPr>
                        <a:t>手錶 (Android wear)</a:t>
                      </a:r>
                      <a:r>
                        <a:rPr lang="zh-TW" altLang="en-US" sz="1200" dirty="0" smtClean="0">
                          <a:latin typeface="華康儷粗黑(P)" panose="020B0700000000000000" pitchFamily="34" charset="-120"/>
                          <a:ea typeface="華康儷粗黑(P)" panose="020B0700000000000000" pitchFamily="34" charset="-120"/>
                        </a:rPr>
                        <a:t>端：</a:t>
                      </a:r>
                      <a:r>
                        <a:rPr lang="zh-TW" altLang="zh-TW" sz="1200" dirty="0" smtClean="0">
                          <a:latin typeface="華康儷粗黑(P)" panose="020B0700000000000000" pitchFamily="34" charset="-120"/>
                          <a:ea typeface="華康儷粗黑(P)" panose="020B0700000000000000" pitchFamily="34" charset="-120"/>
                        </a:rPr>
                        <a:t>使用Android內建的Google play services作資料傳輸</a:t>
                      </a:r>
                      <a:r>
                        <a:rPr lang="zh-TW" altLang="zh-TW" sz="1200" dirty="0" smtClean="0">
                          <a:latin typeface="華康儷粗黑(P)" panose="020B0700000000000000" pitchFamily="34" charset="-120"/>
                          <a:ea typeface="華康儷粗黑(P)" panose="020B0700000000000000" pitchFamily="34" charset="-120"/>
                          <a:sym typeface="Calibri"/>
                        </a:rPr>
                        <a:t>手套</a:t>
                      </a:r>
                      <a:r>
                        <a:rPr lang="zh-TW" altLang="zh-TW" sz="1200" dirty="0" smtClean="0">
                          <a:latin typeface="華康儷粗黑(P)" panose="020B0700000000000000" pitchFamily="34" charset="-120"/>
                          <a:ea typeface="華康儷粗黑(P)" panose="020B0700000000000000" pitchFamily="34" charset="-120"/>
                        </a:rPr>
                        <a:t>、手環、眼鏡皆使用藍芽BLE與手機互傳資料</a:t>
                      </a:r>
                      <a:r>
                        <a:rPr lang="zh-TW" altLang="en-US" sz="1200" dirty="0" smtClean="0">
                          <a:latin typeface="華康儷粗黑(P)" panose="020B0700000000000000" pitchFamily="34" charset="-120"/>
                          <a:ea typeface="華康儷粗黑(P)" panose="020B0700000000000000" pitchFamily="34" charset="-120"/>
                        </a:rPr>
                        <a:t>。</a:t>
                      </a:r>
                      <a:endParaRPr lang="en-US" altLang="zh-TW" sz="1200" dirty="0" smtClean="0">
                        <a:latin typeface="華康儷粗黑(P)" panose="020B0700000000000000" pitchFamily="34" charset="-120"/>
                        <a:ea typeface="華康儷粗黑(P)" panose="020B0700000000000000" pitchFamily="34" charset="-120"/>
                      </a:endParaRPr>
                    </a:p>
                    <a:p>
                      <a:pPr algn="just">
                        <a:spcBef>
                          <a:spcPts val="0"/>
                        </a:spcBef>
                        <a:buClr>
                          <a:schemeClr val="bg1"/>
                        </a:buClr>
                        <a:buSzPct val="100000"/>
                      </a:pPr>
                      <a:endParaRPr lang="en-US" altLang="zh-TW" sz="1200" dirty="0" smtClean="0">
                        <a:latin typeface="華康儷粗黑(P)" panose="020B0700000000000000" pitchFamily="34" charset="-120"/>
                        <a:ea typeface="華康儷粗黑(P)" panose="020B0700000000000000" pitchFamily="34" charset="-120"/>
                      </a:endParaRPr>
                    </a:p>
                    <a:p>
                      <a:pPr algn="just">
                        <a:spcBef>
                          <a:spcPts val="0"/>
                        </a:spcBef>
                        <a:buClr>
                          <a:schemeClr val="bg1"/>
                        </a:buClr>
                        <a:buSzPct val="100000"/>
                      </a:pPr>
                      <a:r>
                        <a:rPr lang="zh-TW" altLang="en-US" sz="1200" dirty="0" smtClean="0">
                          <a:latin typeface="華康儷粗黑(P)" panose="020B0700000000000000" pitchFamily="34" charset="-120"/>
                          <a:ea typeface="華康儷粗黑(P)" panose="020B0700000000000000" pitchFamily="34" charset="-120"/>
                        </a:rPr>
                        <a:t>藍芽端：</a:t>
                      </a:r>
                      <a:r>
                        <a:rPr lang="zh-TW" altLang="zh-TW" sz="1200" dirty="0" smtClean="0">
                          <a:latin typeface="華康儷粗黑(P)" panose="020B0700000000000000" pitchFamily="34" charset="-120"/>
                          <a:ea typeface="華康儷粗黑(P)" panose="020B0700000000000000" pitchFamily="34" charset="-120"/>
                          <a:sym typeface="Calibri"/>
                        </a:rPr>
                        <a:t>藍芽BLE一對多</a:t>
                      </a:r>
                      <a:r>
                        <a:rPr lang="zh-TW" altLang="en-US" sz="1200" dirty="0" smtClean="0">
                          <a:latin typeface="華康儷粗黑(P)" panose="020B0700000000000000" pitchFamily="34" charset="-120"/>
                          <a:ea typeface="華康儷粗黑(P)" panose="020B0700000000000000" pitchFamily="34" charset="-120"/>
                          <a:sym typeface="Calibri"/>
                        </a:rPr>
                        <a:t>，</a:t>
                      </a:r>
                      <a:r>
                        <a:rPr lang="zh-TW" altLang="zh-TW" sz="1200" dirty="0" smtClean="0">
                          <a:latin typeface="華康儷粗黑(P)" panose="020B0700000000000000" pitchFamily="34" charset="-120"/>
                          <a:ea typeface="華康儷粗黑(P)" panose="020B0700000000000000" pitchFamily="34" charset="-120"/>
                        </a:rPr>
                        <a:t>利用Andorid API建立多個</a:t>
                      </a:r>
                      <a:r>
                        <a:rPr lang="zh-TW" altLang="zh-TW" sz="1200" dirty="0" smtClean="0">
                          <a:latin typeface="華康儷粗黑(P)" panose="020B0700000000000000" pitchFamily="34" charset="-120"/>
                          <a:ea typeface="華康儷粗黑(P)" panose="020B0700000000000000" pitchFamily="34" charset="-120"/>
                          <a:sym typeface="Trebuchet MS"/>
                        </a:rPr>
                        <a:t>BluetoothGatt來達到</a:t>
                      </a:r>
                      <a:r>
                        <a:rPr lang="zh-TW" altLang="en-US" sz="1200" dirty="0" smtClean="0">
                          <a:latin typeface="華康儷粗黑(P)" panose="020B0700000000000000" pitchFamily="34" charset="-120"/>
                          <a:ea typeface="華康儷粗黑(P)" panose="020B0700000000000000" pitchFamily="34" charset="-120"/>
                          <a:sym typeface="Trebuchet MS"/>
                        </a:rPr>
                        <a:t>連接</a:t>
                      </a:r>
                      <a:r>
                        <a:rPr lang="zh-TW" altLang="zh-TW" sz="1200" dirty="0" smtClean="0">
                          <a:latin typeface="華康儷粗黑(P)" panose="020B0700000000000000" pitchFamily="34" charset="-120"/>
                          <a:ea typeface="華康儷粗黑(P)" panose="020B0700000000000000" pitchFamily="34" charset="-120"/>
                          <a:sym typeface="Trebuchet MS"/>
                        </a:rPr>
                        <a:t>多個BLE結點</a:t>
                      </a:r>
                      <a:r>
                        <a:rPr lang="zh-TW" altLang="en-US" sz="1200" dirty="0" smtClean="0">
                          <a:latin typeface="華康儷粗黑(P)" panose="020B0700000000000000" pitchFamily="34" charset="-120"/>
                          <a:ea typeface="華康儷粗黑(P)" panose="020B0700000000000000" pitchFamily="34" charset="-120"/>
                          <a:sym typeface="Trebuchet MS"/>
                        </a:rPr>
                        <a:t>的功能。</a:t>
                      </a:r>
                      <a:endParaRPr lang="zh-TW" altLang="zh-TW" sz="1200" dirty="0" smtClean="0">
                        <a:latin typeface="華康儷粗黑(P)" panose="020B0700000000000000" pitchFamily="34" charset="-120"/>
                        <a:ea typeface="華康儷粗黑(P)" panose="020B0700000000000000" pitchFamily="34" charset="-120"/>
                        <a:sym typeface="Trebuchet MS"/>
                      </a:endParaRPr>
                    </a:p>
                  </a:txBody>
                  <a:tcPr/>
                </a:tc>
              </a:tr>
              <a:tr h="247325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bl>
          </a:graphicData>
        </a:graphic>
      </p:graphicFrame>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75" y="4350958"/>
            <a:ext cx="1136338" cy="814457"/>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75" y="5805264"/>
            <a:ext cx="1243662" cy="858970"/>
          </a:xfrm>
          <a:prstGeom prst="rect">
            <a:avLst/>
          </a:prstGeom>
        </p:spPr>
      </p:pic>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5084140"/>
            <a:ext cx="1279941" cy="864096"/>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768" y="4350959"/>
            <a:ext cx="1078209" cy="733182"/>
          </a:xfrm>
          <a:prstGeom prst="rect">
            <a:avLst/>
          </a:prstGeom>
        </p:spPr>
      </p:pic>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7916" y="5084140"/>
            <a:ext cx="1271057" cy="864096"/>
          </a:xfrm>
          <a:prstGeom prst="rect">
            <a:avLst/>
          </a:prstGeom>
        </p:spPr>
      </p:pic>
      <p:pic>
        <p:nvPicPr>
          <p:cNvPr id="11" name="圖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1123" y="5808919"/>
            <a:ext cx="1117347" cy="855315"/>
          </a:xfrm>
          <a:prstGeom prst="rect">
            <a:avLst/>
          </a:prstGeom>
        </p:spPr>
      </p:pic>
      <p:pic>
        <p:nvPicPr>
          <p:cNvPr id="13" name="圖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5388" y="4345585"/>
            <a:ext cx="1068740" cy="743260"/>
          </a:xfrm>
          <a:prstGeom prst="rect">
            <a:avLst/>
          </a:prstGeom>
        </p:spPr>
      </p:pic>
      <p:pic>
        <p:nvPicPr>
          <p:cNvPr id="16" name="圖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5388" y="5810067"/>
            <a:ext cx="1068740" cy="732986"/>
          </a:xfrm>
          <a:prstGeom prst="rect">
            <a:avLst/>
          </a:prstGeom>
        </p:spPr>
      </p:pic>
      <p:pic>
        <p:nvPicPr>
          <p:cNvPr id="17" name="圖片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56360" y="5084140"/>
            <a:ext cx="1047246" cy="864096"/>
          </a:xfrm>
          <a:prstGeom prst="rect">
            <a:avLst/>
          </a:prstGeom>
        </p:spPr>
      </p:pic>
      <p:pic>
        <p:nvPicPr>
          <p:cNvPr id="18" name="圖片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72268" y="4907282"/>
            <a:ext cx="2209692" cy="1044734"/>
          </a:xfrm>
          <a:prstGeom prst="rect">
            <a:avLst/>
          </a:prstGeom>
        </p:spPr>
      </p:pic>
    </p:spTree>
    <p:extLst>
      <p:ext uri="{BB962C8B-B14F-4D97-AF65-F5344CB8AC3E}">
        <p14:creationId xmlns:p14="http://schemas.microsoft.com/office/powerpoint/2010/main" val="91168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51520" y="332656"/>
            <a:ext cx="8784976" cy="1815882"/>
          </a:xfrm>
          <a:prstGeom prst="rect">
            <a:avLst/>
          </a:prstGeom>
          <a:noFill/>
        </p:spPr>
        <p:txBody>
          <a:bodyPr wrap="square" rtlCol="0">
            <a:spAutoFit/>
          </a:bodyPr>
          <a:lstStyle/>
          <a:p>
            <a:r>
              <a:rPr lang="zh-TW"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視聽障者可穿戴式行動輔具之研發</a:t>
            </a:r>
            <a:r>
              <a:rPr lang="zh-TW" alt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之</a:t>
            </a:r>
            <a:r>
              <a:rPr lang="zh-TW" altLang="en-US"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rPr>
              <a:t>預期完成項目</a:t>
            </a:r>
            <a:endParaRPr lang="en-US" altLang="zh-TW"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endParaRPr>
          </a:p>
          <a:p>
            <a:endParaRPr lang="zh-TW" altLang="en-US"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cs typeface="+mj-cs"/>
            </a:endParaRPr>
          </a:p>
        </p:txBody>
      </p:sp>
      <p:graphicFrame>
        <p:nvGraphicFramePr>
          <p:cNvPr id="2" name="表格 1"/>
          <p:cNvGraphicFramePr>
            <a:graphicFrameLocks noGrp="1"/>
          </p:cNvGraphicFramePr>
          <p:nvPr>
            <p:extLst>
              <p:ext uri="{D42A27DB-BD31-4B8C-83A1-F6EECF244321}">
                <p14:modId xmlns:p14="http://schemas.microsoft.com/office/powerpoint/2010/main" val="2089545579"/>
              </p:ext>
            </p:extLst>
          </p:nvPr>
        </p:nvGraphicFramePr>
        <p:xfrm>
          <a:off x="179512" y="1049854"/>
          <a:ext cx="8784976" cy="5683822"/>
        </p:xfrm>
        <a:graphic>
          <a:graphicData uri="http://schemas.openxmlformats.org/drawingml/2006/table">
            <a:tbl>
              <a:tblPr firstRow="1" bandRow="1">
                <a:tableStyleId>{5C22544A-7EE6-4342-B048-85BDC9FD1C3A}</a:tableStyleId>
              </a:tblPr>
              <a:tblGrid>
                <a:gridCol w="2196244"/>
                <a:gridCol w="2196244"/>
                <a:gridCol w="2196244"/>
                <a:gridCol w="2196244"/>
              </a:tblGrid>
              <a:tr h="432049">
                <a:tc>
                  <a:txBody>
                    <a:bodyPr/>
                    <a:lstStyle/>
                    <a:p>
                      <a:pPr algn="ctr"/>
                      <a:r>
                        <a:rPr lang="zh-TW" altLang="en-US" dirty="0" smtClean="0"/>
                        <a:t>智慧手環</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智慧眼鏡</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t>智慧手套</a:t>
                      </a:r>
                    </a:p>
                  </a:txBody>
                  <a:tcPr/>
                </a:tc>
                <a:tc>
                  <a:txBody>
                    <a:bodyPr/>
                    <a:lstStyle/>
                    <a:p>
                      <a:pPr algn="ctr"/>
                      <a:r>
                        <a:rPr lang="zh-TW" altLang="en-US" dirty="0" smtClean="0"/>
                        <a:t>系統整合</a:t>
                      </a:r>
                      <a:endParaRPr lang="zh-TW" altLang="en-US" dirty="0"/>
                    </a:p>
                  </a:txBody>
                  <a:tcPr/>
                </a:tc>
              </a:tr>
              <a:tr h="2880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rPr>
                        <a:t>體積與軟硬體優化</a:t>
                      </a:r>
                      <a:endParaRPr lang="zh-TW" altLang="en-US" sz="1600" b="1" kern="1200" spc="225" dirty="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endParaRPr>
                    </a:p>
                  </a:txBody>
                  <a:tcPr/>
                </a:tc>
                <a:tc>
                  <a:txBody>
                    <a:bodyPr/>
                    <a:lstStyle/>
                    <a:p>
                      <a:pPr algn="ctr"/>
                      <a:r>
                        <a:rPr lang="zh-TW" altLang="en-US"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rPr>
                        <a:t>複雜場境特殊標籤</a:t>
                      </a:r>
                      <a:endParaRPr lang="en-US" altLang="zh-TW"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endParaRPr>
                    </a:p>
                  </a:txBody>
                  <a:tcPr/>
                </a:tc>
                <a:tc>
                  <a:txBody>
                    <a:bodyPr/>
                    <a:lstStyle/>
                    <a:p>
                      <a:pPr algn="ctr"/>
                      <a:r>
                        <a:rPr lang="zh-TW" altLang="en-US"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rPr>
                        <a:t>詞彙與壓力感測器</a:t>
                      </a:r>
                      <a:endParaRPr lang="zh-TW" altLang="en-US" sz="1600" b="1" kern="1200" spc="225" dirty="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endParaRPr>
                    </a:p>
                  </a:txBody>
                  <a:tcPr/>
                </a:tc>
                <a:tc>
                  <a:txBody>
                    <a:bodyPr/>
                    <a:lstStyle/>
                    <a:p>
                      <a:pPr marL="0" indent="0" algn="ctr">
                        <a:spcBef>
                          <a:spcPts val="750"/>
                        </a:spcBef>
                        <a:buClr>
                          <a:schemeClr val="bg1"/>
                        </a:buClr>
                        <a:buSzPct val="100000"/>
                        <a:buFont typeface="Arial"/>
                        <a:buNone/>
                      </a:pPr>
                      <a:r>
                        <a:rPr lang="zh-TW" altLang="en-US"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sym typeface="Calibri"/>
                        </a:rPr>
                        <a:t>介面與低功率設計</a:t>
                      </a:r>
                      <a:endParaRPr lang="zh-TW" altLang="zh-TW" sz="1600" b="1" kern="1200" spc="225" dirty="0" smtClean="0">
                        <a:solidFill>
                          <a:schemeClr val="dk1"/>
                        </a:solidFill>
                        <a:effectLst>
                          <a:outerShdw blurRad="38100" dist="38100" dir="2700000" algn="tl">
                            <a:srgbClr val="000000">
                              <a:alpha val="43137"/>
                            </a:srgbClr>
                          </a:outerShdw>
                        </a:effectLst>
                        <a:latin typeface="華康儷粗黑(P)" panose="020B0700000000000000" pitchFamily="34" charset="-120"/>
                        <a:ea typeface="華康儷粗黑(P)" panose="020B0700000000000000" pitchFamily="34" charset="-120"/>
                        <a:cs typeface="+mn-cs"/>
                        <a:sym typeface="Calibri"/>
                      </a:endParaRPr>
                    </a:p>
                  </a:txBody>
                  <a:tcPr/>
                </a:tc>
              </a:tr>
              <a:tr h="1971857">
                <a:tc>
                  <a:txBody>
                    <a:bodyPr/>
                    <a:lstStyle/>
                    <a:p>
                      <a:pPr marL="285750" indent="-285750">
                        <a:lnSpc>
                          <a:spcPct val="150000"/>
                        </a:lnSpc>
                        <a:buFont typeface="Arial" panose="020B0604020202020204" pitchFamily="34" charset="0"/>
                        <a:buChar char="•"/>
                      </a:pPr>
                      <a:r>
                        <a:rPr lang="zh-TW" altLang="en-US" sz="1200" dirty="0" smtClean="0">
                          <a:latin typeface="華康儷粗黑(P)" panose="020B0700000000000000" pitchFamily="34" charset="-120"/>
                          <a:ea typeface="華康儷粗黑(P)" panose="020B0700000000000000" pitchFamily="34" charset="-120"/>
                        </a:rPr>
                        <a:t>讓視障者實際操作測試。</a:t>
                      </a:r>
                      <a:endParaRPr lang="en-US" altLang="zh-TW" sz="1200" dirty="0" smtClean="0">
                        <a:latin typeface="華康儷粗黑(P)" panose="020B0700000000000000" pitchFamily="34" charset="-120"/>
                        <a:ea typeface="華康儷粗黑(P)" panose="020B0700000000000000" pitchFamily="34" charset="-120"/>
                      </a:endParaRPr>
                    </a:p>
                    <a:p>
                      <a:pPr marL="285750" indent="-285750">
                        <a:lnSpc>
                          <a:spcPct val="150000"/>
                        </a:lnSpc>
                        <a:buFont typeface="Arial" panose="020B0604020202020204" pitchFamily="34" charset="0"/>
                        <a:buChar char="•"/>
                        <a:defRPr/>
                      </a:pPr>
                      <a:r>
                        <a:rPr lang="zh-TW" altLang="en-US" sz="1200" dirty="0" smtClean="0">
                          <a:latin typeface="華康儷粗黑(P)" panose="020B0700000000000000" pitchFamily="34" charset="-120"/>
                          <a:ea typeface="華康儷粗黑(P)" panose="020B0700000000000000" pitchFamily="34" charset="-120"/>
                        </a:rPr>
                        <a:t>優化距離感測功能</a:t>
                      </a:r>
                      <a:r>
                        <a:rPr lang="en-US" altLang="zh-TW" sz="1200" dirty="0" smtClean="0">
                          <a:latin typeface="華康儷粗黑(P)" panose="020B0700000000000000" pitchFamily="34" charset="-120"/>
                          <a:ea typeface="華康儷粗黑(P)" panose="020B0700000000000000" pitchFamily="34" charset="-120"/>
                        </a:rPr>
                        <a:t>, </a:t>
                      </a:r>
                      <a:r>
                        <a:rPr lang="zh-TW" altLang="en-US" sz="1200" dirty="0" smtClean="0">
                          <a:latin typeface="華康儷粗黑(P)" panose="020B0700000000000000" pitchFamily="34" charset="-120"/>
                          <a:ea typeface="華康儷粗黑(P)" panose="020B0700000000000000" pitchFamily="34" charset="-120"/>
                        </a:rPr>
                        <a:t>縮小手環體積。</a:t>
                      </a:r>
                      <a:endParaRPr lang="en-US" altLang="zh-TW" sz="1200" dirty="0" smtClean="0">
                        <a:latin typeface="華康儷粗黑(P)" panose="020B0700000000000000" pitchFamily="34" charset="-120"/>
                        <a:ea typeface="華康儷粗黑(P)" panose="020B0700000000000000" pitchFamily="34" charset="-120"/>
                      </a:endParaRPr>
                    </a:p>
                    <a:p>
                      <a:pPr marL="285750" indent="-285750">
                        <a:lnSpc>
                          <a:spcPct val="150000"/>
                        </a:lnSpc>
                        <a:buFont typeface="Arial" panose="020B0604020202020204" pitchFamily="34" charset="0"/>
                        <a:buChar char="•"/>
                        <a:defRPr/>
                      </a:pPr>
                      <a:r>
                        <a:rPr lang="zh-TW" altLang="en-US" sz="1200" dirty="0" smtClean="0">
                          <a:latin typeface="華康儷粗黑(P)" panose="020B0700000000000000" pitchFamily="34" charset="-120"/>
                          <a:ea typeface="華康儷粗黑(P)" panose="020B0700000000000000" pitchFamily="34" charset="-120"/>
                        </a:rPr>
                        <a:t>降低能耗軟體優化。</a:t>
                      </a:r>
                      <a:r>
                        <a:rPr lang="en-US" altLang="zh-TW" sz="1200" dirty="0" smtClean="0">
                          <a:latin typeface="華康儷粗黑(P)" panose="020B0700000000000000" pitchFamily="34" charset="-120"/>
                          <a:ea typeface="華康儷粗黑(P)" panose="020B0700000000000000" pitchFamily="34" charset="-120"/>
                        </a:rPr>
                        <a:t>(</a:t>
                      </a:r>
                      <a:r>
                        <a:rPr lang="zh-TW" altLang="en-US" sz="1200" dirty="0" smtClean="0">
                          <a:latin typeface="華康儷粗黑(P)" panose="020B0700000000000000" pitchFamily="34" charset="-120"/>
                          <a:ea typeface="華康儷粗黑(P)" panose="020B0700000000000000" pitchFamily="34" charset="-120"/>
                        </a:rPr>
                        <a:t> 改變通訊傳輸方式 </a:t>
                      </a:r>
                      <a:r>
                        <a:rPr lang="en-US" altLang="zh-TW" sz="1200" dirty="0" smtClean="0">
                          <a:latin typeface="華康儷粗黑(P)" panose="020B0700000000000000" pitchFamily="34" charset="-120"/>
                          <a:ea typeface="華康儷粗黑(P)" panose="020B0700000000000000" pitchFamily="34" charset="-120"/>
                        </a:rPr>
                        <a:t>)</a:t>
                      </a:r>
                      <a:r>
                        <a:rPr lang="zh-TW" altLang="en-US" sz="1200" dirty="0" smtClean="0">
                          <a:latin typeface="華康儷粗黑(P)" panose="020B0700000000000000" pitchFamily="34" charset="-120"/>
                          <a:ea typeface="華康儷粗黑(P)" panose="020B0700000000000000" pitchFamily="34" charset="-120"/>
                        </a:rPr>
                        <a:t> </a:t>
                      </a:r>
                      <a:endParaRPr lang="en-US" altLang="zh-TW" sz="1200" dirty="0" smtClean="0">
                        <a:latin typeface="華康儷粗黑(P)" panose="020B0700000000000000" pitchFamily="34" charset="-120"/>
                        <a:ea typeface="華康儷粗黑(P)" panose="020B0700000000000000" pitchFamily="34" charset="-120"/>
                      </a:endParaRPr>
                    </a:p>
                    <a:p>
                      <a:pPr marL="285750" indent="-285750">
                        <a:lnSpc>
                          <a:spcPct val="150000"/>
                        </a:lnSpc>
                        <a:buFont typeface="Arial" panose="020B0604020202020204" pitchFamily="34" charset="0"/>
                        <a:buChar char="•"/>
                        <a:defRPr/>
                      </a:pPr>
                      <a:r>
                        <a:rPr lang="zh-TW" altLang="en-US" sz="1200" dirty="0" smtClean="0">
                          <a:solidFill>
                            <a:srgbClr val="FF0000"/>
                          </a:solidFill>
                          <a:latin typeface="華康儷粗黑(P)" panose="020B0700000000000000" pitchFamily="34" charset="-120"/>
                          <a:ea typeface="華康儷粗黑(P)" panose="020B0700000000000000" pitchFamily="34" charset="-120"/>
                        </a:rPr>
                        <a:t>增加手勢操控。</a:t>
                      </a:r>
                      <a:endParaRPr lang="zh-TW" altLang="en-US" dirty="0">
                        <a:solidFill>
                          <a:srgbClr val="FF0000"/>
                        </a:solidFill>
                      </a:endParaRPr>
                    </a:p>
                  </a:txBody>
                  <a:tcPr/>
                </a:tc>
                <a:tc>
                  <a:txBody>
                    <a:bodyPr/>
                    <a:lstStyle/>
                    <a:p>
                      <a:pPr marL="2857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透過特殊設計的標籤，提供方位指示或引導。</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marL="2857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dirty="0" smtClean="0">
                          <a:latin typeface="華康儷粗黑(P)" panose="020B0700000000000000" pitchFamily="34" charset="-120"/>
                          <a:ea typeface="華康儷粗黑(P)" panose="020B0700000000000000" pitchFamily="34" charset="-120"/>
                        </a:rPr>
                        <a:t>標準化後的標籤規格，可藉由影像處理，估算出與標籤的相對距離及夾角。</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marL="2857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低解析度、低運算量及可達成，並可藉由標籤觸發需較高運算量之功能。例如：文字辨識、</a:t>
                      </a:r>
                      <a:r>
                        <a:rPr lang="en-US" altLang="zh-TW" sz="1200" kern="1200" dirty="0" err="1" smtClean="0">
                          <a:solidFill>
                            <a:schemeClr val="dk1"/>
                          </a:solidFill>
                          <a:latin typeface="華康儷粗黑(P)" panose="020B0700000000000000" pitchFamily="34" charset="-120"/>
                          <a:ea typeface="華康儷粗黑(P)" panose="020B0700000000000000" pitchFamily="34" charset="-120"/>
                          <a:cs typeface="+mn-cs"/>
                        </a:rPr>
                        <a:t>QRcode</a:t>
                      </a: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掃瞄，等。</a:t>
                      </a:r>
                      <a:endParaRPr lang="zh-TW" altLang="en-US" sz="1400" spc="225" dirty="0">
                        <a:latin typeface="華康儷粗黑(P)" panose="020B0700000000000000" pitchFamily="34" charset="-120"/>
                        <a:ea typeface="華康儷粗黑(P)" panose="020B0700000000000000" pitchFamily="34" charset="-120"/>
                      </a:endParaRPr>
                    </a:p>
                  </a:txBody>
                  <a:tcPr/>
                </a:tc>
                <a:tc>
                  <a:txBody>
                    <a:bodyPr/>
                    <a:lstStyle/>
                    <a:p>
                      <a:pPr marL="285750" indent="-285750">
                        <a:buFont typeface="Arial" panose="020B0604020202020204" pitchFamily="34" charset="0"/>
                        <a:buChar char="•"/>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翻譯系統方面</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marL="0" indent="0">
                        <a:buFont typeface="Arial" panose="020B0604020202020204" pitchFamily="34" charset="0"/>
                        <a:buNone/>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相似手勢手語詞彙及複合式手語詞彙。</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marL="742950" lvl="1" indent="-285750"/>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marL="285750" lvl="0" indent="-285750">
                        <a:buFont typeface="Arial" panose="020B0604020202020204" pitchFamily="34" charset="0"/>
                        <a:buChar char="•"/>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智慧手套方面</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marL="0" lvl="0" indent="0">
                        <a:buFont typeface="Arial" panose="020B0604020202020204" pitchFamily="34" charset="0"/>
                        <a:buNone/>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rPr>
                        <a:t>雲端計算、硬體升級及其他應用。</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endParaRPr>
                    </a:p>
                    <a:p>
                      <a:pPr algn="just"/>
                      <a:endParaRPr lang="zh-TW" altLang="en-US" dirty="0"/>
                    </a:p>
                  </a:txBody>
                  <a:tcPr/>
                </a:tc>
                <a:tc>
                  <a:txBody>
                    <a:bodyPr/>
                    <a:lstStyle/>
                    <a:p>
                      <a:pPr marL="171450" indent="-171450" algn="just">
                        <a:spcBef>
                          <a:spcPts val="0"/>
                        </a:spcBef>
                        <a:buClrTx/>
                        <a:buSzPct val="100000"/>
                        <a:buFont typeface="Arial" panose="020B0604020202020204" pitchFamily="34" charset="0"/>
                        <a:buChar char="•"/>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rPr>
                        <a:t>手機端程式</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endParaRPr>
                    </a:p>
                    <a:p>
                      <a:pPr marL="0" indent="0" algn="just">
                        <a:spcBef>
                          <a:spcPts val="0"/>
                        </a:spcBef>
                        <a:buClrTx/>
                        <a:buSzPct val="100000"/>
                        <a:buFont typeface="Arial" panose="020B0604020202020204" pitchFamily="34" charset="0"/>
                        <a:buNone/>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rPr>
                        <a:t>介面美化及程式使用流程優化。</a:t>
                      </a:r>
                      <a:endPar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endParaRPr>
                    </a:p>
                    <a:p>
                      <a:pPr marL="0" indent="0" algn="just">
                        <a:spcBef>
                          <a:spcPts val="0"/>
                        </a:spcBef>
                        <a:buClrTx/>
                        <a:buSzPct val="100000"/>
                        <a:buFont typeface="Arial" panose="020B0604020202020204" pitchFamily="34" charset="0"/>
                        <a:buNone/>
                      </a:pPr>
                      <a:endPar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endParaRPr>
                    </a:p>
                    <a:p>
                      <a:pPr marL="171450" indent="-171450" algn="just">
                        <a:spcBef>
                          <a:spcPts val="0"/>
                        </a:spcBef>
                        <a:buClrTx/>
                        <a:buSzPct val="100000"/>
                        <a:buFont typeface="Arial" panose="020B0604020202020204" pitchFamily="34" charset="0"/>
                        <a:buChar char="•"/>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rPr>
                        <a:t>藍芽</a:t>
                      </a:r>
                      <a:r>
                        <a:rPr lang="en-US" altLang="zh-TW"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rPr>
                        <a:t>BLE</a:t>
                      </a:r>
                    </a:p>
                    <a:p>
                      <a:pPr marL="0" indent="0" algn="just">
                        <a:spcBef>
                          <a:spcPts val="0"/>
                        </a:spcBef>
                        <a:buClrTx/>
                        <a:buSzPct val="100000"/>
                        <a:buFont typeface="Arial" panose="020B0604020202020204" pitchFamily="34" charset="0"/>
                        <a:buNone/>
                      </a:pPr>
                      <a:r>
                        <a:rPr lang="zh-TW" altLang="en-US"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rPr>
                        <a:t>設計睡眠機制以節省傳輸所消耗的電量。</a:t>
                      </a:r>
                    </a:p>
                    <a:p>
                      <a:pPr marL="0" indent="0" algn="just">
                        <a:spcBef>
                          <a:spcPts val="0"/>
                        </a:spcBef>
                        <a:buClrTx/>
                        <a:buSzPct val="100000"/>
                        <a:buFont typeface="Arial" panose="020B0604020202020204" pitchFamily="34" charset="0"/>
                        <a:buNone/>
                      </a:pPr>
                      <a:endParaRPr lang="zh-TW" altLang="zh-TW" sz="1200" kern="1200" dirty="0" smtClean="0">
                        <a:solidFill>
                          <a:schemeClr val="dk1"/>
                        </a:solidFill>
                        <a:latin typeface="華康儷粗黑(P)" panose="020B0700000000000000" pitchFamily="34" charset="-120"/>
                        <a:ea typeface="華康儷粗黑(P)" panose="020B0700000000000000" pitchFamily="34" charset="-120"/>
                        <a:cs typeface="+mn-cs"/>
                        <a:sym typeface="Trebuchet MS"/>
                      </a:endParaRPr>
                    </a:p>
                  </a:txBody>
                  <a:tcPr/>
                </a:tc>
              </a:tr>
              <a:tr h="2944636">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bl>
          </a:graphicData>
        </a:graphic>
      </p:graphicFrame>
      <p:pic>
        <p:nvPicPr>
          <p:cNvPr id="24" name="圖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117343"/>
            <a:ext cx="936104" cy="2656767"/>
          </a:xfrm>
          <a:prstGeom prst="rect">
            <a:avLst/>
          </a:prstGeom>
        </p:spPr>
      </p:pic>
      <p:sp>
        <p:nvSpPr>
          <p:cNvPr id="25" name="文字方塊 24"/>
          <p:cNvSpPr txBox="1"/>
          <p:nvPr/>
        </p:nvSpPr>
        <p:spPr>
          <a:xfrm>
            <a:off x="1043608" y="4117343"/>
            <a:ext cx="954107" cy="276999"/>
          </a:xfrm>
          <a:prstGeom prst="rect">
            <a:avLst/>
          </a:prstGeom>
          <a:noFill/>
        </p:spPr>
        <p:txBody>
          <a:bodyPr wrap="none" rtlCol="0">
            <a:spAutoFit/>
          </a:bodyPr>
          <a:lstStyle/>
          <a:p>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下手臂平舉</a:t>
            </a:r>
          </a:p>
        </p:txBody>
      </p:sp>
      <p:sp>
        <p:nvSpPr>
          <p:cNvPr id="26" name="矩形 25"/>
          <p:cNvSpPr/>
          <p:nvPr/>
        </p:nvSpPr>
        <p:spPr>
          <a:xfrm>
            <a:off x="975417" y="4716942"/>
            <a:ext cx="1107996" cy="276999"/>
          </a:xfrm>
          <a:prstGeom prst="rect">
            <a:avLst/>
          </a:prstGeom>
        </p:spPr>
        <p:txBody>
          <a:bodyPr wrap="none">
            <a:spAutoFit/>
          </a:bodyPr>
          <a:lstStyle/>
          <a:p>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手腕左右轉動</a:t>
            </a:r>
            <a:endParaRPr lang="en-US" altLang="zh-TW" sz="1200" dirty="0">
              <a:solidFill>
                <a:schemeClr val="accent4">
                  <a:lumMod val="75000"/>
                </a:schemeClr>
              </a:solidFill>
              <a:latin typeface="華康儷粗黑(P)" panose="020B0700000000000000" pitchFamily="34" charset="-120"/>
              <a:ea typeface="華康儷粗黑(P)" panose="020B0700000000000000" pitchFamily="34" charset="-120"/>
            </a:endParaRPr>
          </a:p>
        </p:txBody>
      </p:sp>
      <p:sp>
        <p:nvSpPr>
          <p:cNvPr id="27" name="矩形 26"/>
          <p:cNvSpPr/>
          <p:nvPr/>
        </p:nvSpPr>
        <p:spPr>
          <a:xfrm>
            <a:off x="975417" y="5817330"/>
            <a:ext cx="954107" cy="276999"/>
          </a:xfrm>
          <a:prstGeom prst="rect">
            <a:avLst/>
          </a:prstGeom>
        </p:spPr>
        <p:txBody>
          <a:bodyPr wrap="none">
            <a:spAutoFit/>
          </a:bodyPr>
          <a:lstStyle/>
          <a:p>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手自然垂下</a:t>
            </a:r>
            <a:endParaRPr lang="en-US" altLang="zh-TW" sz="1200" dirty="0">
              <a:solidFill>
                <a:schemeClr val="accent4">
                  <a:lumMod val="75000"/>
                </a:schemeClr>
              </a:solidFill>
              <a:latin typeface="華康儷粗黑(P)" panose="020B0700000000000000" pitchFamily="34" charset="-120"/>
              <a:ea typeface="華康儷粗黑(P)" panose="020B0700000000000000" pitchFamily="34" charset="-120"/>
            </a:endParaRPr>
          </a:p>
        </p:txBody>
      </p:sp>
      <p:sp>
        <p:nvSpPr>
          <p:cNvPr id="28" name="矩形 27"/>
          <p:cNvSpPr/>
          <p:nvPr/>
        </p:nvSpPr>
        <p:spPr>
          <a:xfrm>
            <a:off x="1354087" y="6275191"/>
            <a:ext cx="675185" cy="461665"/>
          </a:xfrm>
          <a:prstGeom prst="rect">
            <a:avLst/>
          </a:prstGeom>
        </p:spPr>
        <p:txBody>
          <a:bodyPr wrap="none">
            <a:spAutoFit/>
          </a:bodyPr>
          <a:lstStyle/>
          <a:p>
            <a:pPr lvl="0"/>
            <a:r>
              <a:rPr lang="en-US" altLang="zh-TW" sz="1200" dirty="0">
                <a:solidFill>
                  <a:schemeClr val="accent4">
                    <a:lumMod val="75000"/>
                  </a:schemeClr>
                </a:solidFill>
                <a:latin typeface="華康儷粗黑(P)" panose="020B0700000000000000" pitchFamily="34" charset="-120"/>
                <a:ea typeface="華康儷粗黑(P)" panose="020B0700000000000000" pitchFamily="34" charset="-120"/>
              </a:rPr>
              <a:t>APP</a:t>
            </a:r>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返回</a:t>
            </a:r>
            <a:r>
              <a:rPr lang="en-US" altLang="zh-TW" sz="1200" dirty="0">
                <a:solidFill>
                  <a:schemeClr val="accent4">
                    <a:lumMod val="75000"/>
                  </a:schemeClr>
                </a:solidFill>
                <a:latin typeface="華康儷粗黑(P)" panose="020B0700000000000000" pitchFamily="34" charset="-120"/>
                <a:ea typeface="華康儷粗黑(P)" panose="020B0700000000000000" pitchFamily="34" charset="-120"/>
              </a:rPr>
              <a:t/>
            </a:r>
            <a:br>
              <a:rPr lang="en-US" altLang="zh-TW" sz="1200" dirty="0">
                <a:solidFill>
                  <a:schemeClr val="accent4">
                    <a:lumMod val="75000"/>
                  </a:schemeClr>
                </a:solidFill>
                <a:latin typeface="華康儷粗黑(P)" panose="020B0700000000000000" pitchFamily="34" charset="-120"/>
                <a:ea typeface="華康儷粗黑(P)" panose="020B0700000000000000" pitchFamily="34" charset="-120"/>
              </a:rPr>
            </a:br>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主選單</a:t>
            </a:r>
            <a:endParaRPr lang="en-US" altLang="zh-TW" sz="1200" dirty="0">
              <a:solidFill>
                <a:schemeClr val="accent4">
                  <a:lumMod val="75000"/>
                </a:schemeClr>
              </a:solidFill>
              <a:latin typeface="華康儷粗黑(P)" panose="020B0700000000000000" pitchFamily="34" charset="-120"/>
              <a:ea typeface="華康儷粗黑(P)" panose="020B0700000000000000" pitchFamily="34" charset="-120"/>
            </a:endParaRPr>
          </a:p>
        </p:txBody>
      </p:sp>
      <p:sp>
        <p:nvSpPr>
          <p:cNvPr id="29" name="矩形 28"/>
          <p:cNvSpPr/>
          <p:nvPr/>
        </p:nvSpPr>
        <p:spPr>
          <a:xfrm>
            <a:off x="1300572" y="5174803"/>
            <a:ext cx="800219" cy="461665"/>
          </a:xfrm>
          <a:prstGeom prst="rect">
            <a:avLst/>
          </a:prstGeom>
        </p:spPr>
        <p:txBody>
          <a:bodyPr wrap="none">
            <a:spAutoFit/>
          </a:bodyPr>
          <a:lstStyle/>
          <a:p>
            <a:r>
              <a:rPr lang="en-US" altLang="zh-TW" sz="1200" dirty="0">
                <a:solidFill>
                  <a:schemeClr val="accent4">
                    <a:lumMod val="75000"/>
                  </a:schemeClr>
                </a:solidFill>
                <a:latin typeface="華康儷粗黑(P)" panose="020B0700000000000000" pitchFamily="34" charset="-120"/>
                <a:ea typeface="華康儷粗黑(P)" panose="020B0700000000000000" pitchFamily="34" charset="-120"/>
              </a:rPr>
              <a:t>APP</a:t>
            </a:r>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開啟</a:t>
            </a:r>
            <a:r>
              <a:rPr lang="en-US" altLang="zh-TW" sz="1200" dirty="0">
                <a:solidFill>
                  <a:schemeClr val="accent4">
                    <a:lumMod val="75000"/>
                  </a:schemeClr>
                </a:solidFill>
                <a:latin typeface="華康儷粗黑(P)" panose="020B0700000000000000" pitchFamily="34" charset="-120"/>
                <a:ea typeface="華康儷粗黑(P)" panose="020B0700000000000000" pitchFamily="34" charset="-120"/>
              </a:rPr>
              <a:t/>
            </a:r>
            <a:br>
              <a:rPr lang="en-US" altLang="zh-TW" sz="1200" dirty="0">
                <a:solidFill>
                  <a:schemeClr val="accent4">
                    <a:lumMod val="75000"/>
                  </a:schemeClr>
                </a:solidFill>
                <a:latin typeface="華康儷粗黑(P)" panose="020B0700000000000000" pitchFamily="34" charset="-120"/>
                <a:ea typeface="華康儷粗黑(P)" panose="020B0700000000000000" pitchFamily="34" charset="-120"/>
              </a:rPr>
            </a:br>
            <a:r>
              <a:rPr lang="zh-TW" altLang="en-US" sz="1200" dirty="0">
                <a:solidFill>
                  <a:schemeClr val="accent4">
                    <a:lumMod val="75000"/>
                  </a:schemeClr>
                </a:solidFill>
                <a:latin typeface="華康儷粗黑(P)" panose="020B0700000000000000" pitchFamily="34" charset="-120"/>
                <a:ea typeface="華康儷粗黑(P)" panose="020B0700000000000000" pitchFamily="34" charset="-120"/>
              </a:rPr>
              <a:t>距離偵測</a:t>
            </a:r>
            <a:endParaRPr lang="en-US" altLang="zh-TW" sz="1200" dirty="0">
              <a:solidFill>
                <a:schemeClr val="accent4">
                  <a:lumMod val="75000"/>
                </a:schemeClr>
              </a:solidFill>
              <a:latin typeface="華康儷粗黑(P)" panose="020B0700000000000000" pitchFamily="34" charset="-120"/>
              <a:ea typeface="華康儷粗黑(P)" panose="020B0700000000000000" pitchFamily="34" charset="-120"/>
            </a:endParaRPr>
          </a:p>
        </p:txBody>
      </p:sp>
      <p:pic>
        <p:nvPicPr>
          <p:cNvPr id="30" name="圖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477" y="4117343"/>
            <a:ext cx="1761293" cy="940207"/>
          </a:xfrm>
          <a:prstGeom prst="rect">
            <a:avLst/>
          </a:prstGeom>
        </p:spPr>
      </p:pic>
      <p:sp>
        <p:nvSpPr>
          <p:cNvPr id="31" name="文字方塊 30"/>
          <p:cNvSpPr txBox="1"/>
          <p:nvPr/>
        </p:nvSpPr>
        <p:spPr>
          <a:xfrm>
            <a:off x="2656335" y="5925030"/>
            <a:ext cx="1764435" cy="830997"/>
          </a:xfrm>
          <a:prstGeom prst="rect">
            <a:avLst/>
          </a:prstGeom>
          <a:noFill/>
        </p:spPr>
        <p:txBody>
          <a:bodyPr wrap="square" rtlCol="0">
            <a:spAutoFit/>
          </a:bodyPr>
          <a:lstStyle/>
          <a:p>
            <a:r>
              <a:rPr lang="en-US" altLang="zh-TW" sz="1200" dirty="0">
                <a:latin typeface="華康儷粗黑(P)" panose="020B0700000000000000" pitchFamily="34" charset="-120"/>
                <a:ea typeface="華康儷粗黑(P)" panose="020B0700000000000000" pitchFamily="34" charset="-120"/>
              </a:rPr>
              <a:t>EECSS 2015 "Best paper award"</a:t>
            </a:r>
            <a:br>
              <a:rPr lang="en-US" altLang="zh-TW" sz="1200" dirty="0">
                <a:latin typeface="華康儷粗黑(P)" panose="020B0700000000000000" pitchFamily="34" charset="-120"/>
                <a:ea typeface="華康儷粗黑(P)" panose="020B0700000000000000" pitchFamily="34" charset="-120"/>
              </a:rPr>
            </a:br>
            <a:r>
              <a:rPr lang="en-US" altLang="zh-TW" sz="1200" dirty="0">
                <a:latin typeface="華康儷粗黑(P)" panose="020B0700000000000000" pitchFamily="34" charset="-120"/>
                <a:ea typeface="華康儷粗黑(P)" panose="020B0700000000000000" pitchFamily="34" charset="-120"/>
              </a:rPr>
              <a:t>A Visual Marker for Long Distances and Detection in </a:t>
            </a:r>
            <a:r>
              <a:rPr lang="en-US" altLang="zh-TW" sz="1200" dirty="0" err="1">
                <a:latin typeface="華康儷粗黑(P)" panose="020B0700000000000000" pitchFamily="34" charset="-120"/>
                <a:ea typeface="華康儷粗黑(P)" panose="020B0700000000000000" pitchFamily="34" charset="-120"/>
              </a:rPr>
              <a:t>Realtime</a:t>
            </a:r>
            <a:r>
              <a:rPr lang="en-US" altLang="zh-TW" sz="1200" dirty="0">
                <a:latin typeface="華康儷粗黑(P)" panose="020B0700000000000000" pitchFamily="34" charset="-120"/>
                <a:ea typeface="華康儷粗黑(P)" panose="020B0700000000000000" pitchFamily="34" charset="-120"/>
              </a:rPr>
              <a:t> on Mobile Device</a:t>
            </a:r>
            <a:endParaRPr lang="zh-TW" altLang="en-US" sz="1200" dirty="0">
              <a:latin typeface="華康儷粗黑(P)" panose="020B0700000000000000" pitchFamily="34" charset="-120"/>
              <a:ea typeface="華康儷粗黑(P)" panose="020B0700000000000000" pitchFamily="34" charset="-120"/>
            </a:endParaRPr>
          </a:p>
        </p:txBody>
      </p:sp>
      <p:pic>
        <p:nvPicPr>
          <p:cNvPr id="32" name="圖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6335" y="5127200"/>
            <a:ext cx="1764436" cy="728180"/>
          </a:xfrm>
          <a:prstGeom prst="rect">
            <a:avLst/>
          </a:prstGeom>
        </p:spPr>
      </p:pic>
      <p:pic>
        <p:nvPicPr>
          <p:cNvPr id="33" name="圖片 32"/>
          <p:cNvPicPr>
            <a:picLocks noChangeAspect="1"/>
          </p:cNvPicPr>
          <p:nvPr/>
        </p:nvPicPr>
        <p:blipFill>
          <a:blip r:embed="rId5"/>
          <a:stretch>
            <a:fillRect/>
          </a:stretch>
        </p:blipFill>
        <p:spPr>
          <a:xfrm>
            <a:off x="4712229" y="4103580"/>
            <a:ext cx="1922455" cy="2430421"/>
          </a:xfrm>
          <a:prstGeom prst="rect">
            <a:avLst/>
          </a:prstGeom>
        </p:spPr>
      </p:pic>
      <p:grpSp>
        <p:nvGrpSpPr>
          <p:cNvPr id="34" name="群組 33"/>
          <p:cNvGrpSpPr/>
          <p:nvPr/>
        </p:nvGrpSpPr>
        <p:grpSpPr>
          <a:xfrm>
            <a:off x="6951630" y="4059799"/>
            <a:ext cx="1815484" cy="2474202"/>
            <a:chOff x="5436096" y="1758104"/>
            <a:chExt cx="2631333" cy="4299261"/>
          </a:xfrm>
        </p:grpSpPr>
        <p:sp>
          <p:nvSpPr>
            <p:cNvPr id="35" name="矩形 34"/>
            <p:cNvSpPr/>
            <p:nvPr/>
          </p:nvSpPr>
          <p:spPr>
            <a:xfrm>
              <a:off x="5436096" y="1758104"/>
              <a:ext cx="2631333" cy="429926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6" name="圖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2081" y="1902151"/>
              <a:ext cx="2415937" cy="4107094"/>
            </a:xfrm>
            <a:prstGeom prst="rect">
              <a:avLst/>
            </a:prstGeom>
          </p:spPr>
        </p:pic>
      </p:grpSp>
      <p:sp>
        <p:nvSpPr>
          <p:cNvPr id="12" name="投影片編號版面配置區 11"/>
          <p:cNvSpPr>
            <a:spLocks noGrp="1"/>
          </p:cNvSpPr>
          <p:nvPr>
            <p:ph type="sldNum" sz="quarter" idx="12"/>
          </p:nvPr>
        </p:nvSpPr>
        <p:spPr/>
        <p:txBody>
          <a:bodyPr/>
          <a:lstStyle/>
          <a:p>
            <a:fld id="{9699C66D-6687-4358-B5CA-16A67F903558}" type="slidenum">
              <a:rPr lang="en-US" altLang="zh-TW" smtClean="0"/>
              <a:pPr/>
              <a:t>3</a:t>
            </a:fld>
            <a:endParaRPr lang="en-US" dirty="0"/>
          </a:p>
        </p:txBody>
      </p:sp>
    </p:spTree>
    <p:extLst>
      <p:ext uri="{BB962C8B-B14F-4D97-AF65-F5344CB8AC3E}">
        <p14:creationId xmlns:p14="http://schemas.microsoft.com/office/powerpoint/2010/main" val="3551306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46931" y="332656"/>
            <a:ext cx="8435280" cy="646331"/>
          </a:xfrm>
          <a:prstGeom prst="rect">
            <a:avLst/>
          </a:prstGeom>
          <a:noFill/>
        </p:spPr>
        <p:txBody>
          <a:bodyPr wrap="square" rtlCol="0">
            <a:spAutoFit/>
          </a:bodyPr>
          <a:lstStyle/>
          <a:p>
            <a:r>
              <a:rPr lang="zh-TW"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視聽障者可穿戴式行動輔具之研發</a:t>
            </a:r>
            <a:r>
              <a:rPr lang="en-US" altLang="zh-TW"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cs typeface="+mj-cs"/>
              </a:rPr>
              <a:t>-</a:t>
            </a:r>
            <a:r>
              <a:rPr lang="zh-TW" altLang="en-US" sz="3600" b="1" cap="all" dirty="0" smtClean="0">
                <a:ln w="0"/>
                <a:solidFill>
                  <a:srgbClr val="FF0000"/>
                </a:solidFill>
                <a:effectLst>
                  <a:reflection blurRad="12700" stA="50000" endPos="50000" dist="5000" dir="5400000" sy="-100000" rotWithShape="0"/>
                </a:effectLst>
                <a:latin typeface="微軟正黑體" pitchFamily="34" charset="-120"/>
                <a:ea typeface="微軟正黑體" pitchFamily="34" charset="-120"/>
                <a:cs typeface="+mj-cs"/>
              </a:rPr>
              <a:t>目前亮點</a:t>
            </a:r>
            <a:endParaRPr lang="zh-TW" altLang="en-US"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cs typeface="+mj-cs"/>
            </a:endParaRPr>
          </a:p>
        </p:txBody>
      </p:sp>
      <p:sp>
        <p:nvSpPr>
          <p:cNvPr id="12" name="投影片編號版面配置區 11"/>
          <p:cNvSpPr>
            <a:spLocks noGrp="1"/>
          </p:cNvSpPr>
          <p:nvPr>
            <p:ph type="sldNum" sz="quarter" idx="12"/>
          </p:nvPr>
        </p:nvSpPr>
        <p:spPr/>
        <p:txBody>
          <a:bodyPr/>
          <a:lstStyle/>
          <a:p>
            <a:fld id="{9699C66D-6687-4358-B5CA-16A67F903558}" type="slidenum">
              <a:rPr lang="en-US" altLang="zh-TW" smtClean="0"/>
              <a:pPr/>
              <a:t>4</a:t>
            </a:fld>
            <a:endParaRPr lang="en-US" dirty="0"/>
          </a:p>
        </p:txBody>
      </p:sp>
      <p:sp>
        <p:nvSpPr>
          <p:cNvPr id="2" name="內容版面配置區 1"/>
          <p:cNvSpPr>
            <a:spLocks noGrp="1"/>
          </p:cNvSpPr>
          <p:nvPr>
            <p:ph idx="1"/>
          </p:nvPr>
        </p:nvSpPr>
        <p:spPr>
          <a:xfrm>
            <a:off x="457200" y="1196752"/>
            <a:ext cx="8229600" cy="5328592"/>
          </a:xfrm>
        </p:spPr>
        <p:txBody>
          <a:bodyPr>
            <a:noAutofit/>
          </a:bodyPr>
          <a:lstStyle/>
          <a:p>
            <a:pPr marL="0" indent="0">
              <a:buNone/>
            </a:pPr>
            <a:r>
              <a:rPr lang="zh-TW" altLang="zh-TW" sz="1600" dirty="0"/>
              <a:t>本研究團隊正積極地與佐臻科技合作，藉由佐臻的硬體支援，發想更多關於穿戴科技的加值應用。在發想及研究的過程中，發現時下的穿戴裝置並無針對視聽障同胞作特殊的設計，因此，本團隊在此計畫中，將針對視聽障同胞，發展專屬視聽障同胞的穿戴輔具，改善其因本身缺陷所造成的生活不便。在計畫發想初期，本團隊拜訪了台灣數位有聲書推廣學會及振興醫院來瞭解視聽障同胞的需求，在一連串的討論過後，我們將視聽障穿戴輔具設計歸納為三大主軸，分別</a:t>
            </a:r>
            <a:r>
              <a:rPr lang="zh-TW" altLang="zh-TW" sz="1600" dirty="0" smtClean="0"/>
              <a:t>為</a:t>
            </a:r>
            <a:endParaRPr lang="en-US" altLang="zh-TW" sz="1600" dirty="0" smtClean="0"/>
          </a:p>
          <a:p>
            <a:pPr marL="0" indent="0">
              <a:buNone/>
            </a:pPr>
            <a:endParaRPr lang="zh-TW" altLang="zh-TW" sz="1600" dirty="0"/>
          </a:p>
          <a:p>
            <a:pPr lvl="0"/>
            <a:r>
              <a:rPr lang="zh-TW" altLang="zh-TW" sz="1600" b="1" dirty="0"/>
              <a:t>視障者之智慧手環設計與開發：</a:t>
            </a:r>
          </a:p>
          <a:p>
            <a:pPr lvl="1">
              <a:buFont typeface="+mj-lt"/>
              <a:buAutoNum type="arabicPeriod"/>
            </a:pPr>
            <a:r>
              <a:rPr lang="zh-TW" altLang="zh-TW" sz="1600" dirty="0"/>
              <a:t>利用距離感測器模組，以振動和聲音提示辨別接觸物體之間的距離。</a:t>
            </a:r>
          </a:p>
          <a:p>
            <a:pPr lvl="1">
              <a:buFont typeface="+mj-lt"/>
              <a:buAutoNum type="arabicPeriod"/>
            </a:pPr>
            <a:r>
              <a:rPr lang="zh-TW" altLang="zh-TW" sz="1600" dirty="0"/>
              <a:t>利用顏色偵測模組，辨別拿取物件的正確性</a:t>
            </a:r>
            <a:r>
              <a:rPr lang="zh-TW" altLang="zh-TW" sz="1600" dirty="0" smtClean="0"/>
              <a:t>。</a:t>
            </a:r>
            <a:endParaRPr lang="zh-TW" altLang="zh-TW" sz="1600" dirty="0"/>
          </a:p>
          <a:p>
            <a:pPr lvl="0"/>
            <a:r>
              <a:rPr lang="zh-TW" altLang="zh-TW" sz="1600" b="1" dirty="0"/>
              <a:t>視障者之智慧眼鏡設計與開發：</a:t>
            </a:r>
          </a:p>
          <a:p>
            <a:pPr lvl="1">
              <a:buFont typeface="+mj-lt"/>
              <a:buAutoNum type="arabicPeriod"/>
            </a:pPr>
            <a:r>
              <a:rPr lang="zh-TW" altLang="zh-TW" sz="1600" dirty="0"/>
              <a:t>利用超音波來協助視障者躲避前方障礙物。</a:t>
            </a:r>
          </a:p>
          <a:p>
            <a:pPr lvl="1">
              <a:buFont typeface="+mj-lt"/>
              <a:buAutoNum type="arabicPeriod"/>
            </a:pPr>
            <a:r>
              <a:rPr lang="zh-TW" altLang="zh-TW" sz="1600" dirty="0"/>
              <a:t>透過特殊設計的標籤，提供方位指示或引導</a:t>
            </a:r>
            <a:r>
              <a:rPr lang="zh-TW" altLang="zh-TW" sz="1600" dirty="0" smtClean="0"/>
              <a:t>。</a:t>
            </a:r>
            <a:endParaRPr lang="en-US" altLang="zh-TW" sz="1600" dirty="0" smtClean="0"/>
          </a:p>
          <a:p>
            <a:pPr lvl="0"/>
            <a:r>
              <a:rPr lang="zh-TW" altLang="zh-TW" sz="1600" b="1" dirty="0" smtClean="0"/>
              <a:t>聽障</a:t>
            </a:r>
            <a:r>
              <a:rPr lang="zh-TW" altLang="zh-TW" sz="1600" b="1" dirty="0"/>
              <a:t>者之智慧手套設計與開發：</a:t>
            </a:r>
          </a:p>
          <a:p>
            <a:pPr lvl="1">
              <a:buFont typeface="+mj-lt"/>
              <a:buAutoNum type="arabicPeriod"/>
            </a:pPr>
            <a:r>
              <a:rPr lang="zh-TW" altLang="zh-TW" sz="1600" dirty="0"/>
              <a:t>透過手語辨識演算法，翻譯手語改善視聽障者溝通能力。</a:t>
            </a:r>
          </a:p>
          <a:p>
            <a:pPr lvl="1">
              <a:buFont typeface="+mj-lt"/>
              <a:buAutoNum type="arabicPeriod"/>
            </a:pPr>
            <a:r>
              <a:rPr lang="zh-TW" altLang="zh-TW" sz="1600" dirty="0"/>
              <a:t>透過增加壓力感測器及手語資料庫的擴充來提升辨識的準確率。</a:t>
            </a:r>
          </a:p>
          <a:p>
            <a:pPr marL="0" indent="0">
              <a:buNone/>
            </a:pPr>
            <a:endParaRPr lang="zh-TW" altLang="zh-TW" sz="1600" dirty="0"/>
          </a:p>
          <a:p>
            <a:pPr marL="0" indent="0">
              <a:buNone/>
            </a:pPr>
            <a:r>
              <a:rPr lang="zh-TW" altLang="zh-TW" sz="1600" dirty="0" smtClean="0"/>
              <a:t>在</a:t>
            </a:r>
            <a:r>
              <a:rPr lang="zh-TW" altLang="zh-TW" sz="1600" dirty="0"/>
              <a:t>這三大主軸之下，本團隊將以低功率續航力長為基礎，輔助視聽障同胞生活需求為核心，並且持續以使用者經驗為修改準則，發展出專屬於視聽障同胞之穿戴輔具</a:t>
            </a:r>
            <a:r>
              <a:rPr lang="zh-TW" altLang="zh-TW" sz="1600" dirty="0" smtClean="0"/>
              <a:t>。</a:t>
            </a:r>
            <a:r>
              <a:rPr lang="en-US" altLang="zh-TW" sz="1600" dirty="0"/>
              <a:t> </a:t>
            </a:r>
            <a:endParaRPr lang="zh-TW" altLang="zh-TW" sz="1600" dirty="0"/>
          </a:p>
          <a:p>
            <a:endParaRPr lang="zh-TW" altLang="zh-TW" sz="1600" dirty="0"/>
          </a:p>
        </p:txBody>
      </p:sp>
    </p:spTree>
    <p:extLst>
      <p:ext uri="{BB962C8B-B14F-4D97-AF65-F5344CB8AC3E}">
        <p14:creationId xmlns:p14="http://schemas.microsoft.com/office/powerpoint/2010/main" val="1846707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46931" y="332656"/>
            <a:ext cx="8435280" cy="646331"/>
          </a:xfrm>
          <a:prstGeom prst="rect">
            <a:avLst/>
          </a:prstGeom>
          <a:noFill/>
        </p:spPr>
        <p:txBody>
          <a:bodyPr wrap="square" rtlCol="0">
            <a:spAutoFit/>
          </a:bodyPr>
          <a:lstStyle/>
          <a:p>
            <a:r>
              <a:rPr lang="zh-TW"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rPr>
              <a:t>視聽障者可穿戴式行動輔具之研發</a:t>
            </a:r>
            <a:r>
              <a:rPr lang="en-US" altLang="zh-TW"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軟正黑體" pitchFamily="34" charset="-120"/>
                <a:ea typeface="微軟正黑體" pitchFamily="34" charset="-120"/>
                <a:cs typeface="+mj-cs"/>
              </a:rPr>
              <a:t>-</a:t>
            </a:r>
            <a:r>
              <a:rPr lang="zh-TW" altLang="en-US" sz="3600" b="1" cap="all" dirty="0" smtClean="0">
                <a:ln w="0"/>
                <a:solidFill>
                  <a:srgbClr val="FF0000"/>
                </a:solidFill>
                <a:effectLst>
                  <a:reflection blurRad="12700" stA="50000" endPos="50000" dist="5000" dir="5400000" sy="-100000" rotWithShape="0"/>
                </a:effectLst>
                <a:latin typeface="微軟正黑體" pitchFamily="34" charset="-120"/>
                <a:ea typeface="微軟正黑體" pitchFamily="34" charset="-120"/>
                <a:cs typeface="+mj-cs"/>
              </a:rPr>
              <a:t>目前亮點</a:t>
            </a:r>
            <a:endParaRPr lang="zh-TW" altLang="en-US" sz="3600" b="1" cap="all" dirty="0">
              <a:ln w="0"/>
              <a:solidFill>
                <a:srgbClr val="FF0000"/>
              </a:solidFill>
              <a:effectLst>
                <a:reflection blurRad="12700" stA="50000" endPos="50000" dist="5000" dir="5400000" sy="-100000" rotWithShape="0"/>
              </a:effectLst>
              <a:latin typeface="微軟正黑體" pitchFamily="34" charset="-120"/>
              <a:ea typeface="微軟正黑體" pitchFamily="34" charset="-120"/>
              <a:cs typeface="+mj-cs"/>
            </a:endParaRPr>
          </a:p>
        </p:txBody>
      </p:sp>
      <p:sp>
        <p:nvSpPr>
          <p:cNvPr id="12" name="投影片編號版面配置區 11"/>
          <p:cNvSpPr>
            <a:spLocks noGrp="1"/>
          </p:cNvSpPr>
          <p:nvPr>
            <p:ph type="sldNum" sz="quarter" idx="12"/>
          </p:nvPr>
        </p:nvSpPr>
        <p:spPr/>
        <p:txBody>
          <a:bodyPr/>
          <a:lstStyle/>
          <a:p>
            <a:fld id="{9699C66D-6687-4358-B5CA-16A67F903558}" type="slidenum">
              <a:rPr lang="en-US" altLang="zh-TW" smtClean="0"/>
              <a:pPr/>
              <a:t>5</a:t>
            </a:fld>
            <a:endParaRPr lang="en-US" dirty="0"/>
          </a:p>
        </p:txBody>
      </p:sp>
      <p:sp>
        <p:nvSpPr>
          <p:cNvPr id="2" name="內容版面配置區 1"/>
          <p:cNvSpPr>
            <a:spLocks noGrp="1"/>
          </p:cNvSpPr>
          <p:nvPr>
            <p:ph idx="1"/>
          </p:nvPr>
        </p:nvSpPr>
        <p:spPr>
          <a:xfrm>
            <a:off x="457200" y="1556792"/>
            <a:ext cx="8229600" cy="5164682"/>
          </a:xfrm>
        </p:spPr>
        <p:txBody>
          <a:bodyPr>
            <a:normAutofit fontScale="92500" lnSpcReduction="20000"/>
          </a:bodyPr>
          <a:lstStyle/>
          <a:p>
            <a:pPr marL="0" indent="0" algn="just">
              <a:buNone/>
            </a:pPr>
            <a:r>
              <a:rPr lang="en-US" altLang="zh-TW" sz="1600" dirty="0"/>
              <a:t>We are one of them to actively incorporate with </a:t>
            </a:r>
            <a:r>
              <a:rPr lang="en-US" altLang="zh-TW" sz="1600" dirty="0" err="1"/>
              <a:t>Jorjin</a:t>
            </a:r>
            <a:r>
              <a:rPr lang="en-US" altLang="zh-TW" sz="1600" dirty="0"/>
              <a:t> Technology Incorporation to develop value-added applications for these devices. During the study and idea generation process, we have found that no existing smart wearable technologies are for hearing impairment. As a result, we will focus on developing a set of auxiliary wearing devices to improve their inconvenience facing in life due to their impairment. Before starting proposing our concepts, we have visited Taiwan Digital Talk Book Association and Cheng </a:t>
            </a:r>
            <a:r>
              <a:rPr lang="en-US" altLang="zh-TW" sz="1600" dirty="0" err="1"/>
              <a:t>Hsin</a:t>
            </a:r>
            <a:r>
              <a:rPr lang="en-US" altLang="zh-TW" sz="1600" dirty="0"/>
              <a:t> General Hospital to understand the need of hearing impairment. A series of brain storms are conducted and our team will focus on </a:t>
            </a:r>
            <a:r>
              <a:rPr lang="en-US" altLang="zh-TW" sz="1600" dirty="0" smtClean="0"/>
              <a:t>three main </a:t>
            </a:r>
            <a:r>
              <a:rPr lang="en-US" altLang="zh-TW" sz="1600" dirty="0"/>
              <a:t>themes for the development of auxiliary wearing hearing devices</a:t>
            </a:r>
            <a:r>
              <a:rPr lang="en-US" altLang="zh-TW" sz="1600" dirty="0" smtClean="0"/>
              <a:t>:</a:t>
            </a:r>
          </a:p>
          <a:p>
            <a:pPr marL="0" indent="0" algn="just">
              <a:buNone/>
            </a:pPr>
            <a:endParaRPr lang="en-US" altLang="zh-TW" sz="1600" dirty="0"/>
          </a:p>
          <a:p>
            <a:pPr algn="just"/>
            <a:r>
              <a:rPr lang="en-US" altLang="zh-TW" sz="1600" dirty="0"/>
              <a:t>Smart wrist rings to broadcast his/her conversation to the environment.</a:t>
            </a:r>
          </a:p>
          <a:p>
            <a:pPr lvl="1">
              <a:buFont typeface="+mj-lt"/>
              <a:buAutoNum type="arabicPeriod"/>
            </a:pPr>
            <a:r>
              <a:rPr lang="en-US" altLang="zh-TW" sz="1600" dirty="0" smtClean="0"/>
              <a:t>The smart wrist </a:t>
            </a:r>
            <a:r>
              <a:rPr lang="en-US" altLang="zh-TW" sz="1600" dirty="0"/>
              <a:t>rings </a:t>
            </a:r>
            <a:r>
              <a:rPr lang="en-US" altLang="zh-TW" sz="1600" dirty="0" smtClean="0"/>
              <a:t>informs the visual </a:t>
            </a:r>
            <a:r>
              <a:rPr lang="en-US" altLang="zh-TW" sz="1600" dirty="0"/>
              <a:t>impairment to </a:t>
            </a:r>
            <a:r>
              <a:rPr lang="en-US" altLang="zh-TW" sz="1600" dirty="0" smtClean="0"/>
              <a:t>estimate the distance information by shaking </a:t>
            </a:r>
            <a:r>
              <a:rPr lang="en-US" altLang="zh-TW" sz="1600" dirty="0"/>
              <a:t>and </a:t>
            </a:r>
            <a:r>
              <a:rPr lang="en-US" altLang="zh-TW" sz="1600" dirty="0" smtClean="0"/>
              <a:t>vocalizing the device. </a:t>
            </a:r>
            <a:endParaRPr lang="zh-TW" altLang="zh-TW" sz="1600" dirty="0"/>
          </a:p>
          <a:p>
            <a:pPr lvl="1">
              <a:buFont typeface="+mj-lt"/>
              <a:buAutoNum type="arabicPeriod"/>
            </a:pPr>
            <a:r>
              <a:rPr lang="en-US" altLang="zh-TW" sz="1600" dirty="0" smtClean="0"/>
              <a:t>The  </a:t>
            </a:r>
            <a:r>
              <a:rPr lang="en-US" altLang="zh-TW" sz="1600" dirty="0"/>
              <a:t>smart wrist rings </a:t>
            </a:r>
            <a:r>
              <a:rPr lang="en-US" altLang="zh-TW" sz="1600" dirty="0" smtClean="0"/>
              <a:t>recognizes the object color to make sure the object which is expected</a:t>
            </a:r>
            <a:r>
              <a:rPr lang="en-US" altLang="zh-TW" sz="1600" dirty="0"/>
              <a:t> for the visual </a:t>
            </a:r>
            <a:r>
              <a:rPr lang="en-US" altLang="zh-TW" sz="1600" dirty="0" smtClean="0"/>
              <a:t>impairment.</a:t>
            </a:r>
          </a:p>
          <a:p>
            <a:pPr lvl="0" algn="just"/>
            <a:r>
              <a:rPr lang="en-US" altLang="zh-TW" sz="1600" dirty="0" smtClean="0"/>
              <a:t>Smart </a:t>
            </a:r>
            <a:r>
              <a:rPr lang="en-US" altLang="zh-TW" sz="1600" dirty="0"/>
              <a:t>glasses to deliver the environmental and conversation information</a:t>
            </a:r>
            <a:r>
              <a:rPr lang="en-US" altLang="zh-TW" sz="1600" dirty="0" smtClean="0"/>
              <a:t>.</a:t>
            </a:r>
          </a:p>
          <a:p>
            <a:pPr lvl="1">
              <a:buFont typeface="+mj-lt"/>
              <a:buAutoNum type="arabicPeriod"/>
            </a:pPr>
            <a:r>
              <a:rPr lang="en-US" altLang="zh-TW" sz="1600" dirty="0" smtClean="0"/>
              <a:t>The smart glasses uses ultrasound  to </a:t>
            </a:r>
            <a:r>
              <a:rPr lang="en-US" altLang="zh-TW" sz="1600" dirty="0"/>
              <a:t>avoid the bump o</a:t>
            </a:r>
            <a:r>
              <a:rPr lang="en-US" altLang="zh-TW" sz="1600" dirty="0" smtClean="0"/>
              <a:t>n the street. </a:t>
            </a:r>
          </a:p>
          <a:p>
            <a:pPr lvl="1">
              <a:buFont typeface="+mj-lt"/>
              <a:buAutoNum type="arabicPeriod"/>
            </a:pPr>
            <a:r>
              <a:rPr lang="en-US" altLang="zh-TW" sz="1600" dirty="0" smtClean="0"/>
              <a:t>The design of the distinctive tag offers the visual </a:t>
            </a:r>
            <a:r>
              <a:rPr lang="en-US" altLang="zh-TW" sz="1600" dirty="0"/>
              <a:t>impairment </a:t>
            </a:r>
            <a:r>
              <a:rPr lang="en-US" altLang="zh-TW" sz="1600" dirty="0" smtClean="0"/>
              <a:t>orientation and lead.</a:t>
            </a:r>
            <a:endParaRPr lang="en-US" altLang="zh-TW" sz="1600" dirty="0"/>
          </a:p>
          <a:p>
            <a:pPr lvl="0" algn="just"/>
            <a:r>
              <a:rPr lang="en-US" altLang="zh-TW" sz="1600" dirty="0" smtClean="0"/>
              <a:t>Smart </a:t>
            </a:r>
            <a:r>
              <a:rPr lang="en-US" altLang="zh-TW" sz="1600" dirty="0"/>
              <a:t>gloves to detect the hand gesture of sign </a:t>
            </a:r>
            <a:r>
              <a:rPr lang="en-US" altLang="zh-TW" sz="1600" dirty="0" smtClean="0"/>
              <a:t>language.</a:t>
            </a:r>
          </a:p>
          <a:p>
            <a:pPr lvl="1">
              <a:buFont typeface="+mj-lt"/>
              <a:buAutoNum type="arabicPeriod"/>
            </a:pPr>
            <a:r>
              <a:rPr lang="en-US" altLang="zh-TW" sz="1600" dirty="0"/>
              <a:t>The  </a:t>
            </a:r>
            <a:r>
              <a:rPr lang="en-US" altLang="zh-TW" sz="1600" dirty="0" smtClean="0"/>
              <a:t>sign language</a:t>
            </a:r>
            <a:r>
              <a:rPr lang="zh-TW" altLang="en-US" sz="1600" dirty="0" smtClean="0"/>
              <a:t> </a:t>
            </a:r>
            <a:r>
              <a:rPr lang="en-US" altLang="zh-TW" sz="1600" dirty="0" smtClean="0"/>
              <a:t>algorithm can improve </a:t>
            </a:r>
            <a:r>
              <a:rPr lang="en-US" altLang="zh-TW" sz="1600" dirty="0"/>
              <a:t>the </a:t>
            </a:r>
            <a:r>
              <a:rPr lang="en-US" altLang="zh-TW" sz="1600" dirty="0" smtClean="0"/>
              <a:t>communication </a:t>
            </a:r>
            <a:r>
              <a:rPr lang="en-US" altLang="zh-TW" sz="1600" dirty="0"/>
              <a:t>ability </a:t>
            </a:r>
            <a:r>
              <a:rPr lang="en-US" altLang="zh-TW" sz="1600" dirty="0" smtClean="0"/>
              <a:t>of </a:t>
            </a:r>
            <a:r>
              <a:rPr lang="en-US" altLang="zh-TW" sz="1600" dirty="0"/>
              <a:t>hearing impairment.</a:t>
            </a:r>
          </a:p>
          <a:p>
            <a:pPr lvl="1">
              <a:buFont typeface="+mj-lt"/>
              <a:buAutoNum type="arabicPeriod"/>
            </a:pPr>
            <a:r>
              <a:rPr lang="en-US" altLang="zh-TW" sz="1600" dirty="0"/>
              <a:t>The </a:t>
            </a:r>
            <a:r>
              <a:rPr lang="en-US" altLang="zh-TW" sz="1600" dirty="0" smtClean="0"/>
              <a:t>pressure sensor and </a:t>
            </a:r>
            <a:r>
              <a:rPr lang="en-US" altLang="zh-TW" sz="1600" dirty="0"/>
              <a:t>the enough database </a:t>
            </a:r>
            <a:r>
              <a:rPr lang="en-US" altLang="zh-TW" sz="1600" dirty="0" smtClean="0"/>
              <a:t>of sign language can increase the accuracy rate of the sign language system.</a:t>
            </a:r>
          </a:p>
          <a:p>
            <a:pPr lvl="1">
              <a:buFont typeface="+mj-lt"/>
              <a:buAutoNum type="arabicPeriod"/>
            </a:pPr>
            <a:endParaRPr lang="en-US" altLang="zh-TW" sz="1600" dirty="0" smtClean="0"/>
          </a:p>
          <a:p>
            <a:pPr marL="0" lvl="0" indent="0" algn="just">
              <a:buNone/>
            </a:pPr>
            <a:r>
              <a:rPr lang="en-US" altLang="zh-TW" sz="1600" dirty="0" smtClean="0"/>
              <a:t>We </a:t>
            </a:r>
            <a:r>
              <a:rPr lang="en-US" altLang="zh-TW" sz="1600" dirty="0"/>
              <a:t>will continue modifying our concept based on the results of usability studies in order to develop an exclusive wearing device with low power consumption and long battery life for hearing impairment.</a:t>
            </a:r>
            <a:endParaRPr lang="zh-TW" altLang="zh-TW" sz="1600" dirty="0"/>
          </a:p>
          <a:p>
            <a:pPr algn="just"/>
            <a:endParaRPr lang="zh-TW" altLang="zh-TW" sz="1600" dirty="0"/>
          </a:p>
        </p:txBody>
      </p:sp>
    </p:spTree>
    <p:extLst>
      <p:ext uri="{BB962C8B-B14F-4D97-AF65-F5344CB8AC3E}">
        <p14:creationId xmlns:p14="http://schemas.microsoft.com/office/powerpoint/2010/main" val="3559945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圓角矩形 63"/>
          <p:cNvSpPr/>
          <p:nvPr/>
        </p:nvSpPr>
        <p:spPr>
          <a:xfrm>
            <a:off x="5102301" y="3356992"/>
            <a:ext cx="3673475" cy="788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TW" altLang="en-US" sz="1600" b="1" dirty="0">
                <a:solidFill>
                  <a:schemeClr val="bg1"/>
                </a:solidFill>
                <a:latin typeface="微軟正黑體" pitchFamily="34" charset="-120"/>
                <a:ea typeface="微軟正黑體" pitchFamily="34" charset="-120"/>
              </a:rPr>
              <a:t>促進視聽障者之生活便利性，達成視聽障者自主生活之遠景。</a:t>
            </a:r>
          </a:p>
        </p:txBody>
      </p:sp>
      <p:sp>
        <p:nvSpPr>
          <p:cNvPr id="14" name="圓角矩形 13"/>
          <p:cNvSpPr/>
          <p:nvPr/>
        </p:nvSpPr>
        <p:spPr>
          <a:xfrm>
            <a:off x="509559" y="3356992"/>
            <a:ext cx="3673475" cy="788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92075">
              <a:buFont typeface="Arial" panose="020B0604020202020204" pitchFamily="34" charset="0"/>
              <a:buChar char="•"/>
            </a:pPr>
            <a:r>
              <a:rPr lang="zh-TW" altLang="en-US" sz="1200" dirty="0" smtClean="0">
                <a:solidFill>
                  <a:schemeClr val="bg1"/>
                </a:solidFill>
                <a:latin typeface="微軟正黑體"/>
                <a:ea typeface="微軟正黑體"/>
              </a:rPr>
              <a:t>智慧手環：視障者無法確認手上物件的顏色。</a:t>
            </a:r>
            <a:endParaRPr lang="en-US" altLang="zh-TW" sz="1200" dirty="0" smtClean="0">
              <a:solidFill>
                <a:schemeClr val="bg1"/>
              </a:solidFill>
              <a:latin typeface="微軟正黑體"/>
              <a:ea typeface="微軟正黑體"/>
            </a:endParaRPr>
          </a:p>
          <a:p>
            <a:pPr marL="92075" indent="-92075">
              <a:buFont typeface="Arial" panose="020B0604020202020204" pitchFamily="34" charset="0"/>
              <a:buChar char="•"/>
            </a:pPr>
            <a:r>
              <a:rPr lang="zh-TW" altLang="en-US" sz="1200" dirty="0" smtClean="0">
                <a:solidFill>
                  <a:schemeClr val="bg1"/>
                </a:solidFill>
                <a:latin typeface="微軟正黑體"/>
                <a:ea typeface="微軟正黑體"/>
              </a:rPr>
              <a:t>智慧</a:t>
            </a:r>
            <a:r>
              <a:rPr lang="zh-TW" altLang="en-US" sz="1200" dirty="0">
                <a:solidFill>
                  <a:schemeClr val="bg1"/>
                </a:solidFill>
                <a:latin typeface="微軟正黑體"/>
                <a:ea typeface="微軟正黑體"/>
              </a:rPr>
              <a:t>眼鏡</a:t>
            </a:r>
            <a:r>
              <a:rPr lang="zh-TW" altLang="en-US" sz="1200" dirty="0" smtClean="0">
                <a:solidFill>
                  <a:schemeClr val="bg1"/>
                </a:solidFill>
                <a:latin typeface="微軟正黑體"/>
                <a:ea typeface="微軟正黑體"/>
              </a:rPr>
              <a:t>：視障者上半身無法躲避前方障礙物。</a:t>
            </a:r>
            <a:endParaRPr lang="en-US" altLang="zh-TW" sz="1200" dirty="0" smtClean="0">
              <a:solidFill>
                <a:schemeClr val="bg1"/>
              </a:solidFill>
              <a:latin typeface="微軟正黑體"/>
              <a:ea typeface="微軟正黑體"/>
            </a:endParaRPr>
          </a:p>
          <a:p>
            <a:pPr marL="92075" indent="-92075">
              <a:buFont typeface="Arial" panose="020B0604020202020204" pitchFamily="34" charset="0"/>
              <a:buChar char="•"/>
            </a:pPr>
            <a:r>
              <a:rPr lang="zh-TW" altLang="en-US" sz="1200" dirty="0" smtClean="0">
                <a:solidFill>
                  <a:schemeClr val="bg1"/>
                </a:solidFill>
                <a:latin typeface="微軟正黑體"/>
                <a:ea typeface="微軟正黑體"/>
              </a:rPr>
              <a:t>智慧手套：聽語障者表達</a:t>
            </a:r>
            <a:r>
              <a:rPr lang="zh-TW" altLang="en-US" sz="1200" dirty="0">
                <a:solidFill>
                  <a:schemeClr val="bg1"/>
                </a:solidFill>
                <a:latin typeface="微軟正黑體"/>
                <a:ea typeface="微軟正黑體"/>
              </a:rPr>
              <a:t>時，出現錯誤訊息</a:t>
            </a:r>
            <a:r>
              <a:rPr lang="zh-TW" altLang="en-US" sz="1200" dirty="0" smtClean="0">
                <a:solidFill>
                  <a:schemeClr val="bg1"/>
                </a:solidFill>
                <a:latin typeface="微軟正黑體"/>
                <a:ea typeface="微軟正黑體"/>
              </a:rPr>
              <a:t>。</a:t>
            </a:r>
            <a:endParaRPr lang="en-US" altLang="zh-TW" sz="1200" dirty="0">
              <a:solidFill>
                <a:schemeClr val="bg1"/>
              </a:solidFill>
              <a:latin typeface="微軟正黑體"/>
              <a:ea typeface="微軟正黑體"/>
            </a:endParaRPr>
          </a:p>
        </p:txBody>
      </p:sp>
      <p:sp>
        <p:nvSpPr>
          <p:cNvPr id="2" name="標題 1"/>
          <p:cNvSpPr>
            <a:spLocks noGrp="1"/>
          </p:cNvSpPr>
          <p:nvPr>
            <p:ph type="title"/>
          </p:nvPr>
        </p:nvSpPr>
        <p:spPr>
          <a:xfrm>
            <a:off x="0" y="188640"/>
            <a:ext cx="9130608" cy="360040"/>
          </a:xfrm>
        </p:spPr>
        <p:txBody>
          <a:bodyPr>
            <a:normAutofit fontScale="90000"/>
          </a:bodyPr>
          <a:lstStyle/>
          <a:p>
            <a:r>
              <a:rPr lang="zh-TW" alt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視聽</a:t>
            </a:r>
            <a:r>
              <a:rPr lang="zh-TW" altLang="en-US" sz="2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障者可穿戴式行動輔具之</a:t>
            </a:r>
            <a:r>
              <a:rPr lang="zh-TW" altLang="en-US" sz="2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研發</a:t>
            </a:r>
            <a:endParaRPr lang="zh-TW" altLang="en-US" sz="2800" dirty="0">
              <a:solidFill>
                <a:srgbClr val="FF0000"/>
              </a:solidFill>
              <a:ea typeface="微軟正黑體"/>
            </a:endParaRPr>
          </a:p>
        </p:txBody>
      </p:sp>
      <p:sp>
        <p:nvSpPr>
          <p:cNvPr id="3" name="投影片編號版面配置區 2"/>
          <p:cNvSpPr>
            <a:spLocks noGrp="1"/>
          </p:cNvSpPr>
          <p:nvPr>
            <p:ph type="sldNum" sz="quarter" idx="12"/>
          </p:nvPr>
        </p:nvSpPr>
        <p:spPr>
          <a:xfrm>
            <a:off x="6233980" y="6437860"/>
            <a:ext cx="2133600" cy="365125"/>
          </a:xfrm>
        </p:spPr>
        <p:txBody>
          <a:bodyPr/>
          <a:lstStyle/>
          <a:p>
            <a:pPr>
              <a:defRPr/>
            </a:pPr>
            <a:fld id="{6D105A41-B5DF-46ED-B40F-A9358D619FEA}" type="slidenum">
              <a:rPr lang="zh-TW" altLang="en-US" smtClean="0">
                <a:latin typeface="微軟正黑體"/>
                <a:ea typeface="微軟正黑體"/>
              </a:rPr>
              <a:pPr>
                <a:defRPr/>
              </a:pPr>
              <a:t>6</a:t>
            </a:fld>
            <a:endParaRPr lang="zh-TW" altLang="en-US" dirty="0">
              <a:latin typeface="微軟正黑體"/>
              <a:ea typeface="微軟正黑體"/>
            </a:endParaRPr>
          </a:p>
        </p:txBody>
      </p:sp>
      <p:sp>
        <p:nvSpPr>
          <p:cNvPr id="44" name="矩形 43"/>
          <p:cNvSpPr/>
          <p:nvPr/>
        </p:nvSpPr>
        <p:spPr>
          <a:xfrm>
            <a:off x="5189012" y="675270"/>
            <a:ext cx="3500054" cy="27134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r>
              <a:rPr lang="zh-TW" altLang="en-US" sz="1200" b="1" dirty="0" smtClean="0">
                <a:solidFill>
                  <a:schemeClr val="tx1"/>
                </a:solidFill>
                <a:latin typeface="微軟正黑體"/>
                <a:ea typeface="微軟正黑體"/>
              </a:rPr>
              <a:t>智慧手環</a:t>
            </a:r>
            <a:endParaRPr lang="en-US" altLang="zh-TW" sz="1200" b="1" dirty="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2014</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smtClean="0">
                <a:solidFill>
                  <a:schemeClr val="tx1"/>
                </a:solidFill>
                <a:latin typeface="微軟正黑體"/>
                <a:ea typeface="微軟正黑體"/>
              </a:rPr>
              <a:t>偵測顏色和距離</a:t>
            </a:r>
            <a:endParaRPr lang="en-US" altLang="zh-TW" sz="1200" b="1" dirty="0" smtClean="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2015</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smtClean="0">
                <a:solidFill>
                  <a:schemeClr val="tx1"/>
                </a:solidFill>
                <a:latin typeface="微軟正黑體"/>
                <a:ea typeface="微軟正黑體"/>
              </a:rPr>
              <a:t>手勢操控</a:t>
            </a:r>
            <a:endParaRPr lang="en-US" altLang="zh-TW" sz="1200" b="1" dirty="0" smtClean="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2016</a:t>
            </a:r>
            <a:r>
              <a:rPr lang="zh-TW" altLang="en-US" sz="1200" b="1" dirty="0" smtClean="0">
                <a:solidFill>
                  <a:schemeClr val="tx1"/>
                </a:solidFill>
                <a:latin typeface="微軟正黑體"/>
                <a:ea typeface="微軟正黑體"/>
              </a:rPr>
              <a:t>年</a:t>
            </a:r>
            <a:r>
              <a:rPr lang="en-US" altLang="zh-TW" sz="1200" b="1" dirty="0" smtClean="0">
                <a:solidFill>
                  <a:schemeClr val="tx1"/>
                </a:solidFill>
                <a:latin typeface="微軟正黑體"/>
                <a:ea typeface="微軟正黑體"/>
              </a:rPr>
              <a:t>:</a:t>
            </a:r>
            <a:r>
              <a:rPr lang="zh-TW" altLang="en-US" sz="1200" b="1" dirty="0">
                <a:solidFill>
                  <a:schemeClr val="tx1"/>
                </a:solidFill>
                <a:latin typeface="微軟正黑體"/>
                <a:ea typeface="微軟正黑體"/>
              </a:rPr>
              <a:t>視障者體驗與系統整合</a:t>
            </a:r>
            <a:endParaRPr lang="en-US" altLang="zh-TW" sz="1200" b="1" dirty="0">
              <a:solidFill>
                <a:schemeClr val="tx1"/>
              </a:solidFill>
              <a:latin typeface="微軟正黑體"/>
              <a:ea typeface="微軟正黑體"/>
            </a:endParaRPr>
          </a:p>
          <a:p>
            <a:endParaRPr lang="en-US" altLang="zh-TW" sz="1200" b="1" dirty="0">
              <a:solidFill>
                <a:schemeClr val="tx1"/>
              </a:solidFill>
              <a:latin typeface="微軟正黑體"/>
              <a:ea typeface="微軟正黑體"/>
            </a:endParaRPr>
          </a:p>
          <a:p>
            <a:r>
              <a:rPr lang="zh-TW" altLang="en-US" sz="1200" b="1" dirty="0">
                <a:solidFill>
                  <a:schemeClr val="tx1"/>
                </a:solidFill>
                <a:latin typeface="微軟正黑體"/>
                <a:ea typeface="微軟正黑體"/>
              </a:rPr>
              <a:t>智慧眼鏡</a:t>
            </a:r>
            <a:endParaRPr lang="en-US" altLang="zh-TW" sz="1200" b="1" dirty="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2014</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a:solidFill>
                  <a:schemeClr val="tx1"/>
                </a:solidFill>
                <a:latin typeface="微軟正黑體"/>
                <a:ea typeface="微軟正黑體"/>
              </a:rPr>
              <a:t>偵測障礙物</a:t>
            </a:r>
            <a:endParaRPr lang="en-US" altLang="zh-TW" sz="1200" b="1" dirty="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2015</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a:solidFill>
                  <a:schemeClr val="tx1"/>
                </a:solidFill>
                <a:latin typeface="微軟正黑體"/>
                <a:ea typeface="微軟正黑體"/>
              </a:rPr>
              <a:t>偵測場景中特定標籤</a:t>
            </a:r>
            <a:endParaRPr lang="en-US" altLang="zh-TW" sz="1200" b="1" dirty="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2016</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a:solidFill>
                  <a:schemeClr val="tx1"/>
                </a:solidFill>
                <a:latin typeface="微軟正黑體"/>
                <a:ea typeface="微軟正黑體"/>
              </a:rPr>
              <a:t>視障者體驗與系統整合</a:t>
            </a:r>
            <a:endParaRPr lang="en-US" altLang="zh-TW" sz="1200" b="1" dirty="0">
              <a:solidFill>
                <a:schemeClr val="tx1"/>
              </a:solidFill>
              <a:latin typeface="微軟正黑體"/>
              <a:ea typeface="微軟正黑體"/>
            </a:endParaRPr>
          </a:p>
          <a:p>
            <a:endParaRPr lang="zh-TW" altLang="en-US" sz="1200" dirty="0">
              <a:solidFill>
                <a:schemeClr val="tx1"/>
              </a:solidFill>
              <a:latin typeface="微軟正黑體"/>
              <a:ea typeface="微軟正黑體"/>
            </a:endParaRPr>
          </a:p>
          <a:p>
            <a:r>
              <a:rPr lang="zh-TW" altLang="en-US" sz="1200" b="1" dirty="0" smtClean="0">
                <a:solidFill>
                  <a:schemeClr val="tx1"/>
                </a:solidFill>
                <a:latin typeface="微軟正黑體"/>
                <a:ea typeface="微軟正黑體"/>
              </a:rPr>
              <a:t>智慧手</a:t>
            </a:r>
            <a:r>
              <a:rPr lang="zh-TW" altLang="en-US" sz="1200" b="1" dirty="0">
                <a:solidFill>
                  <a:schemeClr val="tx1"/>
                </a:solidFill>
                <a:latin typeface="微軟正黑體"/>
                <a:ea typeface="微軟正黑體"/>
              </a:rPr>
              <a:t>套</a:t>
            </a:r>
            <a:endParaRPr lang="en-US" altLang="zh-TW" sz="1200" b="1" dirty="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2014</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smtClean="0">
                <a:solidFill>
                  <a:schemeClr val="tx1"/>
                </a:solidFill>
                <a:latin typeface="微軟正黑體"/>
                <a:ea typeface="微軟正黑體"/>
              </a:rPr>
              <a:t>基礎手語辨識</a:t>
            </a:r>
            <a:endParaRPr lang="en-US" altLang="zh-TW" sz="1200" b="1" dirty="0" smtClean="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2015</a:t>
            </a:r>
            <a:r>
              <a:rPr lang="zh-TW" altLang="en-US" sz="1200" b="1" dirty="0" smtClean="0">
                <a:solidFill>
                  <a:schemeClr val="tx1"/>
                </a:solidFill>
                <a:latin typeface="微軟正黑體"/>
                <a:ea typeface="微軟正黑體"/>
              </a:rPr>
              <a:t>年</a:t>
            </a:r>
            <a:r>
              <a:rPr lang="en-US" altLang="zh-TW" sz="1200" b="1" dirty="0">
                <a:solidFill>
                  <a:schemeClr val="tx1"/>
                </a:solidFill>
                <a:latin typeface="微軟正黑體"/>
                <a:ea typeface="微軟正黑體"/>
              </a:rPr>
              <a:t>: </a:t>
            </a:r>
            <a:r>
              <a:rPr lang="zh-TW" altLang="en-US" sz="1200" b="1" dirty="0" smtClean="0">
                <a:solidFill>
                  <a:schemeClr val="tx1"/>
                </a:solidFill>
                <a:latin typeface="微軟正黑體"/>
                <a:ea typeface="微軟正黑體"/>
              </a:rPr>
              <a:t>改善手語辨識率</a:t>
            </a:r>
            <a:endParaRPr lang="en-US" altLang="zh-TW" sz="1200" b="1" dirty="0" smtClean="0">
              <a:solidFill>
                <a:schemeClr val="tx1"/>
              </a:solidFill>
              <a:latin typeface="微軟正黑體"/>
              <a:ea typeface="微軟正黑體"/>
            </a:endParaRPr>
          </a:p>
          <a:p>
            <a:r>
              <a:rPr lang="en-US" altLang="zh-TW" sz="1200" b="1" dirty="0" smtClean="0">
                <a:solidFill>
                  <a:schemeClr val="tx1"/>
                </a:solidFill>
                <a:latin typeface="微軟正黑體"/>
                <a:ea typeface="微軟正黑體"/>
              </a:rPr>
              <a:t>2016</a:t>
            </a:r>
            <a:r>
              <a:rPr lang="zh-TW" altLang="en-US" sz="1200" b="1" dirty="0" smtClean="0">
                <a:solidFill>
                  <a:schemeClr val="tx1"/>
                </a:solidFill>
                <a:latin typeface="微軟正黑體"/>
                <a:ea typeface="微軟正黑體"/>
              </a:rPr>
              <a:t>年</a:t>
            </a:r>
            <a:r>
              <a:rPr lang="en-US" altLang="zh-TW" sz="1200" b="1" dirty="0" smtClean="0">
                <a:solidFill>
                  <a:schemeClr val="tx1"/>
                </a:solidFill>
                <a:latin typeface="微軟正黑體"/>
                <a:ea typeface="微軟正黑體"/>
              </a:rPr>
              <a:t>:</a:t>
            </a:r>
            <a:r>
              <a:rPr lang="zh-TW" altLang="en-US" sz="1200" b="1" dirty="0" smtClean="0">
                <a:solidFill>
                  <a:schemeClr val="tx1"/>
                </a:solidFill>
                <a:latin typeface="微軟正黑體"/>
                <a:ea typeface="微軟正黑體"/>
              </a:rPr>
              <a:t>聽語障者體驗與系統整合</a:t>
            </a:r>
            <a:endParaRPr lang="en-US" altLang="zh-TW" sz="1200" b="1" dirty="0">
              <a:solidFill>
                <a:schemeClr val="tx1"/>
              </a:solidFill>
              <a:latin typeface="微軟正黑體"/>
              <a:ea typeface="微軟正黑體"/>
            </a:endParaRPr>
          </a:p>
          <a:p>
            <a:endParaRPr lang="zh-TW" altLang="en-US" sz="1200" dirty="0">
              <a:solidFill>
                <a:schemeClr val="tx1"/>
              </a:solidFill>
              <a:latin typeface="微軟正黑體"/>
              <a:ea typeface="微軟正黑體"/>
            </a:endParaRPr>
          </a:p>
          <a:p>
            <a:endParaRPr lang="zh-TW" altLang="en-US" sz="1200" dirty="0">
              <a:solidFill>
                <a:schemeClr val="tx1"/>
              </a:solidFill>
              <a:latin typeface="微軟正黑體"/>
              <a:ea typeface="微軟正黑體"/>
            </a:endParaRPr>
          </a:p>
        </p:txBody>
      </p:sp>
      <p:sp>
        <p:nvSpPr>
          <p:cNvPr id="25" name="矩形 24"/>
          <p:cNvSpPr/>
          <p:nvPr/>
        </p:nvSpPr>
        <p:spPr>
          <a:xfrm>
            <a:off x="596270" y="675270"/>
            <a:ext cx="3500054" cy="27134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r>
              <a:rPr lang="zh-TW" altLang="en-US" sz="1200" b="1" dirty="0" smtClean="0">
                <a:solidFill>
                  <a:schemeClr val="tx1"/>
                </a:solidFill>
                <a:latin typeface="微軟正黑體"/>
                <a:ea typeface="微軟正黑體"/>
              </a:rPr>
              <a:t>智慧手環</a:t>
            </a:r>
            <a:endParaRPr lang="en-US" altLang="zh-TW" sz="1200" b="1" dirty="0">
              <a:solidFill>
                <a:schemeClr val="tx1"/>
              </a:solidFill>
              <a:latin typeface="微軟正黑體"/>
              <a:ea typeface="微軟正黑體"/>
            </a:endParaRPr>
          </a:p>
          <a:p>
            <a:r>
              <a:rPr lang="zh-TW" altLang="en-US" sz="1200" dirty="0">
                <a:solidFill>
                  <a:schemeClr val="tx1"/>
                </a:solidFill>
                <a:latin typeface="微軟正黑體"/>
                <a:ea typeface="微軟正黑體"/>
              </a:rPr>
              <a:t>現有的</a:t>
            </a:r>
            <a:r>
              <a:rPr lang="zh-TW" altLang="en-US" sz="1200" dirty="0" smtClean="0">
                <a:solidFill>
                  <a:schemeClr val="tx1"/>
                </a:solidFill>
                <a:latin typeface="微軟正黑體"/>
                <a:ea typeface="微軟正黑體"/>
              </a:rPr>
              <a:t>智慧手環沒有</a:t>
            </a:r>
            <a:r>
              <a:rPr lang="zh-TW" altLang="en-US" sz="1200" dirty="0">
                <a:solidFill>
                  <a:schemeClr val="tx1"/>
                </a:solidFill>
                <a:latin typeface="微軟正黑體"/>
                <a:ea typeface="微軟正黑體"/>
              </a:rPr>
              <a:t>為對視障者服務</a:t>
            </a:r>
            <a:r>
              <a:rPr lang="zh-TW" altLang="en-US" sz="1200" dirty="0" smtClean="0">
                <a:solidFill>
                  <a:schemeClr val="tx1"/>
                </a:solidFill>
                <a:latin typeface="微軟正黑體"/>
                <a:ea typeface="微軟正黑體"/>
              </a:rPr>
              <a:t>。</a:t>
            </a:r>
            <a:endParaRPr lang="en-US" altLang="zh-TW" sz="1200" dirty="0" smtClean="0">
              <a:solidFill>
                <a:schemeClr val="tx1"/>
              </a:solidFill>
              <a:latin typeface="微軟正黑體"/>
              <a:ea typeface="微軟正黑體"/>
            </a:endParaRPr>
          </a:p>
          <a:p>
            <a:endParaRPr lang="en-US" altLang="zh-TW" sz="1200" dirty="0">
              <a:solidFill>
                <a:schemeClr val="tx1"/>
              </a:solidFill>
              <a:latin typeface="微軟正黑體"/>
              <a:ea typeface="微軟正黑體"/>
            </a:endParaRPr>
          </a:p>
          <a:p>
            <a:r>
              <a:rPr lang="zh-TW" altLang="en-US" sz="1200" b="1" dirty="0" smtClean="0">
                <a:solidFill>
                  <a:schemeClr val="tx1"/>
                </a:solidFill>
                <a:latin typeface="微軟正黑體"/>
                <a:ea typeface="微軟正黑體"/>
              </a:rPr>
              <a:t>智慧</a:t>
            </a:r>
            <a:r>
              <a:rPr lang="zh-TW" altLang="en-US" sz="1200" b="1" dirty="0">
                <a:solidFill>
                  <a:schemeClr val="tx1"/>
                </a:solidFill>
                <a:latin typeface="微軟正黑體"/>
                <a:ea typeface="微軟正黑體"/>
              </a:rPr>
              <a:t>眼鏡</a:t>
            </a:r>
            <a:endParaRPr lang="en-US" altLang="zh-TW" sz="1200" b="1" dirty="0">
              <a:solidFill>
                <a:schemeClr val="tx1"/>
              </a:solidFill>
              <a:latin typeface="微軟正黑體"/>
              <a:ea typeface="微軟正黑體"/>
            </a:endParaRPr>
          </a:p>
          <a:p>
            <a:r>
              <a:rPr lang="zh-TW" altLang="en-US" sz="1200" dirty="0">
                <a:solidFill>
                  <a:schemeClr val="tx1"/>
                </a:solidFill>
                <a:latin typeface="微軟正黑體"/>
                <a:ea typeface="微軟正黑體"/>
              </a:rPr>
              <a:t>現有的智慧眼鏡沒有為</a:t>
            </a:r>
            <a:r>
              <a:rPr lang="zh-TW" altLang="en-US" sz="1200" dirty="0" smtClean="0">
                <a:solidFill>
                  <a:schemeClr val="tx1"/>
                </a:solidFill>
                <a:latin typeface="微軟正黑體"/>
                <a:ea typeface="微軟正黑體"/>
              </a:rPr>
              <a:t>對視障</a:t>
            </a:r>
            <a:r>
              <a:rPr lang="zh-TW" altLang="en-US" sz="1200" dirty="0">
                <a:solidFill>
                  <a:schemeClr val="tx1"/>
                </a:solidFill>
                <a:latin typeface="微軟正黑體"/>
                <a:ea typeface="微軟正黑體"/>
              </a:rPr>
              <a:t>者</a:t>
            </a:r>
            <a:r>
              <a:rPr lang="zh-TW" altLang="en-US" sz="1200" dirty="0" smtClean="0">
                <a:solidFill>
                  <a:schemeClr val="tx1"/>
                </a:solidFill>
                <a:latin typeface="微軟正黑體"/>
                <a:ea typeface="微軟正黑體"/>
              </a:rPr>
              <a:t>服務。</a:t>
            </a:r>
            <a:endParaRPr lang="en-US" altLang="zh-TW" sz="1200" dirty="0">
              <a:solidFill>
                <a:schemeClr val="tx1"/>
              </a:solidFill>
              <a:latin typeface="微軟正黑體"/>
              <a:ea typeface="微軟正黑體"/>
            </a:endParaRPr>
          </a:p>
          <a:p>
            <a:endParaRPr lang="en-US" altLang="zh-TW" sz="1200" b="1" dirty="0" smtClean="0">
              <a:solidFill>
                <a:schemeClr val="tx1"/>
              </a:solidFill>
              <a:latin typeface="微軟正黑體"/>
              <a:ea typeface="微軟正黑體"/>
            </a:endParaRPr>
          </a:p>
          <a:p>
            <a:r>
              <a:rPr lang="zh-TW" altLang="en-US" sz="1200" b="1" dirty="0">
                <a:solidFill>
                  <a:schemeClr val="tx1"/>
                </a:solidFill>
                <a:latin typeface="微軟正黑體"/>
                <a:ea typeface="微軟正黑體"/>
              </a:rPr>
              <a:t>智慧</a:t>
            </a:r>
            <a:r>
              <a:rPr lang="zh-TW" altLang="en-US" sz="1200" b="1" dirty="0" smtClean="0">
                <a:solidFill>
                  <a:schemeClr val="tx1"/>
                </a:solidFill>
                <a:latin typeface="微軟正黑體"/>
                <a:ea typeface="微軟正黑體"/>
              </a:rPr>
              <a:t>手套</a:t>
            </a:r>
            <a:endParaRPr lang="en-US" altLang="zh-TW" sz="1200" b="1" dirty="0" smtClean="0">
              <a:solidFill>
                <a:schemeClr val="tx1"/>
              </a:solidFill>
              <a:latin typeface="微軟正黑體"/>
              <a:ea typeface="微軟正黑體"/>
            </a:endParaRPr>
          </a:p>
          <a:p>
            <a:r>
              <a:rPr lang="zh-TW" altLang="en-US" sz="1200" dirty="0" smtClean="0">
                <a:solidFill>
                  <a:schemeClr val="tx1"/>
                </a:solidFill>
                <a:latin typeface="微軟正黑體"/>
                <a:ea typeface="微軟正黑體"/>
              </a:rPr>
              <a:t>現有智慧手套</a:t>
            </a:r>
            <a:r>
              <a:rPr lang="zh-TW" altLang="en-US" sz="1200" dirty="0">
                <a:solidFill>
                  <a:schemeClr val="tx1"/>
                </a:solidFill>
                <a:latin typeface="微軟正黑體"/>
                <a:ea typeface="微軟正黑體"/>
              </a:rPr>
              <a:t>沒有考慮觸覺</a:t>
            </a:r>
            <a:r>
              <a:rPr lang="zh-TW" altLang="en-US" sz="1200" dirty="0" smtClean="0">
                <a:solidFill>
                  <a:schemeClr val="tx1"/>
                </a:solidFill>
                <a:latin typeface="微軟正黑體"/>
                <a:ea typeface="微軟正黑體"/>
              </a:rPr>
              <a:t>資訊。</a:t>
            </a:r>
            <a:endParaRPr lang="en-US" altLang="zh-TW" sz="1200" b="1" dirty="0" smtClean="0">
              <a:solidFill>
                <a:schemeClr val="tx1"/>
              </a:solidFill>
              <a:latin typeface="微軟正黑體"/>
              <a:ea typeface="微軟正黑體"/>
            </a:endParaRPr>
          </a:p>
          <a:p>
            <a:endParaRPr lang="en-US" altLang="zh-TW" sz="1200" dirty="0">
              <a:solidFill>
                <a:schemeClr val="tx1"/>
              </a:solidFill>
              <a:latin typeface="微軟正黑體"/>
              <a:ea typeface="微軟正黑體"/>
            </a:endParaRPr>
          </a:p>
          <a:p>
            <a:endParaRPr lang="zh-TW" altLang="en-US" sz="1200" dirty="0">
              <a:solidFill>
                <a:schemeClr val="tx1"/>
              </a:solidFill>
              <a:latin typeface="微軟正黑體"/>
              <a:ea typeface="微軟正黑體"/>
            </a:endParaRPr>
          </a:p>
          <a:p>
            <a:pPr marL="182563" indent="-182563">
              <a:defRPr/>
            </a:pPr>
            <a:endParaRPr lang="zh-TW" altLang="en-US" sz="1200" dirty="0">
              <a:solidFill>
                <a:schemeClr val="tx1"/>
              </a:solidFill>
              <a:latin typeface="微軟正黑體"/>
              <a:ea typeface="微軟正黑體"/>
            </a:endParaRPr>
          </a:p>
        </p:txBody>
      </p:sp>
      <p:sp>
        <p:nvSpPr>
          <p:cNvPr id="50" name="矩形 33"/>
          <p:cNvSpPr>
            <a:spLocks noChangeArrowheads="1"/>
          </p:cNvSpPr>
          <p:nvPr/>
        </p:nvSpPr>
        <p:spPr bwMode="auto">
          <a:xfrm>
            <a:off x="3995936" y="2052137"/>
            <a:ext cx="1350947" cy="584775"/>
          </a:xfrm>
          <a:prstGeom prst="rect">
            <a:avLst/>
          </a:prstGeom>
          <a:noFill/>
          <a:ln w="9525">
            <a:noFill/>
            <a:miter lim="800000"/>
            <a:headEnd/>
            <a:tailEnd/>
          </a:ln>
        </p:spPr>
        <p:txBody>
          <a:bodyPr wrap="square">
            <a:spAutoFit/>
          </a:bodyPr>
          <a:lstStyle/>
          <a:p>
            <a:pPr algn="ctr"/>
            <a:r>
              <a:rPr lang="zh-TW" altLang="en-US" sz="1600" dirty="0" smtClean="0">
                <a:solidFill>
                  <a:srgbClr val="0000FF"/>
                </a:solidFill>
                <a:latin typeface="微軟正黑體"/>
                <a:ea typeface="微軟正黑體"/>
              </a:rPr>
              <a:t>超音波測距及影像辨識</a:t>
            </a:r>
            <a:endParaRPr lang="zh-TW" altLang="en-US" sz="1600" dirty="0">
              <a:solidFill>
                <a:srgbClr val="0000FF"/>
              </a:solidFill>
              <a:latin typeface="微軟正黑體"/>
              <a:ea typeface="微軟正黑體"/>
            </a:endParaRPr>
          </a:p>
        </p:txBody>
      </p:sp>
      <p:grpSp>
        <p:nvGrpSpPr>
          <p:cNvPr id="4" name="群組 3"/>
          <p:cNvGrpSpPr/>
          <p:nvPr/>
        </p:nvGrpSpPr>
        <p:grpSpPr>
          <a:xfrm>
            <a:off x="18438" y="3963459"/>
            <a:ext cx="9125562" cy="2883976"/>
            <a:chOff x="632120" y="1000293"/>
            <a:chExt cx="9125562" cy="2344560"/>
          </a:xfrm>
        </p:grpSpPr>
        <p:grpSp>
          <p:nvGrpSpPr>
            <p:cNvPr id="51" name="Group 14"/>
            <p:cNvGrpSpPr>
              <a:grpSpLocks/>
            </p:cNvGrpSpPr>
            <p:nvPr/>
          </p:nvGrpSpPr>
          <p:grpSpPr bwMode="auto">
            <a:xfrm flipH="1">
              <a:off x="3683504" y="1109817"/>
              <a:ext cx="2224744" cy="504055"/>
              <a:chOff x="4754" y="686"/>
              <a:chExt cx="1248" cy="438"/>
            </a:xfrm>
          </p:grpSpPr>
          <p:pic>
            <p:nvPicPr>
              <p:cNvPr id="52" name="Picture 15" descr="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686"/>
                <a:ext cx="124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264"/>
              <p:cNvSpPr>
                <a:spLocks noChangeArrowheads="1"/>
              </p:cNvSpPr>
              <p:nvPr/>
            </p:nvSpPr>
            <p:spPr bwMode="auto">
              <a:xfrm>
                <a:off x="5142" y="796"/>
                <a:ext cx="321" cy="193"/>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9525" algn="ctr">
                    <a:solidFill>
                      <a:srgbClr val="33CCCC"/>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none" lIns="0" tIns="0" rIns="0" bIns="0" anchor="ctr"/>
              <a:lstStyle>
                <a:lvl1pPr>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a:spcBef>
                    <a:spcPct val="20000"/>
                  </a:spcBef>
                  <a:buChar char="•"/>
                  <a:defRPr kumimoji="1" sz="2200" b="1">
                    <a:solidFill>
                      <a:srgbClr val="0000FF"/>
                    </a:solidFill>
                    <a:latin typeface="Arial" charset="0"/>
                    <a:ea typeface="標楷體" pitchFamily="65" charset="-120"/>
                  </a:defRPr>
                </a:lvl2pPr>
                <a:lvl3pPr marL="1143000" indent="-228600">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algn="ctr" eaLnBrk="0" fontAlgn="base" hangingPunct="0">
                  <a:spcBef>
                    <a:spcPct val="0"/>
                  </a:spcBef>
                  <a:spcAft>
                    <a:spcPct val="0"/>
                  </a:spcAft>
                  <a:buFontTx/>
                  <a:buNone/>
                </a:pPr>
                <a:r>
                  <a:rPr lang="en-US" altLang="zh-TW" sz="1800" dirty="0" smtClean="0">
                    <a:solidFill>
                      <a:srgbClr val="000066"/>
                    </a:solidFill>
                    <a:latin typeface="微軟正黑體"/>
                    <a:ea typeface="微軟正黑體"/>
                  </a:rPr>
                  <a:t>FY104</a:t>
                </a:r>
                <a:endParaRPr lang="en-US" altLang="zh-TW" sz="1800" dirty="0">
                  <a:solidFill>
                    <a:srgbClr val="000066"/>
                  </a:solidFill>
                  <a:latin typeface="微軟正黑體"/>
                  <a:ea typeface="微軟正黑體"/>
                </a:endParaRPr>
              </a:p>
            </p:txBody>
          </p:sp>
        </p:grpSp>
        <p:grpSp>
          <p:nvGrpSpPr>
            <p:cNvPr id="54" name="Group 14"/>
            <p:cNvGrpSpPr>
              <a:grpSpLocks/>
            </p:cNvGrpSpPr>
            <p:nvPr/>
          </p:nvGrpSpPr>
          <p:grpSpPr bwMode="auto">
            <a:xfrm flipH="1">
              <a:off x="1250391" y="1109817"/>
              <a:ext cx="2117163" cy="504055"/>
              <a:chOff x="4717" y="686"/>
              <a:chExt cx="1248" cy="438"/>
            </a:xfrm>
          </p:grpSpPr>
          <p:pic>
            <p:nvPicPr>
              <p:cNvPr id="55" name="Picture 15" descr="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7" y="686"/>
                <a:ext cx="124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Rectangle 264"/>
              <p:cNvSpPr>
                <a:spLocks noChangeArrowheads="1"/>
              </p:cNvSpPr>
              <p:nvPr/>
            </p:nvSpPr>
            <p:spPr bwMode="auto">
              <a:xfrm>
                <a:off x="5142" y="796"/>
                <a:ext cx="321" cy="193"/>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9525" algn="ctr">
                    <a:solidFill>
                      <a:srgbClr val="33CCCC"/>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none" lIns="0" tIns="0" rIns="0" bIns="0" anchor="ctr"/>
              <a:lstStyle>
                <a:lvl1pPr>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a:spcBef>
                    <a:spcPct val="20000"/>
                  </a:spcBef>
                  <a:buChar char="•"/>
                  <a:defRPr kumimoji="1" sz="2200" b="1">
                    <a:solidFill>
                      <a:srgbClr val="0000FF"/>
                    </a:solidFill>
                    <a:latin typeface="Arial" charset="0"/>
                    <a:ea typeface="標楷體" pitchFamily="65" charset="-120"/>
                  </a:defRPr>
                </a:lvl2pPr>
                <a:lvl3pPr marL="1143000" indent="-228600">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algn="ctr" eaLnBrk="0" fontAlgn="base" hangingPunct="0">
                  <a:spcBef>
                    <a:spcPct val="0"/>
                  </a:spcBef>
                  <a:spcAft>
                    <a:spcPct val="0"/>
                  </a:spcAft>
                  <a:buFontTx/>
                  <a:buNone/>
                </a:pPr>
                <a:r>
                  <a:rPr lang="en-US" altLang="zh-TW" sz="1800" dirty="0" smtClean="0">
                    <a:solidFill>
                      <a:srgbClr val="000066"/>
                    </a:solidFill>
                    <a:latin typeface="微軟正黑體"/>
                    <a:ea typeface="微軟正黑體"/>
                  </a:rPr>
                  <a:t>FY103</a:t>
                </a:r>
                <a:endParaRPr lang="en-US" altLang="zh-TW" sz="1800" dirty="0">
                  <a:solidFill>
                    <a:srgbClr val="000066"/>
                  </a:solidFill>
                  <a:latin typeface="微軟正黑體"/>
                  <a:ea typeface="微軟正黑體"/>
                </a:endParaRPr>
              </a:p>
            </p:txBody>
          </p:sp>
        </p:grpSp>
        <p:grpSp>
          <p:nvGrpSpPr>
            <p:cNvPr id="57" name="Group 14"/>
            <p:cNvGrpSpPr>
              <a:grpSpLocks/>
            </p:cNvGrpSpPr>
            <p:nvPr/>
          </p:nvGrpSpPr>
          <p:grpSpPr bwMode="auto">
            <a:xfrm flipH="1">
              <a:off x="6345914" y="1109817"/>
              <a:ext cx="2186526" cy="504055"/>
              <a:chOff x="4754" y="686"/>
              <a:chExt cx="1248" cy="438"/>
            </a:xfrm>
          </p:grpSpPr>
          <p:pic>
            <p:nvPicPr>
              <p:cNvPr id="58" name="Picture 15" descr="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 y="686"/>
                <a:ext cx="124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264"/>
              <p:cNvSpPr>
                <a:spLocks noChangeArrowheads="1"/>
              </p:cNvSpPr>
              <p:nvPr/>
            </p:nvSpPr>
            <p:spPr bwMode="auto">
              <a:xfrm>
                <a:off x="5142" y="796"/>
                <a:ext cx="321" cy="193"/>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9525" algn="ctr">
                    <a:solidFill>
                      <a:srgbClr val="33CCCC"/>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none" lIns="0" tIns="0" rIns="0" bIns="0" anchor="ctr"/>
              <a:lstStyle>
                <a:lvl1pPr>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a:spcBef>
                    <a:spcPct val="20000"/>
                  </a:spcBef>
                  <a:buChar char="•"/>
                  <a:defRPr kumimoji="1" sz="2200" b="1">
                    <a:solidFill>
                      <a:srgbClr val="0000FF"/>
                    </a:solidFill>
                    <a:latin typeface="Arial" charset="0"/>
                    <a:ea typeface="標楷體" pitchFamily="65" charset="-120"/>
                  </a:defRPr>
                </a:lvl2pPr>
                <a:lvl3pPr marL="1143000" indent="-228600">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algn="ctr" eaLnBrk="0" fontAlgn="base" hangingPunct="0">
                  <a:spcBef>
                    <a:spcPct val="0"/>
                  </a:spcBef>
                  <a:spcAft>
                    <a:spcPct val="0"/>
                  </a:spcAft>
                  <a:buFontTx/>
                  <a:buNone/>
                </a:pPr>
                <a:r>
                  <a:rPr lang="en-US" altLang="zh-TW" sz="1800" dirty="0" smtClean="0">
                    <a:solidFill>
                      <a:srgbClr val="000066"/>
                    </a:solidFill>
                    <a:latin typeface="微軟正黑體"/>
                    <a:ea typeface="微軟正黑體"/>
                  </a:rPr>
                  <a:t>FY105</a:t>
                </a:r>
                <a:endParaRPr lang="en-US" altLang="zh-TW" sz="1800" dirty="0">
                  <a:solidFill>
                    <a:srgbClr val="000066"/>
                  </a:solidFill>
                  <a:latin typeface="微軟正黑體"/>
                  <a:ea typeface="微軟正黑體"/>
                </a:endParaRPr>
              </a:p>
            </p:txBody>
          </p:sp>
        </p:grpSp>
        <p:sp>
          <p:nvSpPr>
            <p:cNvPr id="60" name="AutoShape 298"/>
            <p:cNvSpPr>
              <a:spLocks noChangeArrowheads="1"/>
            </p:cNvSpPr>
            <p:nvPr/>
          </p:nvSpPr>
          <p:spPr bwMode="auto">
            <a:xfrm>
              <a:off x="632120" y="1572037"/>
              <a:ext cx="2999936" cy="1772816"/>
            </a:xfrm>
            <a:prstGeom prst="roundRect">
              <a:avLst>
                <a:gd name="adj" fmla="val 11343"/>
              </a:avLst>
            </a:prstGeom>
            <a:solidFill>
              <a:schemeClr val="bg1">
                <a:alpha val="85097"/>
              </a:schemeClr>
            </a:solidFill>
            <a:ln w="15875">
              <a:solidFill>
                <a:srgbClr val="3399FF">
                  <a:alpha val="54901"/>
                </a:srgbClr>
              </a:solidFill>
              <a:round/>
              <a:headEnd/>
              <a:tailEnd/>
            </a:ln>
          </p:spPr>
          <p:txBody>
            <a:bodyPr lIns="0" tIns="10800" rIns="0" bIns="10800" anchor="t" anchorCtr="0"/>
            <a:lstStyle>
              <a:lvl1pPr defTabSz="962025">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defTabSz="962025">
                <a:spcBef>
                  <a:spcPct val="20000"/>
                </a:spcBef>
                <a:buChar char="•"/>
                <a:defRPr kumimoji="1" sz="2200" b="1">
                  <a:solidFill>
                    <a:srgbClr val="0000FF"/>
                  </a:solidFill>
                  <a:latin typeface="Arial" charset="0"/>
                  <a:ea typeface="標楷體" pitchFamily="65" charset="-120"/>
                </a:defRPr>
              </a:lvl2pPr>
              <a:lvl3pPr marL="1143000" indent="-228600" defTabSz="962025">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defTabSz="962025">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defTabSz="962025">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智慧手環</a:t>
              </a:r>
              <a:endParaRPr lang="en-US" altLang="zh-TW" sz="1200" dirty="0" smtClean="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超音波測距與顏色偵測</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en-US" altLang="zh-TW" sz="1200" dirty="0" smtClean="0">
                  <a:solidFill>
                    <a:srgbClr val="0000CC"/>
                  </a:solidFill>
                  <a:latin typeface="微軟正黑體"/>
                  <a:ea typeface="微軟正黑體"/>
                </a:rPr>
                <a:t>BLE</a:t>
              </a:r>
              <a:r>
                <a:rPr lang="zh-TW" altLang="en-US" sz="1200" dirty="0" smtClean="0">
                  <a:solidFill>
                    <a:srgbClr val="0000CC"/>
                  </a:solidFill>
                  <a:latin typeface="微軟正黑體"/>
                  <a:ea typeface="微軟正黑體"/>
                </a:rPr>
                <a:t>資料傳輸</a:t>
              </a:r>
              <a:endParaRPr lang="en-US" altLang="zh-TW" sz="1200" dirty="0" smtClean="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智慧眼鏡</a:t>
              </a:r>
              <a:endParaRPr lang="en-US" altLang="zh-TW" sz="1200" dirty="0" smtClean="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超音波測距</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en-US" altLang="zh-TW" sz="1200" dirty="0" smtClean="0">
                  <a:solidFill>
                    <a:srgbClr val="0000CC"/>
                  </a:solidFill>
                  <a:latin typeface="微軟正黑體"/>
                  <a:ea typeface="微軟正黑體"/>
                </a:rPr>
                <a:t>BLE</a:t>
              </a:r>
              <a:r>
                <a:rPr lang="zh-TW" altLang="en-US" sz="1200" dirty="0" smtClean="0">
                  <a:solidFill>
                    <a:srgbClr val="0000CC"/>
                  </a:solidFill>
                  <a:latin typeface="微軟正黑體"/>
                  <a:ea typeface="微軟正黑體"/>
                </a:rPr>
                <a:t>資料傳輸</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語音與震動提示警告</a:t>
              </a:r>
              <a:endParaRPr lang="en-US" altLang="zh-TW" sz="1200" dirty="0" smtClean="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智慧手套</a:t>
              </a:r>
              <a:endParaRPr lang="en-US" altLang="zh-TW" sz="1200" dirty="0" smtClean="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感測器數據整合</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en-US" altLang="zh-TW" sz="1200" dirty="0" smtClean="0">
                  <a:solidFill>
                    <a:srgbClr val="0000CC"/>
                  </a:solidFill>
                  <a:latin typeface="微軟正黑體"/>
                  <a:ea typeface="微軟正黑體"/>
                </a:rPr>
                <a:t>2.4G</a:t>
              </a:r>
              <a:r>
                <a:rPr lang="zh-TW" altLang="en-US" sz="1200" dirty="0" smtClean="0">
                  <a:solidFill>
                    <a:srgbClr val="0000CC"/>
                  </a:solidFill>
                  <a:latin typeface="微軟正黑體"/>
                  <a:ea typeface="微軟正黑體"/>
                </a:rPr>
                <a:t>資料傳輸</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手語辨識演算法</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endParaRPr lang="en-US" altLang="zh-TW" sz="900" dirty="0">
                <a:solidFill>
                  <a:srgbClr val="0000CC"/>
                </a:solidFill>
                <a:latin typeface="微軟正黑體"/>
                <a:ea typeface="微軟正黑體"/>
              </a:endParaRPr>
            </a:p>
            <a:p>
              <a:pPr marL="574675" lvl="2" indent="-174625" fontAlgn="base">
                <a:spcBef>
                  <a:spcPct val="0"/>
                </a:spcBef>
                <a:spcAft>
                  <a:spcPct val="0"/>
                </a:spcAft>
              </a:pPr>
              <a:endParaRPr lang="en-US" altLang="zh-TW" sz="900" dirty="0" smtClean="0">
                <a:solidFill>
                  <a:srgbClr val="0000CC"/>
                </a:solidFill>
                <a:latin typeface="微軟正黑體"/>
                <a:ea typeface="微軟正黑體"/>
              </a:endParaRPr>
            </a:p>
            <a:p>
              <a:pPr marL="574675" lvl="2" indent="-174625" fontAlgn="base">
                <a:spcBef>
                  <a:spcPct val="0"/>
                </a:spcBef>
                <a:spcAft>
                  <a:spcPct val="0"/>
                </a:spcAft>
              </a:pPr>
              <a:endParaRPr lang="zh-TW" altLang="en-US" sz="9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endParaRPr lang="en-US" altLang="zh-TW" sz="1000" dirty="0" smtClean="0">
                <a:solidFill>
                  <a:srgbClr val="0000CC"/>
                </a:solidFill>
                <a:latin typeface="微軟正黑體"/>
                <a:ea typeface="微軟正黑體"/>
              </a:endParaRPr>
            </a:p>
            <a:p>
              <a:pPr marL="361950" lvl="1" indent="-180975" fontAlgn="base">
                <a:spcBef>
                  <a:spcPct val="0"/>
                </a:spcBef>
                <a:spcAft>
                  <a:spcPct val="0"/>
                </a:spcAft>
                <a:buFont typeface="Wingdings" panose="05000000000000000000" pitchFamily="2" charset="2"/>
                <a:buChar char="ü"/>
              </a:pPr>
              <a:endParaRPr lang="en-US" altLang="zh-TW" sz="1050" dirty="0" smtClean="0">
                <a:solidFill>
                  <a:srgbClr val="006600"/>
                </a:solidFill>
                <a:latin typeface="微軟正黑體"/>
                <a:ea typeface="微軟正黑體"/>
                <a:cs typeface="Times New Roman" pitchFamily="18" charset="0"/>
              </a:endParaRPr>
            </a:p>
          </p:txBody>
        </p:sp>
        <p:sp>
          <p:nvSpPr>
            <p:cNvPr id="63" name="圓角矩形 62"/>
            <p:cNvSpPr/>
            <p:nvPr/>
          </p:nvSpPr>
          <p:spPr>
            <a:xfrm>
              <a:off x="632120" y="1000293"/>
              <a:ext cx="860932" cy="576064"/>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smtClean="0">
                  <a:solidFill>
                    <a:srgbClr val="000099"/>
                  </a:solidFill>
                  <a:latin typeface="微軟正黑體"/>
                  <a:ea typeface="微軟正黑體"/>
                </a:rPr>
                <a:t>主要</a:t>
              </a:r>
              <a:endParaRPr lang="en-US" altLang="zh-TW" sz="1600" b="1" dirty="0" smtClean="0">
                <a:solidFill>
                  <a:srgbClr val="000099"/>
                </a:solidFill>
                <a:latin typeface="微軟正黑體"/>
                <a:ea typeface="微軟正黑體"/>
              </a:endParaRPr>
            </a:p>
            <a:p>
              <a:pPr algn="ctr"/>
              <a:r>
                <a:rPr lang="zh-TW" altLang="en-US" sz="1600" b="1" dirty="0" smtClean="0">
                  <a:solidFill>
                    <a:srgbClr val="000099"/>
                  </a:solidFill>
                  <a:latin typeface="微軟正黑體"/>
                  <a:ea typeface="微軟正黑體"/>
                </a:rPr>
                <a:t>技術</a:t>
              </a:r>
              <a:endParaRPr lang="zh-TW" altLang="en-US" sz="1600" b="1" dirty="0">
                <a:solidFill>
                  <a:srgbClr val="000099"/>
                </a:solidFill>
                <a:latin typeface="微軟正黑體"/>
                <a:ea typeface="微軟正黑體"/>
              </a:endParaRPr>
            </a:p>
          </p:txBody>
        </p:sp>
        <p:sp>
          <p:nvSpPr>
            <p:cNvPr id="75" name="AutoShape 298"/>
            <p:cNvSpPr>
              <a:spLocks noChangeArrowheads="1"/>
            </p:cNvSpPr>
            <p:nvPr/>
          </p:nvSpPr>
          <p:spPr bwMode="auto">
            <a:xfrm>
              <a:off x="3687752" y="1556776"/>
              <a:ext cx="2999936" cy="1772816"/>
            </a:xfrm>
            <a:prstGeom prst="roundRect">
              <a:avLst>
                <a:gd name="adj" fmla="val 11343"/>
              </a:avLst>
            </a:prstGeom>
            <a:solidFill>
              <a:schemeClr val="bg1">
                <a:alpha val="85097"/>
              </a:schemeClr>
            </a:solidFill>
            <a:ln w="15875">
              <a:solidFill>
                <a:srgbClr val="3399FF">
                  <a:alpha val="54901"/>
                </a:srgbClr>
              </a:solidFill>
              <a:round/>
              <a:headEnd/>
              <a:tailEnd/>
            </a:ln>
          </p:spPr>
          <p:txBody>
            <a:bodyPr lIns="0" tIns="10800" rIns="0" bIns="10800" anchor="t" anchorCtr="0"/>
            <a:lstStyle>
              <a:lvl1pPr defTabSz="962025">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defTabSz="962025">
                <a:spcBef>
                  <a:spcPct val="20000"/>
                </a:spcBef>
                <a:buChar char="•"/>
                <a:defRPr kumimoji="1" sz="2200" b="1">
                  <a:solidFill>
                    <a:srgbClr val="0000FF"/>
                  </a:solidFill>
                  <a:latin typeface="Arial" charset="0"/>
                  <a:ea typeface="標楷體" pitchFamily="65" charset="-120"/>
                </a:defRPr>
              </a:lvl2pPr>
              <a:lvl3pPr marL="1143000" indent="-228600" defTabSz="962025">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defTabSz="962025">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defTabSz="962025">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marL="174625" indent="-174625" fontAlgn="base">
                <a:spcBef>
                  <a:spcPct val="0"/>
                </a:spcBef>
                <a:spcAft>
                  <a:spcPct val="0"/>
                </a:spcAft>
                <a:buFont typeface="Arial" panose="020B0604020202020204" pitchFamily="34" charset="0"/>
                <a:buChar char="•"/>
              </a:pPr>
              <a:r>
                <a:rPr lang="zh-TW" altLang="en-US" sz="1200" dirty="0">
                  <a:solidFill>
                    <a:srgbClr val="006600"/>
                  </a:solidFill>
                  <a:latin typeface="微軟正黑體"/>
                  <a:ea typeface="微軟正黑體"/>
                  <a:cs typeface="Times New Roman" pitchFamily="18" charset="0"/>
                </a:rPr>
                <a:t>智慧手環</a:t>
              </a:r>
              <a:endParaRPr lang="en-US" altLang="zh-TW" sz="1200" dirty="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a:solidFill>
                    <a:srgbClr val="0000CC"/>
                  </a:solidFill>
                  <a:latin typeface="微軟正黑體"/>
                  <a:ea typeface="微軟正黑體"/>
                </a:rPr>
                <a:t>測距與低功率系統設計</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r>
                <a:rPr lang="zh-TW" altLang="en-US" sz="1200" dirty="0">
                  <a:solidFill>
                    <a:srgbClr val="0000CC"/>
                  </a:solidFill>
                  <a:latin typeface="微軟正黑體"/>
                  <a:ea typeface="微軟正黑體"/>
                </a:rPr>
                <a:t>手勢操控</a:t>
              </a:r>
              <a:endParaRPr lang="en-US" altLang="zh-TW" sz="12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a:t>
              </a:r>
              <a:r>
                <a:rPr lang="zh-TW" altLang="en-US" sz="1200" dirty="0">
                  <a:solidFill>
                    <a:srgbClr val="006600"/>
                  </a:solidFill>
                  <a:latin typeface="微軟正黑體"/>
                  <a:ea typeface="微軟正黑體"/>
                  <a:cs typeface="Times New Roman" pitchFamily="18" charset="0"/>
                </a:rPr>
                <a:t>眼鏡</a:t>
              </a:r>
              <a:endParaRPr lang="en-US" altLang="zh-TW" sz="1200" dirty="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即時</a:t>
              </a:r>
              <a:r>
                <a:rPr lang="zh-TW" altLang="en-US" sz="1200" dirty="0">
                  <a:solidFill>
                    <a:srgbClr val="0000CC"/>
                  </a:solidFill>
                  <a:latin typeface="微軟正黑體"/>
                  <a:ea typeface="微軟正黑體"/>
                </a:rPr>
                <a:t>傳輸影像至手機處理</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r>
                <a:rPr lang="zh-TW" altLang="en-US" sz="1200" dirty="0">
                  <a:solidFill>
                    <a:srgbClr val="0000CC"/>
                  </a:solidFill>
                  <a:latin typeface="微軟正黑體"/>
                  <a:ea typeface="微軟正黑體"/>
                </a:rPr>
                <a:t>影像辨識特定標籤</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r>
                <a:rPr lang="zh-TW" altLang="en-US" sz="1200" dirty="0">
                  <a:solidFill>
                    <a:srgbClr val="0000CC"/>
                  </a:solidFill>
                  <a:latin typeface="微軟正黑體"/>
                  <a:ea typeface="微軟正黑體"/>
                </a:rPr>
                <a:t>藉由標籤引導視障者</a:t>
              </a:r>
              <a:endParaRPr lang="en-US" altLang="zh-TW" sz="12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智慧手套</a:t>
              </a:r>
              <a:endParaRPr lang="en-US" altLang="zh-TW" sz="1200" dirty="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增加壓力感測器</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en-US" altLang="zh-TW" sz="1200" dirty="0" smtClean="0">
                  <a:solidFill>
                    <a:srgbClr val="0000CC"/>
                  </a:solidFill>
                  <a:latin typeface="微軟正黑體"/>
                  <a:ea typeface="微軟正黑體"/>
                </a:rPr>
                <a:t>BLE</a:t>
              </a:r>
              <a:r>
                <a:rPr lang="zh-TW" altLang="en-US" sz="1200" dirty="0" smtClean="0">
                  <a:solidFill>
                    <a:srgbClr val="0000CC"/>
                  </a:solidFill>
                  <a:latin typeface="微軟正黑體"/>
                  <a:ea typeface="微軟正黑體"/>
                </a:rPr>
                <a:t>資料傳輸</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台灣手語資料庫擴充</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endParaRPr lang="en-US" altLang="zh-TW" sz="900" dirty="0" smtClean="0">
                <a:solidFill>
                  <a:srgbClr val="0000CC"/>
                </a:solidFill>
                <a:latin typeface="微軟正黑體"/>
                <a:ea typeface="微軟正黑體"/>
              </a:endParaRPr>
            </a:p>
            <a:p>
              <a:pPr marL="574675" lvl="2" indent="-174625" fontAlgn="base">
                <a:spcBef>
                  <a:spcPct val="0"/>
                </a:spcBef>
                <a:spcAft>
                  <a:spcPct val="0"/>
                </a:spcAft>
              </a:pPr>
              <a:endParaRPr lang="zh-TW" altLang="en-US" sz="9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endParaRPr lang="en-US" altLang="zh-TW" sz="1000" dirty="0" smtClean="0">
                <a:solidFill>
                  <a:srgbClr val="0000CC"/>
                </a:solidFill>
                <a:latin typeface="微軟正黑體"/>
                <a:ea typeface="微軟正黑體"/>
              </a:endParaRPr>
            </a:p>
            <a:p>
              <a:pPr marL="361950" lvl="1" indent="-180975" fontAlgn="base">
                <a:spcBef>
                  <a:spcPct val="0"/>
                </a:spcBef>
                <a:spcAft>
                  <a:spcPct val="0"/>
                </a:spcAft>
                <a:buFont typeface="Wingdings" panose="05000000000000000000" pitchFamily="2" charset="2"/>
                <a:buChar char="ü"/>
              </a:pPr>
              <a:endParaRPr lang="en-US" altLang="zh-TW" sz="1050" dirty="0" smtClean="0">
                <a:solidFill>
                  <a:srgbClr val="006600"/>
                </a:solidFill>
                <a:latin typeface="微軟正黑體"/>
                <a:ea typeface="微軟正黑體"/>
                <a:cs typeface="Times New Roman" pitchFamily="18" charset="0"/>
              </a:endParaRPr>
            </a:p>
          </p:txBody>
        </p:sp>
        <p:sp>
          <p:nvSpPr>
            <p:cNvPr id="76" name="AutoShape 298"/>
            <p:cNvSpPr>
              <a:spLocks noChangeArrowheads="1"/>
            </p:cNvSpPr>
            <p:nvPr/>
          </p:nvSpPr>
          <p:spPr bwMode="auto">
            <a:xfrm>
              <a:off x="6757746" y="1557531"/>
              <a:ext cx="2999936" cy="1772816"/>
            </a:xfrm>
            <a:prstGeom prst="roundRect">
              <a:avLst>
                <a:gd name="adj" fmla="val 11343"/>
              </a:avLst>
            </a:prstGeom>
            <a:solidFill>
              <a:schemeClr val="bg1">
                <a:alpha val="85097"/>
              </a:schemeClr>
            </a:solidFill>
            <a:ln w="15875">
              <a:solidFill>
                <a:srgbClr val="3399FF">
                  <a:alpha val="54901"/>
                </a:srgbClr>
              </a:solidFill>
              <a:round/>
              <a:headEnd/>
              <a:tailEnd/>
            </a:ln>
          </p:spPr>
          <p:txBody>
            <a:bodyPr lIns="0" tIns="10800" rIns="0" bIns="10800" anchor="t" anchorCtr="0"/>
            <a:lstStyle>
              <a:lvl1pPr defTabSz="962025">
                <a:spcBef>
                  <a:spcPct val="20000"/>
                </a:spcBef>
                <a:buFont typeface="Wingdings" pitchFamily="2" charset="2"/>
                <a:buChar char="n"/>
                <a:defRPr kumimoji="1" sz="2400" b="1">
                  <a:solidFill>
                    <a:srgbClr val="008000"/>
                  </a:solidFill>
                  <a:latin typeface="Arial" charset="0"/>
                  <a:ea typeface="標楷體" pitchFamily="65" charset="-120"/>
                </a:defRPr>
              </a:lvl1pPr>
              <a:lvl2pPr marL="742950" indent="-285750" defTabSz="962025">
                <a:spcBef>
                  <a:spcPct val="20000"/>
                </a:spcBef>
                <a:buChar char="•"/>
                <a:defRPr kumimoji="1" sz="2200" b="1">
                  <a:solidFill>
                    <a:srgbClr val="0000FF"/>
                  </a:solidFill>
                  <a:latin typeface="Arial" charset="0"/>
                  <a:ea typeface="標楷體" pitchFamily="65" charset="-120"/>
                </a:defRPr>
              </a:lvl2pPr>
              <a:lvl3pPr marL="1143000" indent="-228600" defTabSz="962025">
                <a:spcBef>
                  <a:spcPct val="20000"/>
                </a:spcBef>
                <a:buFont typeface="Wingdings" pitchFamily="2" charset="2"/>
                <a:buChar char="ü"/>
                <a:defRPr kumimoji="1" sz="2000" b="1">
                  <a:solidFill>
                    <a:schemeClr val="tx1"/>
                  </a:solidFill>
                  <a:latin typeface="Arial" charset="0"/>
                  <a:ea typeface="標楷體" pitchFamily="65" charset="-120"/>
                </a:defRPr>
              </a:lvl3pPr>
              <a:lvl4pPr marL="1600200" indent="-228600" defTabSz="962025">
                <a:spcBef>
                  <a:spcPct val="20000"/>
                </a:spcBef>
                <a:buFont typeface="Wingdings" pitchFamily="2" charset="2"/>
                <a:buChar char="Ø"/>
                <a:defRPr kumimoji="1" b="1">
                  <a:solidFill>
                    <a:srgbClr val="006600"/>
                  </a:solidFill>
                  <a:latin typeface="Arial" charset="0"/>
                  <a:ea typeface="標楷體" pitchFamily="65" charset="-120"/>
                </a:defRPr>
              </a:lvl4pPr>
              <a:lvl5pPr marL="2057400" indent="-228600" defTabSz="962025">
                <a:spcBef>
                  <a:spcPct val="20000"/>
                </a:spcBef>
                <a:buFont typeface="Wingdings" pitchFamily="2" charset="2"/>
                <a:buChar char="p"/>
                <a:defRPr kumimoji="1" sz="1600" b="1">
                  <a:solidFill>
                    <a:schemeClr val="tx1"/>
                  </a:solidFill>
                  <a:latin typeface="Arial" charset="0"/>
                  <a:ea typeface="標楷體" pitchFamily="65" charset="-120"/>
                </a:defRPr>
              </a:lvl5pPr>
              <a:lvl6pPr marL="25146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6pPr>
              <a:lvl7pPr marL="29718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7pPr>
              <a:lvl8pPr marL="34290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8pPr>
              <a:lvl9pPr marL="3886200" indent="-228600" defTabSz="962025" eaLnBrk="0" fontAlgn="base" hangingPunct="0">
                <a:spcBef>
                  <a:spcPct val="20000"/>
                </a:spcBef>
                <a:spcAft>
                  <a:spcPct val="0"/>
                </a:spcAft>
                <a:buFont typeface="Wingdings" pitchFamily="2" charset="2"/>
                <a:buChar char="p"/>
                <a:defRPr kumimoji="1" sz="1600" b="1">
                  <a:solidFill>
                    <a:schemeClr val="tx1"/>
                  </a:solidFill>
                  <a:latin typeface="Arial" charset="0"/>
                  <a:ea typeface="標楷體" pitchFamily="65" charset="-120"/>
                </a:defRPr>
              </a:lvl9pPr>
            </a:lstStyle>
            <a:p>
              <a:pPr marL="174625" indent="-174625" fontAlgn="base">
                <a:spcBef>
                  <a:spcPct val="0"/>
                </a:spcBef>
                <a:spcAft>
                  <a:spcPct val="0"/>
                </a:spcAft>
                <a:buFont typeface="Arial" panose="020B0604020202020204" pitchFamily="34" charset="0"/>
                <a:buChar char="•"/>
              </a:pPr>
              <a:r>
                <a:rPr lang="zh-TW" altLang="en-US" sz="1200" dirty="0">
                  <a:solidFill>
                    <a:srgbClr val="006600"/>
                  </a:solidFill>
                  <a:latin typeface="微軟正黑體"/>
                  <a:ea typeface="微軟正黑體"/>
                  <a:cs typeface="Times New Roman" pitchFamily="18" charset="0"/>
                </a:rPr>
                <a:t>智慧手環</a:t>
              </a:r>
              <a:endParaRPr lang="en-US" altLang="zh-TW" sz="1200" dirty="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a:solidFill>
                    <a:srgbClr val="0000CC"/>
                  </a:solidFill>
                  <a:latin typeface="微軟正黑體"/>
                  <a:ea typeface="微軟正黑體"/>
                </a:rPr>
                <a:t>視障者體驗</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r>
                <a:rPr lang="zh-TW" altLang="en-US" sz="1200" dirty="0">
                  <a:solidFill>
                    <a:srgbClr val="0000CC"/>
                  </a:solidFill>
                  <a:latin typeface="微軟正黑體"/>
                  <a:ea typeface="微軟正黑體"/>
                </a:rPr>
                <a:t>系統整合</a:t>
              </a:r>
              <a:endParaRPr lang="en-US" altLang="zh-TW" sz="12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a:t>
              </a:r>
              <a:r>
                <a:rPr lang="zh-TW" altLang="en-US" sz="1200" dirty="0">
                  <a:solidFill>
                    <a:srgbClr val="006600"/>
                  </a:solidFill>
                  <a:latin typeface="微軟正黑體"/>
                  <a:ea typeface="微軟正黑體"/>
                  <a:cs typeface="Times New Roman" pitchFamily="18" charset="0"/>
                </a:rPr>
                <a:t>眼鏡</a:t>
              </a:r>
              <a:endParaRPr lang="en-US" altLang="zh-TW" sz="1200" dirty="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a:solidFill>
                    <a:srgbClr val="0000CC"/>
                  </a:solidFill>
                  <a:latin typeface="微軟正黑體"/>
                  <a:ea typeface="微軟正黑體"/>
                </a:rPr>
                <a:t>視障者體驗</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r>
                <a:rPr lang="zh-TW" altLang="en-US" sz="1200" dirty="0">
                  <a:solidFill>
                    <a:srgbClr val="0000CC"/>
                  </a:solidFill>
                  <a:latin typeface="微軟正黑體"/>
                  <a:ea typeface="微軟正黑體"/>
                </a:rPr>
                <a:t>低功率系統設計</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r>
                <a:rPr lang="zh-TW" altLang="en-US" sz="1200" dirty="0">
                  <a:solidFill>
                    <a:srgbClr val="0000CC"/>
                  </a:solidFill>
                  <a:latin typeface="微軟正黑體"/>
                  <a:ea typeface="微軟正黑體"/>
                </a:rPr>
                <a:t>系統整合</a:t>
              </a:r>
              <a:endParaRPr lang="en-US" altLang="zh-TW" sz="12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r>
                <a:rPr lang="zh-TW" altLang="en-US" sz="1200" dirty="0" smtClean="0">
                  <a:solidFill>
                    <a:srgbClr val="006600"/>
                  </a:solidFill>
                  <a:latin typeface="微軟正黑體"/>
                  <a:ea typeface="微軟正黑體"/>
                  <a:cs typeface="Times New Roman" pitchFamily="18" charset="0"/>
                </a:rPr>
                <a:t>智慧手套</a:t>
              </a:r>
              <a:endParaRPr lang="en-US" altLang="zh-TW" sz="1200" dirty="0">
                <a:solidFill>
                  <a:srgbClr val="006600"/>
                </a:solidFill>
                <a:latin typeface="微軟正黑體"/>
                <a:ea typeface="微軟正黑體"/>
                <a:cs typeface="Times New Roman" pitchFamily="18" charset="0"/>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聽語障者體驗</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全</a:t>
              </a:r>
              <a:r>
                <a:rPr lang="zh-TW" altLang="en-US" sz="1200" dirty="0">
                  <a:solidFill>
                    <a:srgbClr val="0000CC"/>
                  </a:solidFill>
                  <a:latin typeface="微軟正黑體"/>
                  <a:ea typeface="微軟正黑體"/>
                </a:rPr>
                <a:t>球</a:t>
              </a:r>
              <a:r>
                <a:rPr lang="zh-TW" altLang="en-US" sz="1200" dirty="0" smtClean="0">
                  <a:solidFill>
                    <a:srgbClr val="0000CC"/>
                  </a:solidFill>
                  <a:latin typeface="微軟正黑體"/>
                  <a:ea typeface="微軟正黑體"/>
                </a:rPr>
                <a:t>手語</a:t>
              </a:r>
              <a:r>
                <a:rPr lang="zh-TW" altLang="en-US" sz="1200" dirty="0">
                  <a:solidFill>
                    <a:srgbClr val="0000CC"/>
                  </a:solidFill>
                  <a:latin typeface="微軟正黑體"/>
                  <a:ea typeface="微軟正黑體"/>
                </a:rPr>
                <a:t>資料庫</a:t>
              </a:r>
              <a:r>
                <a:rPr lang="zh-TW" altLang="en-US" sz="1200" dirty="0" smtClean="0">
                  <a:solidFill>
                    <a:srgbClr val="0000CC"/>
                  </a:solidFill>
                  <a:latin typeface="微軟正黑體"/>
                  <a:ea typeface="微軟正黑體"/>
                </a:rPr>
                <a:t>擴充</a:t>
              </a:r>
              <a:endParaRPr lang="en-US" altLang="zh-TW" sz="1200" dirty="0" smtClean="0">
                <a:solidFill>
                  <a:srgbClr val="0000CC"/>
                </a:solidFill>
                <a:latin typeface="微軟正黑體"/>
                <a:ea typeface="微軟正黑體"/>
              </a:endParaRPr>
            </a:p>
            <a:p>
              <a:pPr marL="574675" lvl="2" indent="-174625" fontAlgn="base">
                <a:spcBef>
                  <a:spcPct val="0"/>
                </a:spcBef>
                <a:spcAft>
                  <a:spcPct val="0"/>
                </a:spcAft>
              </a:pPr>
              <a:r>
                <a:rPr lang="zh-TW" altLang="en-US" sz="1200" dirty="0" smtClean="0">
                  <a:solidFill>
                    <a:srgbClr val="0000CC"/>
                  </a:solidFill>
                  <a:latin typeface="微軟正黑體"/>
                  <a:ea typeface="微軟正黑體"/>
                </a:rPr>
                <a:t>系統整</a:t>
              </a:r>
              <a:r>
                <a:rPr lang="zh-TW" altLang="en-US" sz="1200" dirty="0">
                  <a:solidFill>
                    <a:srgbClr val="0000CC"/>
                  </a:solidFill>
                  <a:latin typeface="微軟正黑體"/>
                  <a:ea typeface="微軟正黑體"/>
                </a:rPr>
                <a:t>合</a:t>
              </a:r>
              <a:endParaRPr lang="en-US" altLang="zh-TW" sz="1200" dirty="0">
                <a:solidFill>
                  <a:srgbClr val="0000CC"/>
                </a:solidFill>
                <a:latin typeface="微軟正黑體"/>
                <a:ea typeface="微軟正黑體"/>
              </a:endParaRPr>
            </a:p>
            <a:p>
              <a:pPr marL="574675" lvl="2" indent="-174625" fontAlgn="base">
                <a:spcBef>
                  <a:spcPct val="0"/>
                </a:spcBef>
                <a:spcAft>
                  <a:spcPct val="0"/>
                </a:spcAft>
              </a:pPr>
              <a:endParaRPr lang="zh-TW" altLang="en-US" sz="900" dirty="0">
                <a:solidFill>
                  <a:srgbClr val="0000CC"/>
                </a:solidFill>
                <a:latin typeface="微軟正黑體"/>
                <a:ea typeface="微軟正黑體"/>
              </a:endParaRPr>
            </a:p>
            <a:p>
              <a:pPr marL="174625" indent="-174625" fontAlgn="base">
                <a:spcBef>
                  <a:spcPct val="0"/>
                </a:spcBef>
                <a:spcAft>
                  <a:spcPct val="0"/>
                </a:spcAft>
                <a:buFont typeface="Arial" panose="020B0604020202020204" pitchFamily="34" charset="0"/>
                <a:buChar char="•"/>
              </a:pPr>
              <a:endParaRPr lang="en-US" altLang="zh-TW" sz="1000" dirty="0" smtClean="0">
                <a:solidFill>
                  <a:srgbClr val="0000CC"/>
                </a:solidFill>
                <a:latin typeface="微軟正黑體"/>
                <a:ea typeface="微軟正黑體"/>
              </a:endParaRPr>
            </a:p>
            <a:p>
              <a:pPr marL="361950" lvl="1" indent="-180975" fontAlgn="base">
                <a:spcBef>
                  <a:spcPct val="0"/>
                </a:spcBef>
                <a:spcAft>
                  <a:spcPct val="0"/>
                </a:spcAft>
                <a:buFont typeface="Wingdings" panose="05000000000000000000" pitchFamily="2" charset="2"/>
                <a:buChar char="ü"/>
              </a:pPr>
              <a:endParaRPr lang="en-US" altLang="zh-TW" sz="1050" dirty="0" smtClean="0">
                <a:solidFill>
                  <a:srgbClr val="006600"/>
                </a:solidFill>
                <a:latin typeface="微軟正黑體"/>
                <a:ea typeface="微軟正黑體"/>
                <a:cs typeface="Times New Roman" pitchFamily="18" charset="0"/>
              </a:endParaRPr>
            </a:p>
          </p:txBody>
        </p:sp>
      </p:grpSp>
      <p:sp>
        <p:nvSpPr>
          <p:cNvPr id="20" name="矩形 19"/>
          <p:cNvSpPr/>
          <p:nvPr/>
        </p:nvSpPr>
        <p:spPr>
          <a:xfrm>
            <a:off x="7522154" y="2132856"/>
            <a:ext cx="184666" cy="369332"/>
          </a:xfrm>
          <a:prstGeom prst="rect">
            <a:avLst/>
          </a:prstGeom>
          <a:solidFill>
            <a:schemeClr val="bg1"/>
          </a:solidFill>
        </p:spPr>
        <p:txBody>
          <a:bodyPr wrap="none">
            <a:spAutoFit/>
          </a:bodyPr>
          <a:lstStyle/>
          <a:p>
            <a:endParaRPr lang="zh-CN" altLang="en-US" dirty="0">
              <a:ea typeface="微軟正黑體"/>
            </a:endParaRPr>
          </a:p>
        </p:txBody>
      </p:sp>
      <p:sp>
        <p:nvSpPr>
          <p:cNvPr id="78" name="矩形 33"/>
          <p:cNvSpPr>
            <a:spLocks noChangeArrowheads="1"/>
          </p:cNvSpPr>
          <p:nvPr/>
        </p:nvSpPr>
        <p:spPr bwMode="auto">
          <a:xfrm>
            <a:off x="3995936" y="3068960"/>
            <a:ext cx="1350947" cy="338554"/>
          </a:xfrm>
          <a:prstGeom prst="rect">
            <a:avLst/>
          </a:prstGeom>
          <a:noFill/>
          <a:ln w="9525">
            <a:noFill/>
            <a:miter lim="800000"/>
            <a:headEnd/>
            <a:tailEnd/>
          </a:ln>
        </p:spPr>
        <p:txBody>
          <a:bodyPr wrap="square">
            <a:spAutoFit/>
          </a:bodyPr>
          <a:lstStyle/>
          <a:p>
            <a:pPr algn="ctr"/>
            <a:r>
              <a:rPr lang="zh-TW" altLang="en-US" sz="1600" dirty="0">
                <a:solidFill>
                  <a:srgbClr val="0000FF"/>
                </a:solidFill>
                <a:latin typeface="微軟正黑體"/>
                <a:ea typeface="微軟正黑體"/>
              </a:rPr>
              <a:t>壓力感測器</a:t>
            </a:r>
          </a:p>
        </p:txBody>
      </p:sp>
      <p:sp>
        <p:nvSpPr>
          <p:cNvPr id="79" name="向上箭號 26"/>
          <p:cNvSpPr>
            <a:spLocks noChangeArrowheads="1"/>
          </p:cNvSpPr>
          <p:nvPr/>
        </p:nvSpPr>
        <p:spPr bwMode="auto">
          <a:xfrm rot="5400000">
            <a:off x="4423863" y="375641"/>
            <a:ext cx="433387" cy="923486"/>
          </a:xfrm>
          <a:prstGeom prst="upArrow">
            <a:avLst>
              <a:gd name="adj1" fmla="val 50000"/>
              <a:gd name="adj2" fmla="val 94845"/>
            </a:avLst>
          </a:prstGeom>
          <a:solidFill>
            <a:srgbClr val="FF9637"/>
          </a:solidFill>
          <a:ln w="25400" algn="ctr">
            <a:solidFill>
              <a:srgbClr val="FF0000"/>
            </a:solidFill>
            <a:miter lim="800000"/>
            <a:headEnd/>
            <a:tailEnd/>
          </a:ln>
        </p:spPr>
        <p:txBody>
          <a:bodyPr rot="10800000" vert="eaVert" anchor="ctr"/>
          <a:lstStyle/>
          <a:p>
            <a:pPr algn="ctr"/>
            <a:r>
              <a:rPr lang="zh-TW" altLang="en-US" sz="1100" b="1" dirty="0" smtClean="0">
                <a:latin typeface="微軟正黑體"/>
                <a:ea typeface="微軟正黑體"/>
              </a:rPr>
              <a:t>智慧手環</a:t>
            </a:r>
            <a:endParaRPr lang="zh-TW" altLang="en-US" sz="1100" b="1" dirty="0">
              <a:latin typeface="微軟正黑體"/>
              <a:ea typeface="微軟正黑體"/>
            </a:endParaRPr>
          </a:p>
        </p:txBody>
      </p:sp>
      <p:sp>
        <p:nvSpPr>
          <p:cNvPr id="80" name="矩形 33"/>
          <p:cNvSpPr>
            <a:spLocks noChangeArrowheads="1"/>
          </p:cNvSpPr>
          <p:nvPr/>
        </p:nvSpPr>
        <p:spPr bwMode="auto">
          <a:xfrm>
            <a:off x="3971623" y="1061328"/>
            <a:ext cx="1350947" cy="584775"/>
          </a:xfrm>
          <a:prstGeom prst="rect">
            <a:avLst/>
          </a:prstGeom>
          <a:noFill/>
          <a:ln w="9525">
            <a:noFill/>
            <a:miter lim="800000"/>
            <a:headEnd/>
            <a:tailEnd/>
          </a:ln>
        </p:spPr>
        <p:txBody>
          <a:bodyPr wrap="square">
            <a:spAutoFit/>
          </a:bodyPr>
          <a:lstStyle/>
          <a:p>
            <a:pPr algn="ctr"/>
            <a:r>
              <a:rPr lang="zh-TW" altLang="en-US" sz="1600" dirty="0">
                <a:solidFill>
                  <a:srgbClr val="0000FF"/>
                </a:solidFill>
                <a:latin typeface="微軟正黑體"/>
                <a:ea typeface="微軟正黑體"/>
              </a:rPr>
              <a:t>距離模組與</a:t>
            </a:r>
            <a:endParaRPr lang="en-US" altLang="zh-TW" sz="1600" dirty="0">
              <a:solidFill>
                <a:srgbClr val="0000FF"/>
              </a:solidFill>
              <a:latin typeface="微軟正黑體"/>
              <a:ea typeface="微軟正黑體"/>
            </a:endParaRPr>
          </a:p>
          <a:p>
            <a:pPr algn="ctr"/>
            <a:r>
              <a:rPr lang="zh-TW" altLang="en-US" sz="1600" dirty="0">
                <a:solidFill>
                  <a:srgbClr val="0000FF"/>
                </a:solidFill>
                <a:latin typeface="微軟正黑體"/>
                <a:ea typeface="微軟正黑體"/>
              </a:rPr>
              <a:t>顏色模組</a:t>
            </a:r>
          </a:p>
        </p:txBody>
      </p:sp>
      <p:sp>
        <p:nvSpPr>
          <p:cNvPr id="81" name="向上箭號 26"/>
          <p:cNvSpPr>
            <a:spLocks noChangeArrowheads="1"/>
          </p:cNvSpPr>
          <p:nvPr/>
        </p:nvSpPr>
        <p:spPr bwMode="auto">
          <a:xfrm rot="5400000">
            <a:off x="4423863" y="1382411"/>
            <a:ext cx="433387" cy="923487"/>
          </a:xfrm>
          <a:prstGeom prst="upArrow">
            <a:avLst>
              <a:gd name="adj1" fmla="val 50000"/>
              <a:gd name="adj2" fmla="val 94845"/>
            </a:avLst>
          </a:prstGeom>
          <a:solidFill>
            <a:srgbClr val="FF9637"/>
          </a:solidFill>
          <a:ln w="25400" algn="ctr">
            <a:solidFill>
              <a:srgbClr val="FF0000"/>
            </a:solidFill>
            <a:miter lim="800000"/>
            <a:headEnd/>
            <a:tailEnd/>
          </a:ln>
        </p:spPr>
        <p:txBody>
          <a:bodyPr rot="10800000" vert="eaVert" anchor="ctr"/>
          <a:lstStyle/>
          <a:p>
            <a:pPr algn="ctr"/>
            <a:r>
              <a:rPr lang="zh-TW" altLang="en-US" sz="1100" b="1" dirty="0" smtClean="0">
                <a:latin typeface="微軟正黑體"/>
                <a:ea typeface="微軟正黑體"/>
              </a:rPr>
              <a:t>智慧眼鏡</a:t>
            </a:r>
            <a:endParaRPr lang="zh-TW" altLang="en-US" sz="1100" b="1" dirty="0">
              <a:latin typeface="微軟正黑體"/>
              <a:ea typeface="微軟正黑體"/>
            </a:endParaRPr>
          </a:p>
        </p:txBody>
      </p:sp>
      <p:sp>
        <p:nvSpPr>
          <p:cNvPr id="82" name="向上箭號 26"/>
          <p:cNvSpPr>
            <a:spLocks noChangeArrowheads="1"/>
          </p:cNvSpPr>
          <p:nvPr/>
        </p:nvSpPr>
        <p:spPr bwMode="auto">
          <a:xfrm rot="5400000">
            <a:off x="4423863" y="2390523"/>
            <a:ext cx="433387" cy="923486"/>
          </a:xfrm>
          <a:prstGeom prst="upArrow">
            <a:avLst>
              <a:gd name="adj1" fmla="val 50000"/>
              <a:gd name="adj2" fmla="val 94845"/>
            </a:avLst>
          </a:prstGeom>
          <a:solidFill>
            <a:srgbClr val="FF9637"/>
          </a:solidFill>
          <a:ln w="25400" algn="ctr">
            <a:solidFill>
              <a:srgbClr val="FF0000"/>
            </a:solidFill>
            <a:miter lim="800000"/>
            <a:headEnd/>
            <a:tailEnd/>
          </a:ln>
        </p:spPr>
        <p:txBody>
          <a:bodyPr rot="10800000" vert="eaVert" anchor="ctr"/>
          <a:lstStyle/>
          <a:p>
            <a:pPr algn="ctr"/>
            <a:r>
              <a:rPr lang="zh-TW" altLang="en-US" sz="1100" b="1" dirty="0" smtClean="0">
                <a:latin typeface="微軟正黑體"/>
                <a:ea typeface="微軟正黑體"/>
              </a:rPr>
              <a:t>智慧手環</a:t>
            </a:r>
            <a:endParaRPr lang="zh-TW" altLang="en-US" sz="1100" b="1" dirty="0">
              <a:latin typeface="微軟正黑體"/>
              <a:ea typeface="微軟正黑體"/>
            </a:endParaRPr>
          </a:p>
        </p:txBody>
      </p:sp>
    </p:spTree>
    <p:extLst>
      <p:ext uri="{BB962C8B-B14F-4D97-AF65-F5344CB8AC3E}">
        <p14:creationId xmlns:p14="http://schemas.microsoft.com/office/powerpoint/2010/main" val="784315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投影片編號版面配置區 2"/>
          <p:cNvSpPr>
            <a:spLocks noGrp="1"/>
          </p:cNvSpPr>
          <p:nvPr>
            <p:ph type="sldNum" sz="quarter" idx="12"/>
          </p:nvPr>
        </p:nvSpPr>
        <p:spPr/>
        <p:txBody>
          <a:bodyPr/>
          <a:lstStyle/>
          <a:p>
            <a:pPr>
              <a:defRPr/>
            </a:pPr>
            <a:fld id="{6D105A41-B5DF-46ED-B40F-A9358D619FEA}" type="slidenum">
              <a:rPr lang="zh-TW" altLang="en-US" smtClean="0"/>
              <a:pPr>
                <a:defRPr/>
              </a:pPr>
              <a:t>7</a:t>
            </a:fld>
            <a:endParaRPr lang="zh-TW" altLang="en-US"/>
          </a:p>
        </p:txBody>
      </p:sp>
      <p:graphicFrame>
        <p:nvGraphicFramePr>
          <p:cNvPr id="8" name="內容版面配置區 4"/>
          <p:cNvGraphicFramePr>
            <a:graphicFrameLocks/>
          </p:cNvGraphicFramePr>
          <p:nvPr>
            <p:extLst>
              <p:ext uri="{D42A27DB-BD31-4B8C-83A1-F6EECF244321}">
                <p14:modId xmlns:p14="http://schemas.microsoft.com/office/powerpoint/2010/main" val="372107521"/>
              </p:ext>
            </p:extLst>
          </p:nvPr>
        </p:nvGraphicFramePr>
        <p:xfrm>
          <a:off x="467545" y="332656"/>
          <a:ext cx="7859268" cy="5882640"/>
        </p:xfrm>
        <a:graphic>
          <a:graphicData uri="http://schemas.openxmlformats.org/drawingml/2006/table">
            <a:tbl>
              <a:tblPr firstRow="1" bandRow="1">
                <a:tableStyleId>{5C22544A-7EE6-4342-B048-85BDC9FD1C3A}</a:tableStyleId>
              </a:tblPr>
              <a:tblGrid>
                <a:gridCol w="389255"/>
                <a:gridCol w="2003545"/>
                <a:gridCol w="2733234"/>
                <a:gridCol w="2733234"/>
              </a:tblGrid>
              <a:tr h="275583">
                <a:tc gridSpan="4">
                  <a:txBody>
                    <a:bodyPr/>
                    <a:lstStyle/>
                    <a:p>
                      <a:pPr algn="ctr"/>
                      <a:r>
                        <a:rPr lang="zh-TW" altLang="en-US" sz="2000" dirty="0" smtClean="0">
                          <a:latin typeface="微軟正黑體" pitchFamily="34" charset="-120"/>
                          <a:ea typeface="微軟正黑體" pitchFamily="34" charset="-120"/>
                        </a:rPr>
                        <a:t>經費與時程規畫、量化指標</a:t>
                      </a:r>
                      <a:endParaRPr lang="zh-TW" altLang="en-US" sz="2000" dirty="0">
                        <a:latin typeface="微軟正黑體" pitchFamily="34" charset="-120"/>
                        <a:ea typeface="微軟正黑體" pitchFamily="34" charset="-120"/>
                      </a:endParaRPr>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r>
              <a:tr h="1033438">
                <a:tc>
                  <a:txBody>
                    <a:bodyPr/>
                    <a:lstStyle/>
                    <a:p>
                      <a:r>
                        <a:rPr lang="zh-TW" altLang="en-US" sz="1600" dirty="0" smtClean="0">
                          <a:latin typeface="微軟正黑體" pitchFamily="34" charset="-120"/>
                          <a:ea typeface="微軟正黑體" pitchFamily="34" charset="-120"/>
                        </a:rPr>
                        <a:t>計畫概要</a:t>
                      </a:r>
                      <a:endParaRPr lang="zh-TW" altLang="en-US" sz="1600" dirty="0">
                        <a:latin typeface="微軟正黑體" pitchFamily="34" charset="-120"/>
                        <a:ea typeface="微軟正黑體" pitchFamily="34" charset="-120"/>
                      </a:endParaRPr>
                    </a:p>
                  </a:txBody>
                  <a:tcPr>
                    <a:solidFill>
                      <a:srgbClr val="FFC000"/>
                    </a:solidFill>
                  </a:tcPr>
                </a:tc>
                <a:tc>
                  <a:txBody>
                    <a:bodyPr/>
                    <a:lstStyle/>
                    <a:p>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年份</a:t>
                      </a:r>
                      <a:r>
                        <a:rPr lang="en-US" altLang="zh-TW" sz="1600" dirty="0" smtClean="0">
                          <a:latin typeface="微軟正黑體" pitchFamily="34" charset="-120"/>
                          <a:ea typeface="微軟正黑體" pitchFamily="34" charset="-120"/>
                        </a:rPr>
                        <a:t>] </a:t>
                      </a:r>
                      <a:r>
                        <a:rPr lang="en-US" altLang="zh-TW" sz="1600" dirty="0" smtClean="0">
                          <a:solidFill>
                            <a:srgbClr val="C00000"/>
                          </a:solidFill>
                          <a:latin typeface="微軟正黑體" pitchFamily="34" charset="-120"/>
                          <a:ea typeface="微軟正黑體" pitchFamily="34" charset="-120"/>
                        </a:rPr>
                        <a:t>2014</a:t>
                      </a:r>
                    </a:p>
                    <a:p>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預算</a:t>
                      </a:r>
                      <a:r>
                        <a:rPr lang="en-US" altLang="zh-TW" sz="1600" dirty="0" smtClean="0">
                          <a:latin typeface="微軟正黑體" pitchFamily="34" charset="-120"/>
                          <a:ea typeface="微軟正黑體" pitchFamily="34" charset="-120"/>
                        </a:rPr>
                        <a:t>] </a:t>
                      </a:r>
                      <a:r>
                        <a:rPr lang="en-US" altLang="zh-TW" sz="1600" dirty="0" smtClean="0">
                          <a:solidFill>
                            <a:srgbClr val="C00000"/>
                          </a:solidFill>
                          <a:latin typeface="微軟正黑體" pitchFamily="34" charset="-120"/>
                          <a:ea typeface="微軟正黑體" pitchFamily="34" charset="-120"/>
                        </a:rPr>
                        <a:t>3556</a:t>
                      </a:r>
                      <a:r>
                        <a:rPr lang="zh-TW" altLang="en-US" sz="1600" dirty="0" smtClean="0">
                          <a:solidFill>
                            <a:srgbClr val="C00000"/>
                          </a:solidFill>
                          <a:latin typeface="微軟正黑體" pitchFamily="34" charset="-120"/>
                          <a:ea typeface="微軟正黑體" pitchFamily="34" charset="-120"/>
                        </a:rPr>
                        <a:t>千</a:t>
                      </a:r>
                      <a:r>
                        <a:rPr lang="zh-TW" altLang="en-US" sz="1600" dirty="0" smtClean="0">
                          <a:solidFill>
                            <a:srgbClr val="C00000"/>
                          </a:solidFill>
                          <a:latin typeface="微軟正黑體" pitchFamily="34" charset="-120"/>
                          <a:ea typeface="微軟正黑體" pitchFamily="34" charset="-120"/>
                        </a:rPr>
                        <a:t>元</a:t>
                      </a:r>
                    </a:p>
                    <a:p>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當年度推動重點</a:t>
                      </a:r>
                      <a:r>
                        <a:rPr lang="en-US" altLang="zh-TW" sz="1600" dirty="0" smtClean="0">
                          <a:latin typeface="微軟正黑體" pitchFamily="34" charset="-120"/>
                          <a:ea typeface="微軟正黑體" pitchFamily="34" charset="-120"/>
                        </a:rPr>
                        <a:t>]</a:t>
                      </a:r>
                    </a:p>
                    <a:p>
                      <a:r>
                        <a:rPr lang="zh-TW" altLang="en-US" sz="1600" dirty="0" smtClean="0">
                          <a:solidFill>
                            <a:srgbClr val="C00000"/>
                          </a:solidFill>
                          <a:latin typeface="微軟正黑體" pitchFamily="34" charset="-120"/>
                          <a:ea typeface="微軟正黑體" pitchFamily="34" charset="-120"/>
                        </a:rPr>
                        <a:t>系統雛型開發</a:t>
                      </a:r>
                      <a:endParaRPr lang="en-US" altLang="zh-TW" sz="1600" dirty="0" smtClean="0">
                        <a:solidFill>
                          <a:srgbClr val="C00000"/>
                        </a:solidFill>
                        <a:latin typeface="微軟正黑體" pitchFamily="34" charset="-120"/>
                        <a:ea typeface="微軟正黑體" pitchFamily="34" charset="-120"/>
                      </a:endParaRPr>
                    </a:p>
                  </a:txBody>
                  <a:tcPr/>
                </a:tc>
                <a:tc>
                  <a:txBody>
                    <a:bodyPr/>
                    <a:lstStyle/>
                    <a:p>
                      <a:pPr marL="90488" indent="-90488" algn="l" defTabSz="914400" rtl="0" eaLnBrk="1" latinLnBrk="0" hangingPunct="1">
                        <a:buFont typeface="Arial" panose="020B0604020202020204" pitchFamily="34" charset="0"/>
                        <a:buChar char="•"/>
                      </a:pP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年份</a:t>
                      </a:r>
                      <a:r>
                        <a:rPr lang="en-US" altLang="zh-TW" sz="1600" kern="1200" dirty="0" smtClean="0">
                          <a:solidFill>
                            <a:schemeClr val="dk1"/>
                          </a:solidFill>
                          <a:latin typeface="微軟正黑體" pitchFamily="34" charset="-120"/>
                          <a:ea typeface="微軟正黑體" pitchFamily="34" charset="-120"/>
                          <a:cs typeface="+mn-cs"/>
                        </a:rPr>
                        <a:t>] </a:t>
                      </a:r>
                      <a:r>
                        <a:rPr lang="en-US" altLang="zh-TW" sz="1600" kern="1200" dirty="0" smtClean="0">
                          <a:solidFill>
                            <a:srgbClr val="C00000"/>
                          </a:solidFill>
                          <a:latin typeface="微軟正黑體" pitchFamily="34" charset="-120"/>
                          <a:ea typeface="微軟正黑體" pitchFamily="34" charset="-120"/>
                          <a:cs typeface="+mn-cs"/>
                        </a:rPr>
                        <a:t>2015</a:t>
                      </a:r>
                    </a:p>
                    <a:p>
                      <a:pPr marL="90488" indent="-90488" algn="l" defTabSz="914400" rtl="0" eaLnBrk="1" latinLnBrk="0" hangingPunct="1">
                        <a:buFont typeface="Arial" panose="020B0604020202020204" pitchFamily="34" charset="0"/>
                        <a:buChar char="•"/>
                      </a:pP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預算</a:t>
                      </a:r>
                      <a:r>
                        <a:rPr lang="en-US" altLang="zh-TW" sz="1600" kern="1200" dirty="0" smtClean="0">
                          <a:solidFill>
                            <a:schemeClr val="dk1"/>
                          </a:solidFill>
                          <a:latin typeface="微軟正黑體" pitchFamily="34" charset="-120"/>
                          <a:ea typeface="微軟正黑體" pitchFamily="34" charset="-120"/>
                          <a:cs typeface="+mn-cs"/>
                        </a:rPr>
                        <a:t>] </a:t>
                      </a:r>
                      <a:r>
                        <a:rPr lang="en-US" altLang="zh-TW" sz="1600" kern="1200" dirty="0" smtClean="0">
                          <a:solidFill>
                            <a:srgbClr val="C00000"/>
                          </a:solidFill>
                          <a:latin typeface="微軟正黑體" pitchFamily="34" charset="-120"/>
                          <a:ea typeface="微軟正黑體" pitchFamily="34" charset="-120"/>
                          <a:cs typeface="+mn-cs"/>
                        </a:rPr>
                        <a:t>4005</a:t>
                      </a:r>
                      <a:r>
                        <a:rPr lang="zh-TW" altLang="en-US" sz="1600" kern="1200" dirty="0" smtClean="0">
                          <a:solidFill>
                            <a:srgbClr val="C00000"/>
                          </a:solidFill>
                          <a:latin typeface="微軟正黑體" pitchFamily="34" charset="-120"/>
                          <a:ea typeface="微軟正黑體" pitchFamily="34" charset="-120"/>
                          <a:cs typeface="+mn-cs"/>
                        </a:rPr>
                        <a:t>千</a:t>
                      </a:r>
                      <a:r>
                        <a:rPr lang="zh-TW" altLang="en-US" sz="1600" kern="1200" dirty="0" smtClean="0">
                          <a:solidFill>
                            <a:srgbClr val="C00000"/>
                          </a:solidFill>
                          <a:latin typeface="微軟正黑體" pitchFamily="34" charset="-120"/>
                          <a:ea typeface="微軟正黑體" pitchFamily="34" charset="-120"/>
                          <a:cs typeface="+mn-cs"/>
                        </a:rPr>
                        <a:t>元</a:t>
                      </a:r>
                    </a:p>
                    <a:p>
                      <a:pPr marL="90488" indent="-90488" algn="l" defTabSz="914400" rtl="0" eaLnBrk="1" latinLnBrk="0" hangingPunct="1">
                        <a:buFont typeface="Arial" panose="020B0604020202020204" pitchFamily="34" charset="0"/>
                        <a:buChar char="•"/>
                      </a:pP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當年度推動重點</a:t>
                      </a: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 </a:t>
                      </a:r>
                      <a:endParaRPr lang="en-US" altLang="zh-TW" sz="1600" kern="1200" dirty="0" smtClean="0">
                        <a:solidFill>
                          <a:schemeClr val="dk1"/>
                        </a:solidFill>
                        <a:latin typeface="微軟正黑體" pitchFamily="34" charset="-120"/>
                        <a:ea typeface="微軟正黑體" pitchFamily="34" charset="-120"/>
                        <a:cs typeface="+mn-cs"/>
                      </a:endParaRPr>
                    </a:p>
                    <a:p>
                      <a:pPr marL="0" indent="0" algn="l" defTabSz="914400" rtl="0" eaLnBrk="1" latinLnBrk="0" hangingPunct="1">
                        <a:buFont typeface="Arial" panose="020B0604020202020204" pitchFamily="34" charset="0"/>
                        <a:buNone/>
                      </a:pPr>
                      <a:r>
                        <a:rPr lang="zh-TW" altLang="en-US" sz="1600" kern="1200" dirty="0" smtClean="0">
                          <a:solidFill>
                            <a:srgbClr val="C00000"/>
                          </a:solidFill>
                          <a:latin typeface="微軟正黑體" pitchFamily="34" charset="-120"/>
                          <a:ea typeface="微軟正黑體" pitchFamily="34" charset="-120"/>
                          <a:cs typeface="+mn-cs"/>
                        </a:rPr>
                        <a:t>系統增強與優化</a:t>
                      </a:r>
                    </a:p>
                  </a:txBody>
                  <a:tcPr/>
                </a:tc>
                <a:tc>
                  <a:txBody>
                    <a:bodyPr/>
                    <a:lstStyle/>
                    <a:p>
                      <a:pPr marL="90488" indent="-90488" algn="l" defTabSz="914400" rtl="0" eaLnBrk="1" latinLnBrk="0" hangingPunct="1">
                        <a:buFont typeface="Arial" panose="020B0604020202020204" pitchFamily="34" charset="0"/>
                        <a:buChar char="•"/>
                      </a:pP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年份</a:t>
                      </a:r>
                      <a:r>
                        <a:rPr lang="en-US" altLang="zh-TW" sz="1600" kern="1200" dirty="0" smtClean="0">
                          <a:solidFill>
                            <a:schemeClr val="dk1"/>
                          </a:solidFill>
                          <a:latin typeface="微軟正黑體" pitchFamily="34" charset="-120"/>
                          <a:ea typeface="微軟正黑體" pitchFamily="34" charset="-120"/>
                          <a:cs typeface="+mn-cs"/>
                        </a:rPr>
                        <a:t>] </a:t>
                      </a:r>
                      <a:r>
                        <a:rPr lang="en-US" altLang="zh-TW" sz="1600" kern="1200" dirty="0" smtClean="0">
                          <a:solidFill>
                            <a:srgbClr val="C00000"/>
                          </a:solidFill>
                          <a:latin typeface="微軟正黑體" pitchFamily="34" charset="-120"/>
                          <a:ea typeface="微軟正黑體" pitchFamily="34" charset="-120"/>
                          <a:cs typeface="+mn-cs"/>
                        </a:rPr>
                        <a:t>2016</a:t>
                      </a:r>
                    </a:p>
                    <a:p>
                      <a:pPr marL="90488" indent="-90488" algn="l" defTabSz="914400" rtl="0" eaLnBrk="1" latinLnBrk="0" hangingPunct="1">
                        <a:buFont typeface="Arial" panose="020B0604020202020204" pitchFamily="34" charset="0"/>
                        <a:buChar char="•"/>
                      </a:pP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預算</a:t>
                      </a:r>
                      <a:r>
                        <a:rPr lang="en-US" altLang="zh-TW" sz="1600" kern="1200" smtClean="0">
                          <a:solidFill>
                            <a:schemeClr val="dk1"/>
                          </a:solidFill>
                          <a:latin typeface="微軟正黑體" pitchFamily="34" charset="-120"/>
                          <a:ea typeface="微軟正黑體" pitchFamily="34" charset="-120"/>
                          <a:cs typeface="+mn-cs"/>
                        </a:rPr>
                        <a:t>] </a:t>
                      </a:r>
                      <a:r>
                        <a:rPr lang="en-US" altLang="zh-TW" sz="1600" kern="1200" smtClean="0">
                          <a:solidFill>
                            <a:srgbClr val="C00000"/>
                          </a:solidFill>
                          <a:latin typeface="微軟正黑體" pitchFamily="34" charset="-120"/>
                          <a:ea typeface="微軟正黑體" pitchFamily="34" charset="-120"/>
                          <a:cs typeface="+mn-cs"/>
                        </a:rPr>
                        <a:t>4454</a:t>
                      </a:r>
                      <a:r>
                        <a:rPr lang="zh-TW" altLang="en-US" sz="1600" kern="1200" smtClean="0">
                          <a:solidFill>
                            <a:srgbClr val="C00000"/>
                          </a:solidFill>
                          <a:latin typeface="微軟正黑體" pitchFamily="34" charset="-120"/>
                          <a:ea typeface="微軟正黑體" pitchFamily="34" charset="-120"/>
                          <a:cs typeface="+mn-cs"/>
                        </a:rPr>
                        <a:t>千</a:t>
                      </a:r>
                      <a:r>
                        <a:rPr lang="zh-TW" altLang="en-US" sz="1600" kern="1200" dirty="0" smtClean="0">
                          <a:solidFill>
                            <a:srgbClr val="C00000"/>
                          </a:solidFill>
                          <a:latin typeface="微軟正黑體" pitchFamily="34" charset="-120"/>
                          <a:ea typeface="微軟正黑體" pitchFamily="34" charset="-120"/>
                          <a:cs typeface="+mn-cs"/>
                        </a:rPr>
                        <a:t>元</a:t>
                      </a:r>
                    </a:p>
                    <a:p>
                      <a:pPr marL="90488" indent="-90488" algn="l" defTabSz="914400" rtl="0" eaLnBrk="1" latinLnBrk="0" hangingPunct="1">
                        <a:buFont typeface="Arial" panose="020B0604020202020204" pitchFamily="34" charset="0"/>
                        <a:buChar char="•"/>
                      </a:pPr>
                      <a:r>
                        <a:rPr lang="en-US" altLang="zh-TW" sz="1600" kern="1200" dirty="0" smtClean="0">
                          <a:solidFill>
                            <a:schemeClr val="dk1"/>
                          </a:solidFill>
                          <a:latin typeface="微軟正黑體" pitchFamily="34" charset="-120"/>
                          <a:ea typeface="微軟正黑體" pitchFamily="34" charset="-120"/>
                          <a:cs typeface="+mn-cs"/>
                        </a:rPr>
                        <a:t>[</a:t>
                      </a:r>
                      <a:r>
                        <a:rPr lang="zh-TW" altLang="en-US" sz="1600" kern="1200" dirty="0" smtClean="0">
                          <a:solidFill>
                            <a:schemeClr val="dk1"/>
                          </a:solidFill>
                          <a:latin typeface="微軟正黑體" pitchFamily="34" charset="-120"/>
                          <a:ea typeface="微軟正黑體" pitchFamily="34" charset="-120"/>
                          <a:cs typeface="+mn-cs"/>
                        </a:rPr>
                        <a:t>當年度推動重點</a:t>
                      </a:r>
                      <a:r>
                        <a:rPr lang="en-US" altLang="zh-TW" sz="1600" kern="1200" dirty="0" smtClean="0">
                          <a:solidFill>
                            <a:schemeClr val="dk1"/>
                          </a:solidFill>
                          <a:latin typeface="微軟正黑體" pitchFamily="34" charset="-120"/>
                          <a:ea typeface="微軟正黑體" pitchFamily="34" charset="-120"/>
                          <a:cs typeface="+mn-cs"/>
                        </a:rPr>
                        <a:t>]</a:t>
                      </a:r>
                    </a:p>
                    <a:p>
                      <a:pPr marL="90488" indent="-90488" algn="l" defTabSz="914400" rtl="0" eaLnBrk="1" latinLnBrk="0" hangingPunct="1">
                        <a:buFont typeface="Arial" panose="020B0604020202020204" pitchFamily="34" charset="0"/>
                        <a:buChar char="•"/>
                      </a:pPr>
                      <a:r>
                        <a:rPr lang="zh-TW" altLang="en-US" sz="1600" kern="1200" dirty="0" smtClean="0">
                          <a:solidFill>
                            <a:srgbClr val="C00000"/>
                          </a:solidFill>
                          <a:latin typeface="微軟正黑體" pitchFamily="34" charset="-120"/>
                          <a:ea typeface="微軟正黑體" pitchFamily="34" charset="-120"/>
                          <a:cs typeface="+mn-cs"/>
                        </a:rPr>
                        <a:t>系統整合</a:t>
                      </a:r>
                      <a:endParaRPr lang="zh-TW" altLang="en-US" sz="1600" kern="1200" dirty="0">
                        <a:solidFill>
                          <a:srgbClr val="C00000"/>
                        </a:solidFill>
                        <a:latin typeface="微軟正黑體" pitchFamily="34" charset="-120"/>
                        <a:ea typeface="微軟正黑體" pitchFamily="34" charset="-120"/>
                        <a:cs typeface="+mn-cs"/>
                      </a:endParaRPr>
                    </a:p>
                  </a:txBody>
                  <a:tcPr/>
                </a:tc>
              </a:tr>
              <a:tr h="409168">
                <a:tc rowSpan="3">
                  <a:txBody>
                    <a:bodyPr/>
                    <a:lstStyle/>
                    <a:p>
                      <a:r>
                        <a:rPr lang="zh-TW" altLang="en-US" sz="1600" dirty="0" smtClean="0">
                          <a:latin typeface="微軟正黑體" pitchFamily="34" charset="-120"/>
                          <a:ea typeface="微軟正黑體" pitchFamily="34" charset="-120"/>
                        </a:rPr>
                        <a:t>分年量化績效指標</a:t>
                      </a:r>
                      <a:endParaRPr lang="zh-TW" altLang="en-US" sz="1600" dirty="0">
                        <a:latin typeface="微軟正黑體" pitchFamily="34" charset="-120"/>
                        <a:ea typeface="微軟正黑體" pitchFamily="34" charset="-120"/>
                      </a:endParaRPr>
                    </a:p>
                  </a:txBody>
                  <a:tcPr>
                    <a:solidFill>
                      <a:srgbClr val="FFC000"/>
                    </a:solidFill>
                  </a:tcPr>
                </a:tc>
                <a:tc>
                  <a:txBody>
                    <a:bodyPr/>
                    <a:lstStyle/>
                    <a:p>
                      <a:pPr marL="90488" marR="0" lvl="1"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smtClean="0">
                          <a:solidFill>
                            <a:srgbClr val="000099"/>
                          </a:solidFill>
                          <a:latin typeface="微軟正黑體" pitchFamily="34" charset="-120"/>
                          <a:ea typeface="微軟正黑體" pitchFamily="34" charset="-120"/>
                          <a:cs typeface="Times New Roman" panose="02020603050405020304" pitchFamily="18" charset="0"/>
                        </a:rPr>
                        <a:t>智慧手環 </a:t>
                      </a:r>
                      <a:endParaRPr lang="en-US" altLang="zh-TW" sz="1600" b="1" kern="1200" dirty="0" smtClean="0">
                        <a:solidFill>
                          <a:srgbClr val="000099"/>
                        </a:solidFill>
                        <a:latin typeface="微軟正黑體" pitchFamily="34" charset="-120"/>
                        <a:ea typeface="微軟正黑體" pitchFamily="34" charset="-120"/>
                        <a:cs typeface="Times New Roman" panose="02020603050405020304" pitchFamily="18" charset="0"/>
                      </a:endParaRP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顏色偵測功能開發。</a:t>
                      </a:r>
                      <a:endParaRPr lang="en-US" altLang="zh-TW" sz="1600" kern="1200" dirty="0" smtClean="0">
                        <a:solidFill>
                          <a:schemeClr val="dk1"/>
                        </a:solidFill>
                        <a:latin typeface="微軟正黑體" pitchFamily="34" charset="-120"/>
                        <a:ea typeface="微軟正黑體" pitchFamily="34" charset="-120"/>
                        <a:cs typeface="+mn-cs"/>
                      </a:endParaRPr>
                    </a:p>
                  </a:txBody>
                  <a:tcPr>
                    <a:lnB w="12700" cap="flat" cmpd="sng" algn="ctr">
                      <a:solidFill>
                        <a:schemeClr val="tx1"/>
                      </a:solidFill>
                      <a:prstDash val="solid"/>
                      <a:round/>
                      <a:headEnd type="none" w="med" len="med"/>
                      <a:tailEnd type="none" w="med" len="med"/>
                    </a:lnB>
                  </a:tcPr>
                </a:tc>
                <a:tc>
                  <a:txBody>
                    <a:bodyPr/>
                    <a:lstStyle/>
                    <a:p>
                      <a:pPr marL="90488" marR="0" lvl="1"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smtClean="0">
                          <a:solidFill>
                            <a:srgbClr val="000099"/>
                          </a:solidFill>
                          <a:latin typeface="微軟正黑體" pitchFamily="34" charset="-120"/>
                          <a:ea typeface="微軟正黑體" pitchFamily="34" charset="-120"/>
                          <a:cs typeface="Times New Roman" panose="02020603050405020304" pitchFamily="18" charset="0"/>
                        </a:rPr>
                        <a:t>智慧手環 </a:t>
                      </a:r>
                      <a:endParaRPr lang="en-US" altLang="zh-TW" sz="1600" b="1" kern="1200" dirty="0" smtClean="0">
                        <a:solidFill>
                          <a:srgbClr val="000099"/>
                        </a:solidFill>
                        <a:latin typeface="微軟正黑體" pitchFamily="34" charset="-120"/>
                        <a:ea typeface="微軟正黑體" pitchFamily="34" charset="-120"/>
                        <a:cs typeface="Times New Roman" panose="02020603050405020304" pitchFamily="18" charset="0"/>
                      </a:endParaRPr>
                    </a:p>
                    <a:p>
                      <a:pPr marL="258762" lvl="1" indent="-171450" algn="l" defTabSz="914400" rtl="0" eaLnBrk="1" latinLnBrk="0" hangingPunct="1">
                        <a:buFont typeface="Wingdings" panose="05000000000000000000" pitchFamily="2" charset="2"/>
                        <a:buChar char="Ø"/>
                      </a:pPr>
                      <a:r>
                        <a:rPr lang="zh-TW" altLang="en-US" sz="1600" kern="1200" dirty="0" smtClean="0">
                          <a:solidFill>
                            <a:schemeClr val="dk1"/>
                          </a:solidFill>
                          <a:latin typeface="微軟正黑體" pitchFamily="34" charset="-120"/>
                          <a:ea typeface="微軟正黑體" pitchFamily="34" charset="-120"/>
                          <a:cs typeface="+mn-cs"/>
                        </a:rPr>
                        <a:t>手環雛型完成並參與</a:t>
                      </a:r>
                      <a:r>
                        <a:rPr lang="en-US" altLang="zh-TW" sz="1600" b="1" kern="1200" dirty="0" smtClean="0">
                          <a:solidFill>
                            <a:srgbClr val="FF0000"/>
                          </a:solidFill>
                          <a:latin typeface="微軟正黑體" pitchFamily="34" charset="-120"/>
                          <a:ea typeface="微軟正黑體" pitchFamily="34" charset="-120"/>
                          <a:cs typeface="+mn-cs"/>
                        </a:rPr>
                        <a:t>2</a:t>
                      </a:r>
                      <a:r>
                        <a:rPr lang="zh-TW" altLang="en-US" sz="1600" kern="1200" dirty="0" smtClean="0">
                          <a:solidFill>
                            <a:schemeClr val="dk1"/>
                          </a:solidFill>
                          <a:latin typeface="微軟正黑體" pitchFamily="34" charset="-120"/>
                          <a:ea typeface="微軟正黑體" pitchFamily="34" charset="-120"/>
                          <a:cs typeface="+mn-cs"/>
                        </a:rPr>
                        <a:t>項競賽。</a:t>
                      </a:r>
                      <a:endParaRPr lang="en-US" altLang="zh-TW" sz="1600" kern="1200" dirty="0" smtClean="0">
                        <a:solidFill>
                          <a:schemeClr val="dk1"/>
                        </a:solidFill>
                        <a:latin typeface="微軟正黑體" pitchFamily="34" charset="-120"/>
                        <a:ea typeface="微軟正黑體" pitchFamily="34" charset="-120"/>
                        <a:cs typeface="+mn-cs"/>
                      </a:endParaRPr>
                    </a:p>
                  </a:txBody>
                  <a:tcPr>
                    <a:lnB w="12700" cap="flat" cmpd="sng" algn="ctr">
                      <a:solidFill>
                        <a:schemeClr val="tx1"/>
                      </a:solidFill>
                      <a:prstDash val="solid"/>
                      <a:round/>
                      <a:headEnd type="none" w="med" len="med"/>
                      <a:tailEnd type="none" w="med" len="med"/>
                    </a:lnB>
                  </a:tcPr>
                </a:tc>
                <a:tc>
                  <a:txBody>
                    <a:bodyPr/>
                    <a:lstStyle/>
                    <a:p>
                      <a:pPr marL="90488" marR="0" lvl="1"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smtClean="0">
                          <a:solidFill>
                            <a:srgbClr val="000099"/>
                          </a:solidFill>
                          <a:latin typeface="微軟正黑體" pitchFamily="34" charset="-120"/>
                          <a:ea typeface="微軟正黑體" pitchFamily="34" charset="-120"/>
                          <a:cs typeface="Times New Roman" panose="02020603050405020304" pitchFamily="18" charset="0"/>
                        </a:rPr>
                        <a:t>智慧手環 </a:t>
                      </a:r>
                      <a:endParaRPr lang="en-US" altLang="zh-TW" sz="1600" b="1" kern="1200" dirty="0" smtClean="0">
                        <a:solidFill>
                          <a:srgbClr val="000099"/>
                        </a:solidFill>
                        <a:latin typeface="微軟正黑體" pitchFamily="34" charset="-120"/>
                        <a:ea typeface="微軟正黑體" pitchFamily="34" charset="-120"/>
                        <a:cs typeface="Times New Roman" panose="02020603050405020304" pitchFamily="18" charset="0"/>
                      </a:endParaRPr>
                    </a:p>
                    <a:p>
                      <a:pPr marL="258762" lvl="1" indent="-171450" algn="l" defTabSz="914400" rtl="0" eaLnBrk="1" latinLnBrk="0" hangingPunct="1">
                        <a:buFont typeface="Wingdings" panose="05000000000000000000" pitchFamily="2" charset="2"/>
                        <a:buChar char="Ø"/>
                      </a:pPr>
                      <a:r>
                        <a:rPr lang="zh-TW" altLang="en-US" sz="1600" kern="1200" dirty="0" smtClean="0">
                          <a:solidFill>
                            <a:schemeClr val="dk1"/>
                          </a:solidFill>
                          <a:latin typeface="微軟正黑體" pitchFamily="34" charset="-120"/>
                          <a:ea typeface="微軟正黑體" pitchFamily="34" charset="-120"/>
                          <a:cs typeface="+mn-cs"/>
                        </a:rPr>
                        <a:t>視障者體驗手環</a:t>
                      </a:r>
                      <a:r>
                        <a:rPr lang="en-US" altLang="zh-TW" sz="1600" b="1" kern="1200" dirty="0" smtClean="0">
                          <a:solidFill>
                            <a:srgbClr val="FF0000"/>
                          </a:solidFill>
                          <a:latin typeface="微軟正黑體" pitchFamily="34" charset="-120"/>
                          <a:ea typeface="微軟正黑體" pitchFamily="34" charset="-120"/>
                          <a:cs typeface="+mn-cs"/>
                        </a:rPr>
                        <a:t>10</a:t>
                      </a:r>
                      <a:r>
                        <a:rPr lang="zh-TW" altLang="en-US" sz="1600" kern="1200" dirty="0" smtClean="0">
                          <a:solidFill>
                            <a:schemeClr val="dk1"/>
                          </a:solidFill>
                          <a:latin typeface="微軟正黑體" pitchFamily="34" charset="-120"/>
                          <a:ea typeface="微軟正黑體" pitchFamily="34" charset="-120"/>
                          <a:cs typeface="+mn-cs"/>
                        </a:rPr>
                        <a:t>人次。</a:t>
                      </a:r>
                      <a:endParaRPr lang="en-US" altLang="zh-TW" sz="1600" kern="1200" dirty="0" smtClean="0">
                        <a:solidFill>
                          <a:schemeClr val="dk1"/>
                        </a:solidFill>
                        <a:latin typeface="微軟正黑體" pitchFamily="34" charset="-120"/>
                        <a:ea typeface="微軟正黑體" pitchFamily="34" charset="-120"/>
                        <a:cs typeface="+mn-cs"/>
                      </a:endParaRPr>
                    </a:p>
                  </a:txBody>
                  <a:tcPr>
                    <a:lnB w="12700" cap="flat" cmpd="sng" algn="ctr">
                      <a:solidFill>
                        <a:schemeClr val="tx1"/>
                      </a:solidFill>
                      <a:prstDash val="solid"/>
                      <a:round/>
                      <a:headEnd type="none" w="med" len="med"/>
                      <a:tailEnd type="none" w="med" len="med"/>
                    </a:lnB>
                  </a:tcPr>
                </a:tc>
              </a:tr>
              <a:tr h="1446813">
                <a:tc vMerge="1">
                  <a:txBody>
                    <a:bodyPr/>
                    <a:lstStyle/>
                    <a:p>
                      <a:endParaRPr lang="zh-TW" altLang="en-US"/>
                    </a:p>
                  </a:txBody>
                  <a:tcPr/>
                </a:tc>
                <a:tc>
                  <a:txBody>
                    <a:bodyPr/>
                    <a:lstStyle/>
                    <a:p>
                      <a:pPr marL="90488" marR="0" lvl="1"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smtClean="0">
                          <a:solidFill>
                            <a:srgbClr val="000099"/>
                          </a:solidFill>
                          <a:latin typeface="微軟正黑體" pitchFamily="34" charset="-120"/>
                          <a:ea typeface="微軟正黑體" pitchFamily="34" charset="-120"/>
                          <a:cs typeface="Times New Roman" panose="02020603050405020304" pitchFamily="18" charset="0"/>
                        </a:rPr>
                        <a:t>智慧眼鏡</a:t>
                      </a: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搭載三個超音波模組，實現於智慧眼鏡上進行測距功能。</a:t>
                      </a:r>
                      <a:endParaRPr lang="en-US" altLang="zh-TW" sz="1600" kern="1200" dirty="0" smtClean="0">
                        <a:solidFill>
                          <a:schemeClr val="dk1"/>
                        </a:solidFill>
                        <a:latin typeface="微軟正黑體" pitchFamily="34" charset="-120"/>
                        <a:ea typeface="微軟正黑體" pitchFamily="34" charset="-120"/>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488" marR="0" lvl="1"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smtClean="0">
                          <a:solidFill>
                            <a:srgbClr val="000099"/>
                          </a:solidFill>
                          <a:latin typeface="微軟正黑體" pitchFamily="34" charset="-120"/>
                          <a:ea typeface="微軟正黑體" pitchFamily="34" charset="-120"/>
                          <a:cs typeface="Times New Roman" panose="02020603050405020304" pitchFamily="18" charset="0"/>
                        </a:rPr>
                        <a:t>智慧眼鏡</a:t>
                      </a:r>
                    </a:p>
                    <a:p>
                      <a:pPr marL="258762" lvl="1" indent="-171450" algn="l" defTabSz="914400" rtl="0" eaLnBrk="1" latinLnBrk="0" hangingPunct="1">
                        <a:buFont typeface="Wingdings" panose="05000000000000000000" pitchFamily="2" charset="2"/>
                        <a:buChar char="Ø"/>
                      </a:pPr>
                      <a:r>
                        <a:rPr lang="zh-TW" altLang="en-US" sz="1600" kern="1200" dirty="0" smtClean="0">
                          <a:solidFill>
                            <a:schemeClr val="dk1"/>
                          </a:solidFill>
                          <a:latin typeface="微軟正黑體" pitchFamily="34" charset="-120"/>
                          <a:ea typeface="微軟正黑體" pitchFamily="34" charset="-120"/>
                          <a:cs typeface="+mn-cs"/>
                        </a:rPr>
                        <a:t>如左右方障礙物靠近，眼鏡將發出左右聲道提示視障者。</a:t>
                      </a:r>
                      <a:endParaRPr lang="en-US" altLang="zh-TW" sz="1600" kern="1200" dirty="0" smtClean="0">
                        <a:solidFill>
                          <a:schemeClr val="dk1"/>
                        </a:solidFill>
                        <a:latin typeface="微軟正黑體" pitchFamily="34" charset="-120"/>
                        <a:ea typeface="微軟正黑體" pitchFamily="34" charset="-120"/>
                        <a:cs typeface="+mn-cs"/>
                      </a:endParaRPr>
                    </a:p>
                    <a:p>
                      <a:pPr marL="258762" lvl="1" indent="-171450" algn="l" defTabSz="914400" rtl="0" eaLnBrk="1" latinLnBrk="0" hangingPunct="1">
                        <a:buFont typeface="Wingdings" panose="05000000000000000000" pitchFamily="2" charset="2"/>
                        <a:buChar char="Ø"/>
                      </a:pPr>
                      <a:r>
                        <a:rPr lang="zh-TW" altLang="en-US" sz="1600" kern="1200" dirty="0" smtClean="0">
                          <a:solidFill>
                            <a:schemeClr val="dk1"/>
                          </a:solidFill>
                          <a:latin typeface="微軟正黑體" pitchFamily="34" charset="-120"/>
                          <a:ea typeface="微軟正黑體" pitchFamily="34" charset="-120"/>
                          <a:cs typeface="+mn-cs"/>
                        </a:rPr>
                        <a:t>將畫面即時傳送至智慧眼鏡上，進行影像處理功能，快速定位特定標籤。</a:t>
                      </a:r>
                      <a:endParaRPr lang="en-US" altLang="zh-TW" sz="1600" kern="1200" dirty="0" smtClean="0">
                        <a:solidFill>
                          <a:schemeClr val="dk1"/>
                        </a:solidFill>
                        <a:latin typeface="微軟正黑體" pitchFamily="34" charset="-120"/>
                        <a:ea typeface="微軟正黑體" pitchFamily="34" charset="-120"/>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488" marR="0" lvl="1"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smtClean="0">
                          <a:solidFill>
                            <a:srgbClr val="000099"/>
                          </a:solidFill>
                          <a:latin typeface="微軟正黑體" pitchFamily="34" charset="-120"/>
                          <a:ea typeface="微軟正黑體" pitchFamily="34" charset="-120"/>
                          <a:cs typeface="Times New Roman" panose="02020603050405020304" pitchFamily="18" charset="0"/>
                        </a:rPr>
                        <a:t>智慧眼鏡</a:t>
                      </a:r>
                    </a:p>
                    <a:p>
                      <a:pPr marL="258762" lvl="1" indent="-171450" algn="l" defTabSz="914400" rtl="0" eaLnBrk="1" latinLnBrk="0" hangingPunct="1">
                        <a:buFont typeface="Wingdings" panose="05000000000000000000" pitchFamily="2" charset="2"/>
                        <a:buChar char="Ø"/>
                      </a:pPr>
                      <a:r>
                        <a:rPr lang="zh-TW" altLang="en-US" sz="1600" kern="1200" dirty="0" smtClean="0">
                          <a:solidFill>
                            <a:schemeClr val="dk1"/>
                          </a:solidFill>
                          <a:latin typeface="微軟正黑體" pitchFamily="34" charset="-120"/>
                          <a:ea typeface="微軟正黑體" pitchFamily="34" charset="-120"/>
                          <a:cs typeface="+mn-cs"/>
                        </a:rPr>
                        <a:t>改善影像處理之速度與精準度。</a:t>
                      </a:r>
                      <a:endParaRPr lang="en-US" altLang="zh-TW" sz="1600" kern="1200" dirty="0" smtClean="0">
                        <a:solidFill>
                          <a:schemeClr val="dk1"/>
                        </a:solidFill>
                        <a:latin typeface="微軟正黑體" pitchFamily="34" charset="-120"/>
                        <a:ea typeface="微軟正黑體" pitchFamily="34" charset="-120"/>
                        <a:cs typeface="+mn-cs"/>
                      </a:endParaRPr>
                    </a:p>
                    <a:p>
                      <a:pPr marL="258762" lvl="1" indent="-171450" algn="l" defTabSz="914400" rtl="0" eaLnBrk="1" latinLnBrk="0" hangingPunct="1">
                        <a:buFont typeface="Wingdings" panose="05000000000000000000" pitchFamily="2" charset="2"/>
                        <a:buChar char="Ø"/>
                      </a:pPr>
                      <a:r>
                        <a:rPr lang="zh-TW" altLang="en-US" sz="1600" kern="1200" dirty="0" smtClean="0">
                          <a:solidFill>
                            <a:schemeClr val="dk1"/>
                          </a:solidFill>
                          <a:latin typeface="微軟正黑體" pitchFamily="34" charset="-120"/>
                          <a:ea typeface="微軟正黑體" pitchFamily="34" charset="-120"/>
                          <a:cs typeface="+mn-cs"/>
                        </a:rPr>
                        <a:t>系統整合與優化。</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1229">
                <a:tc vMerge="1">
                  <a:txBody>
                    <a:bodyPr/>
                    <a:lstStyle/>
                    <a:p>
                      <a:endParaRPr lang="zh-TW" altLang="en-US"/>
                    </a:p>
                  </a:txBody>
                  <a:tcPr/>
                </a:tc>
                <a:tc>
                  <a:txBody>
                    <a:bodyPr/>
                    <a:lstStyle/>
                    <a:p>
                      <a:pPr marL="90488" marR="0" lvl="0"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dirty="0" smtClean="0">
                          <a:solidFill>
                            <a:srgbClr val="000099"/>
                          </a:solidFill>
                          <a:latin typeface="微軟正黑體" pitchFamily="34" charset="-120"/>
                          <a:ea typeface="微軟正黑體" pitchFamily="34" charset="-120"/>
                          <a:cs typeface="Times New Roman" panose="02020603050405020304" pitchFamily="18" charset="0"/>
                        </a:rPr>
                        <a:t>智慧手套</a:t>
                      </a: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智慧手套雛形及手語辨識系統開發。</a:t>
                      </a:r>
                    </a:p>
                  </a:txBody>
                  <a:tcPr>
                    <a:lnT w="12700" cap="flat" cmpd="sng" algn="ctr">
                      <a:solidFill>
                        <a:schemeClr val="tx1"/>
                      </a:solidFill>
                      <a:prstDash val="solid"/>
                      <a:round/>
                      <a:headEnd type="none" w="med" len="med"/>
                      <a:tailEnd type="none" w="med" len="med"/>
                    </a:lnT>
                  </a:tcPr>
                </a:tc>
                <a:tc>
                  <a:txBody>
                    <a:bodyPr/>
                    <a:lstStyle/>
                    <a:p>
                      <a:pPr marL="90488" marR="0" lvl="0"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dirty="0" smtClean="0">
                          <a:solidFill>
                            <a:srgbClr val="000099"/>
                          </a:solidFill>
                          <a:latin typeface="微軟正黑體" pitchFamily="34" charset="-120"/>
                          <a:ea typeface="微軟正黑體" pitchFamily="34" charset="-120"/>
                          <a:cs typeface="Times New Roman" panose="02020603050405020304" pitchFamily="18" charset="0"/>
                        </a:rPr>
                        <a:t>智慧手套</a:t>
                      </a: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資料傳輸方面改使用低功率藍芽，減少系統功耗。</a:t>
                      </a:r>
                      <a:endParaRPr lang="en-US" altLang="zh-TW" sz="1600" kern="1200" dirty="0" smtClean="0">
                        <a:solidFill>
                          <a:schemeClr val="dk1"/>
                        </a:solidFill>
                        <a:latin typeface="微軟正黑體" pitchFamily="34" charset="-120"/>
                        <a:ea typeface="微軟正黑體" pitchFamily="34" charset="-120"/>
                        <a:cs typeface="+mn-cs"/>
                      </a:endParaRP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增加觸碰感應器提升手語辨識率。</a:t>
                      </a:r>
                      <a:endParaRPr lang="en-US" altLang="zh-TW" sz="1600" kern="1200" dirty="0" smtClean="0">
                        <a:solidFill>
                          <a:schemeClr val="dk1"/>
                        </a:solidFill>
                        <a:latin typeface="微軟正黑體" pitchFamily="34" charset="-120"/>
                        <a:ea typeface="微軟正黑體" pitchFamily="34" charset="-120"/>
                        <a:cs typeface="+mn-cs"/>
                      </a:endParaRP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完成系統雛形，並參與</a:t>
                      </a:r>
                      <a:r>
                        <a:rPr lang="en-US" altLang="zh-TW" sz="1600" b="1" kern="1200" dirty="0" smtClean="0">
                          <a:solidFill>
                            <a:srgbClr val="FF0000"/>
                          </a:solidFill>
                          <a:latin typeface="微軟正黑體" pitchFamily="34" charset="-120"/>
                          <a:ea typeface="微軟正黑體" pitchFamily="34" charset="-120"/>
                          <a:cs typeface="+mn-cs"/>
                        </a:rPr>
                        <a:t>2</a:t>
                      </a:r>
                      <a:r>
                        <a:rPr lang="zh-TW" altLang="en-US" sz="1600" kern="1200" dirty="0" smtClean="0">
                          <a:solidFill>
                            <a:schemeClr val="dk1"/>
                          </a:solidFill>
                          <a:latin typeface="微軟正黑體" pitchFamily="34" charset="-120"/>
                          <a:ea typeface="微軟正黑體" pitchFamily="34" charset="-120"/>
                          <a:cs typeface="+mn-cs"/>
                        </a:rPr>
                        <a:t>項競賽。</a:t>
                      </a:r>
                    </a:p>
                  </a:txBody>
                  <a:tcPr>
                    <a:lnT w="12700" cap="flat" cmpd="sng" algn="ctr">
                      <a:solidFill>
                        <a:schemeClr val="tx1"/>
                      </a:solidFill>
                      <a:prstDash val="solid"/>
                      <a:round/>
                      <a:headEnd type="none" w="med" len="med"/>
                      <a:tailEnd type="none" w="med" len="med"/>
                    </a:lnT>
                  </a:tcPr>
                </a:tc>
                <a:tc>
                  <a:txBody>
                    <a:bodyPr/>
                    <a:lstStyle/>
                    <a:p>
                      <a:pPr marL="90488" marR="0" lvl="0" indent="-904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dirty="0" smtClean="0">
                          <a:solidFill>
                            <a:srgbClr val="000099"/>
                          </a:solidFill>
                          <a:latin typeface="微軟正黑體" pitchFamily="34" charset="-120"/>
                          <a:ea typeface="微軟正黑體" pitchFamily="34" charset="-120"/>
                          <a:cs typeface="Times New Roman" panose="02020603050405020304" pitchFamily="18" charset="0"/>
                        </a:rPr>
                        <a:t>智慧手套</a:t>
                      </a: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改善手語辨識速度與準確度。</a:t>
                      </a:r>
                      <a:endParaRPr lang="en-US" altLang="zh-TW" sz="1600" kern="1200" dirty="0" smtClean="0">
                        <a:solidFill>
                          <a:schemeClr val="dk1"/>
                        </a:solidFill>
                        <a:latin typeface="微軟正黑體" pitchFamily="34" charset="-120"/>
                        <a:ea typeface="微軟正黑體" pitchFamily="34" charset="-120"/>
                        <a:cs typeface="+mn-cs"/>
                      </a:endParaRP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擴充手語資料庫。</a:t>
                      </a:r>
                      <a:endParaRPr lang="en-US" altLang="zh-TW" sz="1600" kern="1200" dirty="0" smtClean="0">
                        <a:solidFill>
                          <a:schemeClr val="dk1"/>
                        </a:solidFill>
                        <a:latin typeface="微軟正黑體" pitchFamily="34" charset="-120"/>
                        <a:ea typeface="微軟正黑體" pitchFamily="34" charset="-120"/>
                        <a:cs typeface="+mn-cs"/>
                      </a:endParaRP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系統整合與優化。</a:t>
                      </a:r>
                      <a:endParaRPr lang="en-US" altLang="zh-TW" sz="1600" kern="1200" dirty="0" smtClean="0">
                        <a:solidFill>
                          <a:schemeClr val="dk1"/>
                        </a:solidFill>
                        <a:latin typeface="微軟正黑體" pitchFamily="34" charset="-120"/>
                        <a:ea typeface="微軟正黑體" pitchFamily="34" charset="-120"/>
                        <a:cs typeface="+mn-cs"/>
                      </a:endParaRPr>
                    </a:p>
                    <a:p>
                      <a:pPr marL="258762"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sz="1600" kern="1200" dirty="0" smtClean="0">
                          <a:solidFill>
                            <a:schemeClr val="dk1"/>
                          </a:solidFill>
                          <a:latin typeface="微軟正黑體" pitchFamily="34" charset="-120"/>
                          <a:ea typeface="微軟正黑體" pitchFamily="34" charset="-120"/>
                          <a:cs typeface="+mn-cs"/>
                        </a:rPr>
                        <a:t>聽語障者使用體驗。</a:t>
                      </a:r>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116851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a:xfrm>
            <a:off x="0" y="37058"/>
            <a:ext cx="9144000" cy="655638"/>
          </a:xfrm>
        </p:spPr>
        <p:txBody>
          <a:bodyPr>
            <a:normAutofit fontScale="90000"/>
          </a:bodyPr>
          <a:lstStyle/>
          <a:p>
            <a:pPr>
              <a:lnSpc>
                <a:spcPct val="80000"/>
              </a:lnSpc>
            </a:pPr>
            <a:r>
              <a:rPr lang="zh-TW"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視聽障者可穿戴式行動輔具之研發</a:t>
            </a:r>
            <a:r>
              <a:rPr lang="en-US" altLang="zh-TW"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zh-TW" altLang="en-US" sz="3600" b="1" cap="all" dirty="0" smtClean="0">
                <a:ln w="0"/>
                <a:solidFill>
                  <a:srgbClr val="FF0000"/>
                </a:solidFill>
                <a:effectLst>
                  <a:reflection blurRad="12700" stA="50000" endPos="50000" dist="5000" dir="5400000" sy="-100000" rotWithShape="0"/>
                </a:effectLst>
              </a:rPr>
              <a:t>質化目標與績效</a:t>
            </a:r>
            <a:endParaRPr altLang="zh-TW" sz="3200" dirty="0" smtClean="0">
              <a:latin typeface="微軟正黑體" pitchFamily="34" charset="-120"/>
              <a:ea typeface="微軟正黑體" pitchFamily="34" charset="-120"/>
            </a:endParaRPr>
          </a:p>
        </p:txBody>
      </p:sp>
      <p:sp>
        <p:nvSpPr>
          <p:cNvPr id="8" name="矩形 7"/>
          <p:cNvSpPr/>
          <p:nvPr/>
        </p:nvSpPr>
        <p:spPr>
          <a:xfrm>
            <a:off x="827088" y="639663"/>
            <a:ext cx="8005761" cy="614143"/>
          </a:xfrm>
          <a:prstGeom prst="rect">
            <a:avLst/>
          </a:prstGeom>
          <a:ln/>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zh-TW" altLang="en-US" sz="1600" dirty="0" smtClean="0">
                <a:solidFill>
                  <a:srgbClr val="0000FF"/>
                </a:solidFill>
                <a:latin typeface="微軟正黑體" pitchFamily="34" charset="-120"/>
                <a:ea typeface="微軟正黑體" pitchFamily="34" charset="-120"/>
              </a:rPr>
              <a:t>促進視聽障者之生活便利性，達成視聽障者自主生活之遠景。</a:t>
            </a:r>
            <a:endParaRPr lang="zh-TW" altLang="en-US" sz="1600" dirty="0">
              <a:solidFill>
                <a:srgbClr val="0000FF"/>
              </a:solidFill>
              <a:latin typeface="微軟正黑體" pitchFamily="34" charset="-120"/>
              <a:ea typeface="微軟正黑體" pitchFamily="34" charset="-120"/>
            </a:endParaRPr>
          </a:p>
        </p:txBody>
      </p:sp>
      <p:sp>
        <p:nvSpPr>
          <p:cNvPr id="9" name="矩形 8"/>
          <p:cNvSpPr/>
          <p:nvPr/>
        </p:nvSpPr>
        <p:spPr>
          <a:xfrm>
            <a:off x="819150" y="4725144"/>
            <a:ext cx="3957638" cy="915243"/>
          </a:xfrm>
          <a:prstGeom prst="rect">
            <a:avLst/>
          </a:prstGeom>
        </p:spPr>
        <p:style>
          <a:lnRef idx="2">
            <a:schemeClr val="accent6"/>
          </a:lnRef>
          <a:fillRef idx="1">
            <a:schemeClr val="lt1"/>
          </a:fillRef>
          <a:effectRef idx="0">
            <a:schemeClr val="accent6"/>
          </a:effectRef>
          <a:fontRef idx="minor">
            <a:schemeClr val="dk1"/>
          </a:fontRef>
        </p:style>
        <p:txBody>
          <a:bodyPr/>
          <a:lstStyle/>
          <a:p>
            <a:pPr marL="273050" indent="-273050">
              <a:defRPr/>
            </a:pPr>
            <a:endParaRPr lang="en-US" altLang="zh-TW" sz="1600" dirty="0" smtClean="0">
              <a:solidFill>
                <a:schemeClr val="tx1"/>
              </a:solidFill>
              <a:latin typeface="微軟正黑體" pitchFamily="34" charset="-120"/>
              <a:ea typeface="微軟正黑體" pitchFamily="34" charset="-120"/>
            </a:endParaRPr>
          </a:p>
          <a:p>
            <a:pPr marL="273050" indent="-273050">
              <a:buFontTx/>
              <a:buChar char="•"/>
              <a:defRPr/>
            </a:pPr>
            <a:r>
              <a:rPr lang="zh-TW" altLang="en-US" sz="1600" dirty="0" smtClean="0">
                <a:solidFill>
                  <a:schemeClr val="tx1"/>
                </a:solidFill>
                <a:latin typeface="微軟正黑體" pitchFamily="34" charset="-120"/>
                <a:ea typeface="微軟正黑體" pitchFamily="34" charset="-120"/>
              </a:rPr>
              <a:t>設計視聽障者智慧輔具</a:t>
            </a:r>
            <a:endParaRPr lang="en-US" altLang="zh-TW" sz="1600" dirty="0" smtClean="0">
              <a:solidFill>
                <a:schemeClr val="tx1"/>
              </a:solidFill>
              <a:latin typeface="微軟正黑體" pitchFamily="34" charset="-120"/>
              <a:ea typeface="微軟正黑體" pitchFamily="34" charset="-120"/>
            </a:endParaRPr>
          </a:p>
          <a:p>
            <a:pPr marL="273050" indent="-273050">
              <a:buFontTx/>
              <a:buChar char="•"/>
              <a:defRPr/>
            </a:pPr>
            <a:r>
              <a:rPr lang="zh-TW" altLang="en-US" sz="1600" dirty="0" smtClean="0">
                <a:solidFill>
                  <a:schemeClr val="tx1"/>
                </a:solidFill>
                <a:latin typeface="微軟正黑體" pitchFamily="34" charset="-120"/>
                <a:ea typeface="微軟正黑體" pitchFamily="34" charset="-120"/>
              </a:rPr>
              <a:t>建置視聽障者生活輔助</a:t>
            </a:r>
            <a:r>
              <a:rPr lang="en-US" altLang="zh-TW" sz="1600" dirty="0" smtClean="0">
                <a:solidFill>
                  <a:schemeClr val="tx1"/>
                </a:solidFill>
                <a:latin typeface="微軟正黑體" pitchFamily="34" charset="-120"/>
                <a:ea typeface="微軟正黑體" pitchFamily="34" charset="-120"/>
              </a:rPr>
              <a:t>APP</a:t>
            </a:r>
          </a:p>
          <a:p>
            <a:pPr marL="273050" indent="-273050">
              <a:buFontTx/>
              <a:buChar char="•"/>
              <a:defRPr/>
            </a:pPr>
            <a:endParaRPr lang="zh-TW" altLang="en-US" sz="1600" dirty="0">
              <a:solidFill>
                <a:schemeClr val="tx1"/>
              </a:solidFill>
              <a:latin typeface="微軟正黑體" pitchFamily="34" charset="-120"/>
              <a:ea typeface="微軟正黑體" pitchFamily="34" charset="-120"/>
            </a:endParaRPr>
          </a:p>
          <a:p>
            <a:pPr marL="273050" indent="-273050">
              <a:defRPr/>
            </a:pPr>
            <a:endParaRPr lang="zh-TW" altLang="en-US" sz="1600" dirty="0">
              <a:solidFill>
                <a:schemeClr val="tx1"/>
              </a:solidFill>
              <a:latin typeface="微軟正黑體" pitchFamily="34" charset="-120"/>
              <a:ea typeface="微軟正黑體" pitchFamily="34" charset="-120"/>
            </a:endParaRPr>
          </a:p>
        </p:txBody>
      </p:sp>
      <p:sp>
        <p:nvSpPr>
          <p:cNvPr id="11" name="矩形 10"/>
          <p:cNvSpPr/>
          <p:nvPr/>
        </p:nvSpPr>
        <p:spPr>
          <a:xfrm>
            <a:off x="4859338" y="1700213"/>
            <a:ext cx="3954462" cy="2736130"/>
          </a:xfrm>
          <a:prstGeom prst="rect">
            <a:avLst/>
          </a:prstGeom>
        </p:spPr>
        <p:style>
          <a:lnRef idx="2">
            <a:schemeClr val="accent6"/>
          </a:lnRef>
          <a:fillRef idx="1">
            <a:schemeClr val="lt1"/>
          </a:fillRef>
          <a:effectRef idx="0">
            <a:schemeClr val="accent6"/>
          </a:effectRef>
          <a:fontRef idx="minor">
            <a:schemeClr val="dk1"/>
          </a:fontRef>
        </p:style>
        <p:txBody>
          <a:bodyPr/>
          <a:lstStyle/>
          <a:p>
            <a:pPr marL="182563" indent="-182563" algn="ctr">
              <a:defRPr/>
            </a:pPr>
            <a:r>
              <a:rPr lang="zh-TW" altLang="en-US" sz="1600" b="1" dirty="0">
                <a:solidFill>
                  <a:schemeClr val="tx1"/>
                </a:solidFill>
                <a:latin typeface="微軟正黑體" pitchFamily="34" charset="-120"/>
                <a:ea typeface="微軟正黑體" pitchFamily="34" charset="-120"/>
              </a:rPr>
              <a:t>產業有感</a:t>
            </a:r>
          </a:p>
          <a:p>
            <a:pPr>
              <a:defRPr/>
            </a:pPr>
            <a:r>
              <a:rPr lang="zh-TW" altLang="en-US" sz="1600" dirty="0">
                <a:solidFill>
                  <a:schemeClr val="tx1"/>
                </a:solidFill>
                <a:latin typeface="微軟正黑體" pitchFamily="34" charset="-120"/>
                <a:ea typeface="微軟正黑體" pitchFamily="34" charset="-120"/>
              </a:rPr>
              <a:t>提升傳統產業競爭力，導入智慧加值元素，本團隊開發的穿戴式裝置與生產力</a:t>
            </a:r>
            <a:r>
              <a:rPr lang="en-US" altLang="zh-TW" sz="1600" dirty="0">
                <a:solidFill>
                  <a:schemeClr val="tx1"/>
                </a:solidFill>
                <a:latin typeface="微軟正黑體" pitchFamily="34" charset="-120"/>
                <a:ea typeface="微軟正黑體" pitchFamily="34" charset="-120"/>
              </a:rPr>
              <a:t>4.0</a:t>
            </a:r>
            <a:r>
              <a:rPr lang="zh-TW" altLang="en-US" sz="1600" dirty="0">
                <a:solidFill>
                  <a:schemeClr val="tx1"/>
                </a:solidFill>
                <a:latin typeface="微軟正黑體" pitchFamily="34" charset="-120"/>
                <a:ea typeface="微軟正黑體" pitchFamily="34" charset="-120"/>
              </a:rPr>
              <a:t>亦可強化產業鏈及衍生創新商業模式，提升產業附加價值，引領傳統產業智慧升級。</a:t>
            </a:r>
            <a:endParaRPr lang="en-US" altLang="zh-TW" sz="1600" dirty="0">
              <a:solidFill>
                <a:schemeClr val="tx1"/>
              </a:solidFill>
              <a:latin typeface="微軟正黑體" pitchFamily="34" charset="-120"/>
              <a:ea typeface="微軟正黑體" pitchFamily="34" charset="-120"/>
            </a:endParaRPr>
          </a:p>
          <a:p>
            <a:pPr>
              <a:defRPr/>
            </a:pPr>
            <a:endParaRPr lang="en-US" altLang="zh-TW" sz="1400" dirty="0">
              <a:solidFill>
                <a:schemeClr val="tx1"/>
              </a:solidFill>
              <a:latin typeface="微軟正黑體" pitchFamily="34" charset="-120"/>
              <a:ea typeface="微軟正黑體" pitchFamily="34" charset="-120"/>
            </a:endParaRPr>
          </a:p>
          <a:p>
            <a:pPr>
              <a:defRPr/>
            </a:pPr>
            <a:endParaRPr lang="en-US" altLang="zh-TW" sz="1400" dirty="0" smtClean="0">
              <a:solidFill>
                <a:schemeClr val="tx1"/>
              </a:solidFill>
              <a:latin typeface="微軟正黑體" pitchFamily="34" charset="-120"/>
              <a:ea typeface="微軟正黑體" pitchFamily="34" charset="-120"/>
            </a:endParaRPr>
          </a:p>
          <a:p>
            <a:pPr>
              <a:defRPr/>
            </a:pPr>
            <a:endParaRPr lang="en-US" altLang="zh-TW" sz="1400" dirty="0">
              <a:solidFill>
                <a:schemeClr val="tx1"/>
              </a:solidFill>
              <a:latin typeface="微軟正黑體" pitchFamily="34" charset="-120"/>
              <a:ea typeface="微軟正黑體" pitchFamily="34" charset="-120"/>
            </a:endParaRPr>
          </a:p>
          <a:p>
            <a:pPr marL="285750" indent="-285750">
              <a:buFont typeface="Arial" panose="020B0604020202020204" pitchFamily="34" charset="0"/>
              <a:buChar char="•"/>
              <a:defRPr/>
            </a:pPr>
            <a:endParaRPr lang="en-US" altLang="zh-TW" sz="1600" dirty="0" smtClean="0">
              <a:solidFill>
                <a:schemeClr val="tx1"/>
              </a:solidFill>
              <a:latin typeface="微軟正黑體" pitchFamily="34" charset="-120"/>
              <a:ea typeface="微軟正黑體" pitchFamily="34" charset="-120"/>
            </a:endParaRPr>
          </a:p>
        </p:txBody>
      </p:sp>
      <p:sp>
        <p:nvSpPr>
          <p:cNvPr id="12" name="矩形 11"/>
          <p:cNvSpPr/>
          <p:nvPr/>
        </p:nvSpPr>
        <p:spPr>
          <a:xfrm>
            <a:off x="4852988" y="4725144"/>
            <a:ext cx="3979862" cy="915243"/>
          </a:xfrm>
          <a:prstGeom prst="rect">
            <a:avLst/>
          </a:prstGeom>
        </p:spPr>
        <p:style>
          <a:lnRef idx="2">
            <a:schemeClr val="accent6"/>
          </a:lnRef>
          <a:fillRef idx="1">
            <a:schemeClr val="lt1"/>
          </a:fillRef>
          <a:effectRef idx="0">
            <a:schemeClr val="accent6"/>
          </a:effectRef>
          <a:fontRef idx="minor">
            <a:schemeClr val="dk1"/>
          </a:fontRef>
        </p:style>
        <p:txBody>
          <a:bodyPr/>
          <a:lstStyle/>
          <a:p>
            <a:pPr marL="177800" indent="-177800">
              <a:defRPr/>
            </a:pPr>
            <a:endParaRPr lang="en-US" altLang="zh-TW" sz="1600" dirty="0" smtClean="0">
              <a:solidFill>
                <a:schemeClr val="tx1"/>
              </a:solidFill>
              <a:effectLst>
                <a:outerShdw blurRad="38100" dist="38100" dir="2700000" algn="tl">
                  <a:srgbClr val="000000">
                    <a:alpha val="43137"/>
                  </a:srgbClr>
                </a:outerShdw>
              </a:effectLst>
              <a:latin typeface="微軟正黑體" pitchFamily="34" charset="-120"/>
              <a:ea typeface="微軟正黑體" pitchFamily="34" charset="-120"/>
            </a:endParaRPr>
          </a:p>
          <a:p>
            <a:pPr marL="177800" indent="-177800">
              <a:buFontTx/>
              <a:buChar char="•"/>
              <a:defRPr/>
            </a:pPr>
            <a:r>
              <a:rPr lang="zh-TW" altLang="en-US" sz="1600" dirty="0" smtClean="0">
                <a:solidFill>
                  <a:schemeClr val="tx1"/>
                </a:solidFill>
                <a:latin typeface="微軟正黑體" pitchFamily="34" charset="-120"/>
                <a:ea typeface="微軟正黑體" pitchFamily="34" charset="-120"/>
              </a:rPr>
              <a:t>發表穿戴式相關專利</a:t>
            </a:r>
            <a:endParaRPr lang="en-US" altLang="zh-TW" sz="1600" dirty="0" smtClean="0">
              <a:solidFill>
                <a:schemeClr val="tx1"/>
              </a:solidFill>
              <a:latin typeface="微軟正黑體" pitchFamily="34" charset="-120"/>
              <a:ea typeface="微軟正黑體" pitchFamily="34" charset="-120"/>
            </a:endParaRPr>
          </a:p>
          <a:p>
            <a:pPr marL="177800" indent="-177800">
              <a:buFontTx/>
              <a:buChar char="•"/>
              <a:defRPr/>
            </a:pPr>
            <a:r>
              <a:rPr lang="zh-TW" altLang="en-US" sz="1600" dirty="0" smtClean="0">
                <a:solidFill>
                  <a:schemeClr val="tx1"/>
                </a:solidFill>
                <a:latin typeface="微軟正黑體" pitchFamily="34" charset="-120"/>
                <a:ea typeface="微軟正黑體" pitchFamily="34" charset="-120"/>
              </a:rPr>
              <a:t>參加穿戴式相關競賽</a:t>
            </a:r>
            <a:endParaRPr lang="en-US" altLang="zh-TW" sz="1600" dirty="0">
              <a:solidFill>
                <a:schemeClr val="tx1"/>
              </a:solidFill>
              <a:latin typeface="微軟正黑體" pitchFamily="34" charset="-120"/>
              <a:ea typeface="微軟正黑體" pitchFamily="34" charset="-120"/>
            </a:endParaRPr>
          </a:p>
        </p:txBody>
      </p:sp>
      <p:sp>
        <p:nvSpPr>
          <p:cNvPr id="30731" name="文字方塊 13"/>
          <p:cNvSpPr txBox="1">
            <a:spLocks noChangeArrowheads="1"/>
          </p:cNvSpPr>
          <p:nvPr/>
        </p:nvSpPr>
        <p:spPr bwMode="auto">
          <a:xfrm>
            <a:off x="107950" y="1700213"/>
            <a:ext cx="458788" cy="1609725"/>
          </a:xfrm>
          <a:prstGeom prst="rect">
            <a:avLst/>
          </a:prstGeom>
          <a:solidFill>
            <a:schemeClr val="bg1"/>
          </a:solidFill>
          <a:ln w="9525">
            <a:noFill/>
            <a:miter lim="800000"/>
            <a:headEnd/>
            <a:tailEnd/>
          </a:ln>
        </p:spPr>
        <p:txBody>
          <a:bodyPr vert="eaVert">
            <a:spAutoFit/>
          </a:bodyPr>
          <a:lstStyle/>
          <a:p>
            <a:pPr algn="ctr"/>
            <a:r>
              <a:rPr lang="zh-TW" altLang="en-US">
                <a:latin typeface="微軟正黑體" pitchFamily="34" charset="-120"/>
                <a:ea typeface="微軟正黑體" pitchFamily="34" charset="-120"/>
                <a:cs typeface="Arial Unicode MS" pitchFamily="34" charset="-120"/>
              </a:rPr>
              <a:t>質化績效指標</a:t>
            </a:r>
          </a:p>
        </p:txBody>
      </p:sp>
      <p:sp>
        <p:nvSpPr>
          <p:cNvPr id="30732" name="文字方塊 13"/>
          <p:cNvSpPr txBox="1">
            <a:spLocks noChangeArrowheads="1"/>
          </p:cNvSpPr>
          <p:nvPr/>
        </p:nvSpPr>
        <p:spPr bwMode="auto">
          <a:xfrm>
            <a:off x="107950" y="765175"/>
            <a:ext cx="458788" cy="549275"/>
          </a:xfrm>
          <a:prstGeom prst="rect">
            <a:avLst/>
          </a:prstGeom>
          <a:solidFill>
            <a:schemeClr val="bg1"/>
          </a:solidFill>
          <a:ln w="9525">
            <a:noFill/>
            <a:miter lim="800000"/>
            <a:headEnd/>
            <a:tailEnd/>
          </a:ln>
        </p:spPr>
        <p:txBody>
          <a:bodyPr vert="eaVert" wrap="none">
            <a:spAutoFit/>
          </a:bodyPr>
          <a:lstStyle/>
          <a:p>
            <a:pPr algn="ctr"/>
            <a:r>
              <a:rPr lang="zh-TW" altLang="en-US" dirty="0">
                <a:latin typeface="微軟正黑體" pitchFamily="34" charset="-120"/>
                <a:ea typeface="微軟正黑體" pitchFamily="34" charset="-120"/>
                <a:cs typeface="Arial Unicode MS" pitchFamily="34" charset="-120"/>
              </a:rPr>
              <a:t>目標</a:t>
            </a:r>
          </a:p>
        </p:txBody>
      </p:sp>
      <p:sp>
        <p:nvSpPr>
          <p:cNvPr id="30733" name="文字方塊 13"/>
          <p:cNvSpPr txBox="1">
            <a:spLocks noChangeArrowheads="1"/>
          </p:cNvSpPr>
          <p:nvPr/>
        </p:nvSpPr>
        <p:spPr bwMode="auto">
          <a:xfrm>
            <a:off x="107950" y="4633912"/>
            <a:ext cx="458788" cy="1006475"/>
          </a:xfrm>
          <a:prstGeom prst="rect">
            <a:avLst/>
          </a:prstGeom>
          <a:solidFill>
            <a:schemeClr val="bg1"/>
          </a:solidFill>
          <a:ln w="9525">
            <a:noFill/>
            <a:miter lim="800000"/>
            <a:headEnd/>
            <a:tailEnd/>
          </a:ln>
        </p:spPr>
        <p:txBody>
          <a:bodyPr vert="eaVert" wrap="none">
            <a:spAutoFit/>
          </a:bodyPr>
          <a:lstStyle/>
          <a:p>
            <a:pPr algn="ctr"/>
            <a:r>
              <a:rPr lang="zh-TW" altLang="en-US" dirty="0">
                <a:latin typeface="微軟正黑體" pitchFamily="34" charset="-120"/>
                <a:ea typeface="微軟正黑體" pitchFamily="34" charset="-120"/>
                <a:cs typeface="Arial Unicode MS" pitchFamily="34" charset="-120"/>
              </a:rPr>
              <a:t>推動措施</a:t>
            </a:r>
          </a:p>
        </p:txBody>
      </p:sp>
      <p:sp>
        <p:nvSpPr>
          <p:cNvPr id="30734" name="矩形 31"/>
          <p:cNvSpPr>
            <a:spLocks noChangeArrowheads="1"/>
          </p:cNvSpPr>
          <p:nvPr/>
        </p:nvSpPr>
        <p:spPr bwMode="auto">
          <a:xfrm>
            <a:off x="1277939" y="6189037"/>
            <a:ext cx="2654300" cy="336550"/>
          </a:xfrm>
          <a:prstGeom prst="rect">
            <a:avLst/>
          </a:prstGeom>
          <a:noFill/>
          <a:ln w="9525">
            <a:noFill/>
            <a:miter lim="800000"/>
            <a:headEnd/>
            <a:tailEnd/>
          </a:ln>
        </p:spPr>
        <p:txBody>
          <a:bodyPr>
            <a:spAutoFit/>
          </a:bodyPr>
          <a:lstStyle/>
          <a:p>
            <a:pPr algn="ctr"/>
            <a:r>
              <a:rPr lang="zh-TW" altLang="en-US" sz="1600" dirty="0" smtClean="0">
                <a:solidFill>
                  <a:srgbClr val="0000FF"/>
                </a:solidFill>
                <a:latin typeface="微軟正黑體" pitchFamily="34" charset="-120"/>
                <a:ea typeface="微軟正黑體" pitchFamily="34" charset="-120"/>
              </a:rPr>
              <a:t>提升視聽障者生活品質</a:t>
            </a:r>
            <a:endParaRPr lang="zh-TW" altLang="en-US" sz="1600" dirty="0">
              <a:solidFill>
                <a:srgbClr val="0000FF"/>
              </a:solidFill>
              <a:latin typeface="微軟正黑體" pitchFamily="34" charset="-120"/>
              <a:ea typeface="微軟正黑體" pitchFamily="34" charset="-120"/>
            </a:endParaRPr>
          </a:p>
        </p:txBody>
      </p:sp>
      <p:sp>
        <p:nvSpPr>
          <p:cNvPr id="30735" name="矩形 33"/>
          <p:cNvSpPr>
            <a:spLocks noChangeArrowheads="1"/>
          </p:cNvSpPr>
          <p:nvPr/>
        </p:nvSpPr>
        <p:spPr bwMode="auto">
          <a:xfrm>
            <a:off x="5432066" y="6165850"/>
            <a:ext cx="2809006" cy="584775"/>
          </a:xfrm>
          <a:prstGeom prst="rect">
            <a:avLst/>
          </a:prstGeom>
          <a:noFill/>
          <a:ln w="9525">
            <a:noFill/>
            <a:miter lim="800000"/>
            <a:headEnd/>
            <a:tailEnd/>
          </a:ln>
        </p:spPr>
        <p:txBody>
          <a:bodyPr wrap="square">
            <a:spAutoFit/>
          </a:bodyPr>
          <a:lstStyle/>
          <a:p>
            <a:pPr algn="ctr">
              <a:defRPr/>
            </a:pPr>
            <a:r>
              <a:rPr lang="zh-TW" altLang="en-US" sz="1600" dirty="0">
                <a:solidFill>
                  <a:srgbClr val="0000FF"/>
                </a:solidFill>
                <a:latin typeface="微軟正黑體" pitchFamily="34" charset="-120"/>
                <a:ea typeface="微軟正黑體" pitchFamily="34" charset="-120"/>
              </a:rPr>
              <a:t>提升學界與</a:t>
            </a:r>
            <a:r>
              <a:rPr lang="zh-TW" altLang="en-US" sz="1600" dirty="0" smtClean="0">
                <a:solidFill>
                  <a:srgbClr val="0000FF"/>
                </a:solidFill>
                <a:latin typeface="微軟正黑體" pitchFamily="34" charset="-120"/>
                <a:ea typeface="微軟正黑體" pitchFamily="34" charset="-120"/>
              </a:rPr>
              <a:t>產業對視聽障者生活品質的重視</a:t>
            </a:r>
            <a:endParaRPr lang="en-US" altLang="zh-TW" sz="1600" dirty="0">
              <a:solidFill>
                <a:srgbClr val="0000FF"/>
              </a:solidFill>
              <a:latin typeface="微軟正黑體" pitchFamily="34" charset="-120"/>
              <a:ea typeface="微軟正黑體" pitchFamily="34" charset="-120"/>
            </a:endParaRPr>
          </a:p>
        </p:txBody>
      </p:sp>
      <p:sp>
        <p:nvSpPr>
          <p:cNvPr id="20" name="向右箭號 19"/>
          <p:cNvSpPr/>
          <p:nvPr/>
        </p:nvSpPr>
        <p:spPr bwMode="auto">
          <a:xfrm rot="16200000">
            <a:off x="2281239" y="5450849"/>
            <a:ext cx="684212"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1" name="向右箭號 20"/>
          <p:cNvSpPr/>
          <p:nvPr/>
        </p:nvSpPr>
        <p:spPr bwMode="auto">
          <a:xfrm rot="16200000">
            <a:off x="6642100" y="5391150"/>
            <a:ext cx="684213"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2" name="向右箭號 21"/>
          <p:cNvSpPr/>
          <p:nvPr/>
        </p:nvSpPr>
        <p:spPr bwMode="auto">
          <a:xfrm rot="16200000">
            <a:off x="2479675" y="1081248"/>
            <a:ext cx="287337" cy="792162"/>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3" name="向右箭號 22"/>
          <p:cNvSpPr/>
          <p:nvPr/>
        </p:nvSpPr>
        <p:spPr bwMode="auto">
          <a:xfrm rot="16200000">
            <a:off x="6840538" y="1079500"/>
            <a:ext cx="287337"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25" name="向右箭號 24"/>
          <p:cNvSpPr/>
          <p:nvPr/>
        </p:nvSpPr>
        <p:spPr bwMode="auto">
          <a:xfrm rot="16200000">
            <a:off x="6731794" y="4221436"/>
            <a:ext cx="504825"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30741" name="文字方塊 13"/>
          <p:cNvSpPr txBox="1">
            <a:spLocks noChangeArrowheads="1"/>
          </p:cNvSpPr>
          <p:nvPr/>
        </p:nvSpPr>
        <p:spPr bwMode="auto">
          <a:xfrm>
            <a:off x="105073" y="5797713"/>
            <a:ext cx="461665" cy="1015663"/>
          </a:xfrm>
          <a:prstGeom prst="rect">
            <a:avLst/>
          </a:prstGeom>
          <a:solidFill>
            <a:schemeClr val="bg1"/>
          </a:solidFill>
          <a:ln w="9525">
            <a:noFill/>
            <a:miter lim="800000"/>
            <a:headEnd/>
            <a:tailEnd/>
          </a:ln>
        </p:spPr>
        <p:txBody>
          <a:bodyPr vert="eaVert" wrap="none">
            <a:spAutoFit/>
          </a:bodyPr>
          <a:lstStyle/>
          <a:p>
            <a:pPr algn="ctr"/>
            <a:r>
              <a:rPr lang="zh-TW" altLang="en-US" dirty="0">
                <a:latin typeface="微軟正黑體" pitchFamily="34" charset="-120"/>
                <a:ea typeface="微軟正黑體" pitchFamily="34" charset="-120"/>
                <a:cs typeface="Arial Unicode MS" pitchFamily="34" charset="-120"/>
              </a:rPr>
              <a:t>計畫</a:t>
            </a:r>
            <a:r>
              <a:rPr lang="zh-TW" altLang="en-US" dirty="0" smtClean="0">
                <a:latin typeface="微軟正黑體" pitchFamily="34" charset="-120"/>
                <a:ea typeface="微軟正黑體" pitchFamily="34" charset="-120"/>
                <a:cs typeface="Arial Unicode MS" pitchFamily="34" charset="-120"/>
              </a:rPr>
              <a:t>主軸</a:t>
            </a:r>
            <a:endParaRPr lang="zh-TW" altLang="en-US" dirty="0">
              <a:latin typeface="微軟正黑體" pitchFamily="34" charset="-120"/>
              <a:ea typeface="微軟正黑體" pitchFamily="34" charset="-120"/>
              <a:cs typeface="Arial Unicode MS" pitchFamily="34" charset="-120"/>
            </a:endParaRPr>
          </a:p>
        </p:txBody>
      </p:sp>
      <p:sp>
        <p:nvSpPr>
          <p:cNvPr id="2" name="矩形 10"/>
          <p:cNvSpPr/>
          <p:nvPr/>
        </p:nvSpPr>
        <p:spPr>
          <a:xfrm>
            <a:off x="831850" y="1700213"/>
            <a:ext cx="3954463" cy="2736130"/>
          </a:xfrm>
          <a:prstGeom prst="rect">
            <a:avLst/>
          </a:prstGeom>
        </p:spPr>
        <p:style>
          <a:lnRef idx="2">
            <a:schemeClr val="accent6"/>
          </a:lnRef>
          <a:fillRef idx="1">
            <a:schemeClr val="lt1"/>
          </a:fillRef>
          <a:effectRef idx="0">
            <a:schemeClr val="accent6"/>
          </a:effectRef>
          <a:fontRef idx="minor">
            <a:schemeClr val="dk1"/>
          </a:fontRef>
        </p:style>
        <p:txBody>
          <a:bodyPr/>
          <a:lstStyle/>
          <a:p>
            <a:pPr marL="182563" indent="-182563" algn="ctr">
              <a:defRPr/>
            </a:pPr>
            <a:r>
              <a:rPr lang="zh-TW" altLang="en-US" sz="1600" b="1" dirty="0">
                <a:solidFill>
                  <a:schemeClr val="tx1"/>
                </a:solidFill>
                <a:latin typeface="微軟正黑體" pitchFamily="34" charset="-120"/>
                <a:ea typeface="微軟正黑體" pitchFamily="34" charset="-120"/>
              </a:rPr>
              <a:t>人民有感</a:t>
            </a:r>
          </a:p>
          <a:p>
            <a:pPr marL="285750" indent="-285750">
              <a:buFont typeface="Arial" panose="020B0604020202020204" pitchFamily="34" charset="0"/>
              <a:buChar char="•"/>
              <a:defRPr/>
            </a:pPr>
            <a:r>
              <a:rPr lang="zh-TW" altLang="en-US" sz="1600" dirty="0" smtClean="0">
                <a:solidFill>
                  <a:schemeClr val="tx1"/>
                </a:solidFill>
                <a:latin typeface="微軟正黑體" pitchFamily="34" charset="-120"/>
                <a:ea typeface="微軟正黑體" pitchFamily="34" charset="-120"/>
              </a:rPr>
              <a:t>透過智慧手環，辨認物件的顏色且提供距離資訊，使視障者能拿取正確的商品或物件。</a:t>
            </a:r>
            <a:endParaRPr lang="en-US" altLang="zh-TW" sz="1600" dirty="0" smtClean="0">
              <a:solidFill>
                <a:schemeClr val="tx1"/>
              </a:solidFill>
              <a:latin typeface="微軟正黑體" pitchFamily="34" charset="-120"/>
              <a:ea typeface="微軟正黑體" pitchFamily="34" charset="-120"/>
            </a:endParaRPr>
          </a:p>
          <a:p>
            <a:pPr marL="285750" indent="-285750">
              <a:buFont typeface="Arial" panose="020B0604020202020204" pitchFamily="34" charset="0"/>
              <a:buChar char="•"/>
              <a:defRPr/>
            </a:pPr>
            <a:r>
              <a:rPr lang="zh-TW" altLang="en-US" sz="1600" dirty="0" smtClean="0">
                <a:solidFill>
                  <a:schemeClr val="tx1"/>
                </a:solidFill>
                <a:latin typeface="微軟正黑體" pitchFamily="34" charset="-120"/>
                <a:ea typeface="微軟正黑體" pitchFamily="34" charset="-120"/>
              </a:rPr>
              <a:t>視障者傳統以枴杖或導盲犬引導，上半身容易無預警地碰撞障礙物，透過智慧眼鏡偵測躲避身體上方障礙物。</a:t>
            </a:r>
            <a:endParaRPr lang="en-US" altLang="zh-TW" sz="1600" dirty="0" smtClean="0">
              <a:solidFill>
                <a:schemeClr val="tx1"/>
              </a:solidFill>
              <a:latin typeface="微軟正黑體" pitchFamily="34" charset="-120"/>
              <a:ea typeface="微軟正黑體" pitchFamily="34" charset="-120"/>
            </a:endParaRPr>
          </a:p>
          <a:p>
            <a:pPr marL="285750" indent="-285750">
              <a:buFont typeface="Arial" panose="020B0604020202020204" pitchFamily="34" charset="0"/>
              <a:buChar char="•"/>
              <a:defRPr/>
            </a:pPr>
            <a:r>
              <a:rPr lang="zh-TW" altLang="en-US" sz="1600" dirty="0" smtClean="0">
                <a:solidFill>
                  <a:schemeClr val="tx1"/>
                </a:solidFill>
                <a:latin typeface="微軟正黑體" pitchFamily="34" charset="-120"/>
                <a:ea typeface="微軟正黑體" pitchFamily="34" charset="-120"/>
              </a:rPr>
              <a:t>普遍之智慧手套無法有效提升，故本計畫之智慧手套，搭載壓力感測器有效改善手語辨識率，並以手語轉換成語音的方式，有效地提升人與人的溝通。</a:t>
            </a:r>
            <a:endParaRPr lang="en-US" altLang="zh-TW" sz="1600" dirty="0">
              <a:solidFill>
                <a:schemeClr val="tx1"/>
              </a:solidFill>
              <a:latin typeface="微軟正黑體" pitchFamily="34" charset="-120"/>
              <a:ea typeface="微軟正黑體" pitchFamily="34" charset="-120"/>
            </a:endParaRPr>
          </a:p>
          <a:p>
            <a:pPr marL="285750" indent="-285750">
              <a:buFont typeface="Arial" panose="020B0604020202020204" pitchFamily="34" charset="0"/>
              <a:buChar char="•"/>
              <a:defRPr/>
            </a:pPr>
            <a:endParaRPr lang="en-US" altLang="zh-TW" sz="1600" dirty="0">
              <a:solidFill>
                <a:schemeClr val="tx1"/>
              </a:solidFill>
              <a:latin typeface="微軟正黑體" pitchFamily="34" charset="-120"/>
              <a:ea typeface="微軟正黑體" pitchFamily="34" charset="-120"/>
            </a:endParaRPr>
          </a:p>
        </p:txBody>
      </p:sp>
      <p:sp>
        <p:nvSpPr>
          <p:cNvPr id="24" name="向右箭號 23"/>
          <p:cNvSpPr/>
          <p:nvPr/>
        </p:nvSpPr>
        <p:spPr bwMode="auto">
          <a:xfrm rot="16200000">
            <a:off x="2352676" y="4292674"/>
            <a:ext cx="504825" cy="792163"/>
          </a:xfrm>
          <a:prstGeom prst="stripedRightArrow">
            <a:avLst/>
          </a:prstGeom>
          <a:solidFill>
            <a:srgbClr val="00B0F0"/>
          </a:solidFill>
          <a:ln w="9525" cap="flat" cmpd="sng" algn="ctr">
            <a:noFill/>
            <a:prstDash val="solid"/>
            <a:round/>
            <a:headEnd type="none" w="med" len="med"/>
            <a:tailEnd type="none" w="med" len="med"/>
          </a:ln>
          <a:effectLst/>
        </p:spPr>
        <p:txBody>
          <a:bodyPr wrap="none" anchor="ctr"/>
          <a:lstStyle/>
          <a:p>
            <a:pPr algn="ctr">
              <a:defRPr/>
            </a:pPr>
            <a:endParaRPr lang="zh-TW" altLang="en-US" sz="200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4256C14D-6084-4955-A86A-CB25BED0DD2B}" type="slidenum">
              <a:rPr lang="zh-TW" altLang="en-US" smtClean="0"/>
              <a:pPr>
                <a:defRPr/>
              </a:pPr>
              <a:t>8</a:t>
            </a:fld>
            <a:endParaRPr lang="zh-TW" altLang="en-US" dirty="0"/>
          </a:p>
        </p:txBody>
      </p:sp>
    </p:spTree>
    <p:extLst>
      <p:ext uri="{BB962C8B-B14F-4D97-AF65-F5344CB8AC3E}">
        <p14:creationId xmlns:p14="http://schemas.microsoft.com/office/powerpoint/2010/main" val="3310708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穿戴式裝置2</Template>
  <TotalTime>2340</TotalTime>
  <Words>2181</Words>
  <Application>Microsoft Office PowerPoint</Application>
  <PresentationFormat>如螢幕大小 (4:3)</PresentationFormat>
  <Paragraphs>250</Paragraphs>
  <Slides>10</Slides>
  <Notes>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10</vt:i4>
      </vt:variant>
    </vt:vector>
  </HeadingPairs>
  <TitlesOfParts>
    <vt:vector size="21" baseType="lpstr">
      <vt:lpstr>Arial Unicode MS</vt:lpstr>
      <vt:lpstr>華康儷粗黑(P)</vt:lpstr>
      <vt:lpstr>微軟正黑體</vt:lpstr>
      <vt:lpstr>微軟正黑體 Light</vt:lpstr>
      <vt:lpstr>新細明體</vt:lpstr>
      <vt:lpstr>Arial</vt:lpstr>
      <vt:lpstr>Calibri</vt:lpstr>
      <vt:lpstr>Times New Roman</vt:lpstr>
      <vt:lpstr>Trebuchet MS</vt:lpstr>
      <vt:lpstr>Wingdings</vt:lpstr>
      <vt:lpstr>Office 佈景主題</vt:lpstr>
      <vt:lpstr>視聽障者可穿戴式行動輔具之研發</vt:lpstr>
      <vt:lpstr>PowerPoint 簡報</vt:lpstr>
      <vt:lpstr>PowerPoint 簡報</vt:lpstr>
      <vt:lpstr>PowerPoint 簡報</vt:lpstr>
      <vt:lpstr>PowerPoint 簡報</vt:lpstr>
      <vt:lpstr>PowerPoint 簡報</vt:lpstr>
      <vt:lpstr>視聽障者可穿戴式行動輔具之研發</vt:lpstr>
      <vt:lpstr>PowerPoint 簡報</vt:lpstr>
      <vt:lpstr>視聽障者可穿戴式行動輔具之研發-質化目標與績效</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AAAAA</dc:creator>
  <cp:lastModifiedBy>Ting Fung Ju</cp:lastModifiedBy>
  <cp:revision>262</cp:revision>
  <cp:lastPrinted>2015-09-17T09:44:21Z</cp:lastPrinted>
  <dcterms:created xsi:type="dcterms:W3CDTF">2014-09-30T02:01:55Z</dcterms:created>
  <dcterms:modified xsi:type="dcterms:W3CDTF">2015-10-30T03:36:12Z</dcterms:modified>
</cp:coreProperties>
</file>