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9">
  <p:sldMasterIdLst>
    <p:sldMasterId id="2147483663" r:id="rId1"/>
  </p:sldMasterIdLst>
  <p:notesMasterIdLst>
    <p:notesMasterId r:id="rId11"/>
  </p:notesMasterIdLst>
  <p:sldIdLst>
    <p:sldId id="401" r:id="rId2"/>
    <p:sldId id="441" r:id="rId3"/>
    <p:sldId id="442" r:id="rId4"/>
    <p:sldId id="386" r:id="rId5"/>
    <p:sldId id="443" r:id="rId6"/>
    <p:sldId id="439" r:id="rId7"/>
    <p:sldId id="444" r:id="rId8"/>
    <p:sldId id="445" r:id="rId9"/>
    <p:sldId id="446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00"/>
    <a:srgbClr val="CC6600"/>
    <a:srgbClr val="FF9900"/>
    <a:srgbClr val="333399"/>
    <a:srgbClr val="666633"/>
    <a:srgbClr val="996600"/>
    <a:srgbClr val="FFCC99"/>
    <a:srgbClr val="FFFF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3" autoAdjust="0"/>
  </p:normalViewPr>
  <p:slideViewPr>
    <p:cSldViewPr>
      <p:cViewPr varScale="1">
        <p:scale>
          <a:sx n="107" d="100"/>
          <a:sy n="107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4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02BF47-D11C-4668-843F-BF4678C35E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5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1CB7614-58E4-4185-A739-191F718B0BAF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62FEFF04-E1E8-4831-80AE-85BB9C8E5058}" type="slidenum">
              <a:rPr lang="en-US" sz="1300"/>
              <a:pPr algn="r" defTabSz="966788"/>
              <a:t>4</a:t>
            </a:fld>
            <a:endParaRPr 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1CB7614-58E4-4185-A739-191F718B0BAF}" type="slidenum">
              <a:rPr lang="en-US" sz="1300"/>
              <a:pPr algn="r" defTabSz="966788"/>
              <a:t>7</a:t>
            </a:fld>
            <a:endParaRPr lang="en-US" sz="13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8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1CB7614-58E4-4185-A739-191F718B0BAF}" type="slidenum">
              <a:rPr lang="en-US" sz="1300"/>
              <a:pPr algn="r" defTabSz="966788"/>
              <a:t>8</a:t>
            </a:fld>
            <a:endParaRPr lang="en-US" sz="13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7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AECC4DE4-B3CA-45EA-ACE1-886D1165CD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AB790-2D79-491D-8129-C38C4DD09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56331-E726-45EB-8CDF-6C356BB4FF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D658C-22F0-4F64-9973-AC9CDDE480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7EC17-9266-4F2B-9A97-CEB0D60B4A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CB4C9-592E-4E1D-8386-719D8BF8C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41F87-F58F-46CB-BF7E-4DAD69F073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D796-00C7-41DB-937F-BC489F660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E1705-7211-48CE-9C3E-05C6C01B61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C044-92E0-4254-B944-C02F1044B1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510B3-9153-4E3E-AEAA-467504630D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Proprietary and Confidential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D2193F-0C06-44CB-A950-3E2452DCC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ＭＳ Ｐゴシック" pitchFamily="34" charset="-128"/>
              </a:rPr>
              <a:t>Proprietary and Confidential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transportation hub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Hapticus</a:t>
            </a:r>
            <a:r>
              <a:rPr lang="en-US" dirty="0"/>
              <a:t> Intro</a:t>
            </a:r>
            <a:br>
              <a:rPr lang="en-US" dirty="0"/>
            </a:br>
            <a:r>
              <a:rPr lang="en-US" sz="2800" cap="none" dirty="0"/>
              <a:t>June 20</a:t>
            </a:r>
            <a:r>
              <a:rPr lang="en-US" sz="2800" dirty="0"/>
              <a:t>16</a:t>
            </a:r>
            <a:endParaRPr lang="en-SG" sz="28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1770" y="1143000"/>
            <a:ext cx="3331030" cy="4859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noAutofit/>
          </a:bodyPr>
          <a:lstStyle/>
          <a:p>
            <a:pPr fontAlgn="base">
              <a:spcBef>
                <a:spcPts val="72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D0BE40"/>
                </a:solidFill>
                <a:effectLst/>
                <a:latin typeface="Cambria"/>
                <a:ea typeface="MS PGothic"/>
              </a:rPr>
              <a:t>Enhancing</a:t>
            </a:r>
            <a:r>
              <a:rPr lang="en-US" sz="1400" b="1" kern="1200" dirty="0">
                <a:solidFill>
                  <a:srgbClr val="D0BE40"/>
                </a:solidFill>
                <a:effectLst/>
                <a:latin typeface="Arial"/>
                <a:ea typeface="Times New Roman"/>
              </a:rPr>
              <a:t> </a:t>
            </a:r>
            <a:r>
              <a:rPr lang="en-US" sz="1400" b="1" kern="1200" dirty="0">
                <a:solidFill>
                  <a:srgbClr val="D0BE40"/>
                </a:solidFill>
                <a:effectLst/>
                <a:latin typeface="Cambria"/>
                <a:ea typeface="MS PGothic"/>
              </a:rPr>
              <a:t>people’s lives on the move</a:t>
            </a:r>
            <a:endParaRPr lang="en-SG" sz="14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1026" name="Picture 2" descr="C:\Users\PGMU\Dropbox\Pending\Logos\Logos and Designs\biglogo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971800" cy="10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2286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E:	</a:t>
            </a:r>
            <a:r>
              <a:rPr lang="en-US" sz="1100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mailus@hapticus.com</a:t>
            </a:r>
            <a:endParaRPr lang="en-GB" sz="1100" u="sng" dirty="0">
              <a:solidFill>
                <a:srgbClr val="0000FF"/>
              </a:solidFill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P:	+65 6635 8852</a:t>
            </a:r>
            <a:endParaRPr lang="en-GB" sz="1000" dirty="0">
              <a:latin typeface="Times New Roman" panose="02020603050405020304" pitchFamily="18" charset="0"/>
              <a:ea typeface="MS Mincho"/>
            </a:endParaRPr>
          </a:p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M: 	+65 9825 2400</a:t>
            </a:r>
            <a:endParaRPr lang="en-GB" sz="1000" dirty="0">
              <a:effectLst/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5269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247" y="1066800"/>
            <a:ext cx="8872640" cy="5314949"/>
          </a:xfrm>
          <a:prstGeom prst="roundRect">
            <a:avLst>
              <a:gd name="adj" fmla="val 9991"/>
            </a:avLst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7" name="Slide Number Placeholder 5"/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E72553-1C12-478B-B342-357E104C2F97}" type="slidenum">
              <a:rPr lang="en-US" sz="140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0273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b="1" i="1" cap="none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ABOUT HAPTICUS</a:t>
            </a:r>
            <a:endParaRPr lang="en-US" sz="4000" i="1" cap="none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158" y="1941016"/>
            <a:ext cx="8720242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SG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An established Singapore based technology company</a:t>
            </a:r>
          </a:p>
          <a:p>
            <a:pPr algn="ctr">
              <a:spcBef>
                <a:spcPct val="50000"/>
              </a:spcBef>
            </a:pPr>
            <a:endParaRPr lang="en-SG" sz="8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SG" sz="2400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Vision</a:t>
            </a:r>
          </a:p>
          <a:p>
            <a:pPr algn="ctr">
              <a:spcBef>
                <a:spcPct val="50000"/>
              </a:spcBef>
            </a:pPr>
            <a:r>
              <a:rPr lang="en-SG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provide a set of tools for </a:t>
            </a:r>
            <a:r>
              <a:rPr lang="en-SG" sz="2400" b="1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smart management of transportation in megacities</a:t>
            </a:r>
            <a:r>
              <a:rPr lang="en-SG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 over web and mobile platforms,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with a strong emphasize on </a:t>
            </a:r>
            <a:r>
              <a:rPr lang="en-GB" sz="2000" b="1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POSITIVE SOCIAL IMPACT  </a:t>
            </a:r>
            <a:r>
              <a:rPr lang="en-GB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for sectors with special needs</a:t>
            </a:r>
            <a:endParaRPr lang="en-SG" sz="24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SG" sz="8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SG" sz="2400" b="1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Product</a:t>
            </a:r>
          </a:p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 virtual transportation hub for sectors with special needs, in operation since year 2012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ja-JP" sz="16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ＭＳ Ｐゴシック" pitchFamily="34" charset="-128"/>
              </a:rPr>
              <a:t>Proprietary and Confidential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943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pPr>
              <a:defRPr/>
            </a:pPr>
            <a:fld id="{15BE1705-7211-48CE-9C3E-05C6C01B61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ja-JP" sz="1600" b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ＭＳ Ｐゴシック" pitchFamily="34" charset="-128"/>
              </a:rPr>
              <a:t>Proprietary and Confidential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6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ounded Rectangle 17"/>
          <p:cNvSpPr/>
          <p:nvPr/>
        </p:nvSpPr>
        <p:spPr>
          <a:xfrm>
            <a:off x="533401" y="1505173"/>
            <a:ext cx="7989887" cy="1161827"/>
          </a:xfrm>
          <a:prstGeom prst="roundRect">
            <a:avLst>
              <a:gd name="adj" fmla="val 3457"/>
            </a:avLst>
          </a:prstGeom>
          <a:solidFill>
            <a:srgbClr val="972109">
              <a:lumMod val="75000"/>
            </a:srgbClr>
          </a:solidFill>
          <a:ln w="25400" cap="flat" cmpd="sng" algn="ctr">
            <a:solidFill>
              <a:srgbClr val="873624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0BE40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AMIR NIVY,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4BA65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Founder, CEO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 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err="1">
                <a:solidFill>
                  <a:srgbClr val="FFFFFF"/>
                </a:solidFill>
                <a:latin typeface="Cambria"/>
                <a:ea typeface="MS Mincho"/>
                <a:cs typeface="+mn-cs"/>
              </a:rPr>
              <a:t>Technopreneur</a:t>
            </a:r>
            <a:r>
              <a:rPr lang="en-US" sz="1400" kern="0" dirty="0">
                <a:solidFill>
                  <a:srgbClr val="FFFFFF"/>
                </a:solidFill>
                <a:latin typeface="Cambria"/>
                <a:ea typeface="MS Mincho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over 15 years in the High-tech and start-up scene both in Israel and Singapore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28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ja-JP" sz="4000" b="1" i="1" cap="none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TEAM</a:t>
            </a:r>
            <a:endParaRPr lang="en-US" sz="4000" i="1" cap="none" dirty="0">
              <a:solidFill>
                <a:schemeClr val="bg2">
                  <a:lumMod val="25000"/>
                </a:schemeClr>
              </a:solidFill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1" y="2838659"/>
            <a:ext cx="7989887" cy="1127124"/>
          </a:xfrm>
          <a:prstGeom prst="roundRect">
            <a:avLst>
              <a:gd name="adj" fmla="val 3457"/>
            </a:avLst>
          </a:prstGeom>
          <a:solidFill>
            <a:srgbClr val="972109">
              <a:lumMod val="75000"/>
            </a:srgbClr>
          </a:solidFill>
          <a:ln w="25400" cap="flat" cmpd="sng" algn="ctr">
            <a:solidFill>
              <a:srgbClr val="873624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D0BE40"/>
              </a:solidFill>
              <a:effectLst/>
              <a:uLnTx/>
              <a:uFillTx/>
              <a:latin typeface="Cambria"/>
              <a:ea typeface="MS Mincho"/>
              <a:cs typeface="+mn-cs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0BE40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SHAY ALMOG,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4BA65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Co-Founder, Strategic Business development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4BA65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 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Seasoned executive and business development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 lead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, Legal background (Corporate Law)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/>
                <a:ea typeface="MS Mincho"/>
                <a:cs typeface="+mn-cs"/>
              </a:rPr>
              <a:t> 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3401" y="4114800"/>
            <a:ext cx="7989887" cy="1063848"/>
          </a:xfrm>
          <a:prstGeom prst="roundRect">
            <a:avLst>
              <a:gd name="adj" fmla="val 3457"/>
            </a:avLst>
          </a:prstGeom>
          <a:solidFill>
            <a:srgbClr val="972109">
              <a:lumMod val="75000"/>
            </a:srgbClr>
          </a:solidFill>
          <a:ln w="25400" cap="flat" cmpd="sng" algn="ctr">
            <a:solidFill>
              <a:srgbClr val="873624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0BE40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ADAM SLATER,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4BA65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Director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 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400" kern="0" dirty="0">
                <a:solidFill>
                  <a:srgbClr val="FFFFFF"/>
                </a:solidFill>
                <a:latin typeface="Cambria"/>
                <a:ea typeface="MS Mincho"/>
                <a:cs typeface="+mn-cs"/>
              </a:rPr>
              <a:t>Deputy Group CEO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, CWT Ltd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3400" y="5327665"/>
            <a:ext cx="7989887" cy="1149335"/>
          </a:xfrm>
          <a:prstGeom prst="roundRect">
            <a:avLst>
              <a:gd name="adj" fmla="val 3457"/>
            </a:avLst>
          </a:prstGeom>
          <a:solidFill>
            <a:srgbClr val="972109">
              <a:lumMod val="75000"/>
            </a:srgbClr>
          </a:solidFill>
          <a:ln w="25400" cap="flat" cmpd="sng" algn="ctr">
            <a:solidFill>
              <a:srgbClr val="873624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D0BE40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PROF. MICHAEL LI,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4BA65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Transport economist, Senior Advisor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 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Associate professor,</a:t>
            </a:r>
            <a:r>
              <a:rPr lang="en-US" sz="1400" kern="0" dirty="0">
                <a:solidFill>
                  <a:srgbClr val="FFFFFF"/>
                </a:solidFill>
                <a:latin typeface="Cambria"/>
                <a:ea typeface="MS Mincho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Business School at NTU, Singapore. </a:t>
            </a:r>
          </a:p>
          <a:p>
            <a:pPr marL="0" marR="0" lvl="0" indent="0" algn="just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Transport Economics,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 f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MS Mincho"/>
                <a:cs typeface="+mn-cs"/>
              </a:rPr>
              <a:t>ounding Director of the Nanyang Executive MBA Programme. </a:t>
            </a: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MS Minch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5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369FA15-122F-4426-BF16-6A76D155077A}" type="slidenum">
              <a:rPr lang="en-US" sz="140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pPr algn="r"/>
              <a:t>4</a:t>
            </a:fld>
            <a:endParaRPr lang="en-US" sz="1400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55663"/>
            <a:ext cx="8229600" cy="14303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</a:rPr>
              <a:t>The Ecommuter-</a:t>
            </a:r>
            <a:br>
              <a:rPr lang="en-US" sz="28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</a:rPr>
            </a:br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</a:rPr>
              <a:t>		A Virtual Transportation Hub</a:t>
            </a:r>
            <a:endParaRPr lang="en-US" sz="28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5486400"/>
            <a:ext cx="891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4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 novel solution, operating in a complex environment, seamlessly </a:t>
            </a:r>
            <a:r>
              <a:rPr lang="en-SG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bridging the supply-demand gap </a:t>
            </a:r>
          </a:p>
        </p:txBody>
      </p:sp>
      <p:sp>
        <p:nvSpPr>
          <p:cNvPr id="9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3539" y="2209800"/>
            <a:ext cx="8617996" cy="3209135"/>
            <a:chOff x="263539" y="1676400"/>
            <a:chExt cx="8617996" cy="3209135"/>
          </a:xfrm>
        </p:grpSpPr>
        <p:sp>
          <p:nvSpPr>
            <p:cNvPr id="18" name="Rounded Rectangle 17"/>
            <p:cNvSpPr/>
            <p:nvPr/>
          </p:nvSpPr>
          <p:spPr>
            <a:xfrm>
              <a:off x="263539" y="1676400"/>
              <a:ext cx="8617996" cy="3209135"/>
            </a:xfrm>
            <a:prstGeom prst="roundRect">
              <a:avLst>
                <a:gd name="adj" fmla="val 9991"/>
              </a:avLst>
            </a:prstGeom>
            <a:solidFill>
              <a:srgbClr val="C0504D">
                <a:lumMod val="5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334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Ecommuter Smart Core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148" y="2590479"/>
              <a:ext cx="1518223" cy="159709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Freeform 19"/>
            <p:cNvSpPr/>
            <p:nvPr/>
          </p:nvSpPr>
          <p:spPr>
            <a:xfrm>
              <a:off x="6165080" y="2100083"/>
              <a:ext cx="2575180" cy="2520280"/>
            </a:xfrm>
            <a:custGeom>
              <a:avLst/>
              <a:gdLst>
                <a:gd name="connsiteX0" fmla="*/ 0 w 2045973"/>
                <a:gd name="connsiteY0" fmla="*/ 152314 h 913866"/>
                <a:gd name="connsiteX1" fmla="*/ 152314 w 2045973"/>
                <a:gd name="connsiteY1" fmla="*/ 0 h 913866"/>
                <a:gd name="connsiteX2" fmla="*/ 1893659 w 2045973"/>
                <a:gd name="connsiteY2" fmla="*/ 0 h 913866"/>
                <a:gd name="connsiteX3" fmla="*/ 2045973 w 2045973"/>
                <a:gd name="connsiteY3" fmla="*/ 152314 h 913866"/>
                <a:gd name="connsiteX4" fmla="*/ 2045973 w 2045973"/>
                <a:gd name="connsiteY4" fmla="*/ 761552 h 913866"/>
                <a:gd name="connsiteX5" fmla="*/ 1893659 w 2045973"/>
                <a:gd name="connsiteY5" fmla="*/ 913866 h 913866"/>
                <a:gd name="connsiteX6" fmla="*/ 152314 w 2045973"/>
                <a:gd name="connsiteY6" fmla="*/ 913866 h 913866"/>
                <a:gd name="connsiteX7" fmla="*/ 0 w 2045973"/>
                <a:gd name="connsiteY7" fmla="*/ 761552 h 913866"/>
                <a:gd name="connsiteX8" fmla="*/ 0 w 2045973"/>
                <a:gd name="connsiteY8" fmla="*/ 152314 h 91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973" h="913866">
                  <a:moveTo>
                    <a:pt x="0" y="152314"/>
                  </a:moveTo>
                  <a:cubicBezTo>
                    <a:pt x="0" y="68193"/>
                    <a:pt x="68193" y="0"/>
                    <a:pt x="152314" y="0"/>
                  </a:cubicBezTo>
                  <a:lnTo>
                    <a:pt x="1893659" y="0"/>
                  </a:lnTo>
                  <a:cubicBezTo>
                    <a:pt x="1977780" y="0"/>
                    <a:pt x="2045973" y="68193"/>
                    <a:pt x="2045973" y="152314"/>
                  </a:cubicBezTo>
                  <a:lnTo>
                    <a:pt x="2045973" y="761552"/>
                  </a:lnTo>
                  <a:cubicBezTo>
                    <a:pt x="2045973" y="845673"/>
                    <a:pt x="1977780" y="913866"/>
                    <a:pt x="1893659" y="913866"/>
                  </a:cubicBezTo>
                  <a:lnTo>
                    <a:pt x="152314" y="913866"/>
                  </a:lnTo>
                  <a:cubicBezTo>
                    <a:pt x="68193" y="913866"/>
                    <a:pt x="0" y="845673"/>
                    <a:pt x="0" y="761552"/>
                  </a:cubicBezTo>
                  <a:lnTo>
                    <a:pt x="0" y="152314"/>
                  </a:lnTo>
                  <a:close/>
                </a:path>
              </a:pathLst>
            </a:custGeom>
            <a:solidFill>
              <a:srgbClr val="996600">
                <a:alpha val="94000"/>
              </a:srgbClr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spcFirstLastPara="0" vert="horz" wrap="square" lIns="95411" tIns="95411" rIns="95411" bIns="95411" numCol="1" spcCol="1270" anchor="t" anchorCtr="0">
              <a:noAutofit/>
            </a:bodyPr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Supply</a:t>
              </a: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Fleets-</a:t>
              </a:r>
            </a:p>
            <a:p>
              <a:pPr marL="285750" marR="0" lvl="0" indent="-28575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Admin</a:t>
              </a:r>
            </a:p>
            <a:p>
              <a:pPr marL="285750" marR="0" lvl="0" indent="-28575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Drivers</a:t>
              </a: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Individual</a:t>
              </a: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Drivers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8744" y="2092463"/>
              <a:ext cx="2486064" cy="2532856"/>
            </a:xfrm>
            <a:custGeom>
              <a:avLst/>
              <a:gdLst>
                <a:gd name="connsiteX0" fmla="*/ 0 w 2045973"/>
                <a:gd name="connsiteY0" fmla="*/ 152314 h 913866"/>
                <a:gd name="connsiteX1" fmla="*/ 152314 w 2045973"/>
                <a:gd name="connsiteY1" fmla="*/ 0 h 913866"/>
                <a:gd name="connsiteX2" fmla="*/ 1893659 w 2045973"/>
                <a:gd name="connsiteY2" fmla="*/ 0 h 913866"/>
                <a:gd name="connsiteX3" fmla="*/ 2045973 w 2045973"/>
                <a:gd name="connsiteY3" fmla="*/ 152314 h 913866"/>
                <a:gd name="connsiteX4" fmla="*/ 2045973 w 2045973"/>
                <a:gd name="connsiteY4" fmla="*/ 761552 h 913866"/>
                <a:gd name="connsiteX5" fmla="*/ 1893659 w 2045973"/>
                <a:gd name="connsiteY5" fmla="*/ 913866 h 913866"/>
                <a:gd name="connsiteX6" fmla="*/ 152314 w 2045973"/>
                <a:gd name="connsiteY6" fmla="*/ 913866 h 913866"/>
                <a:gd name="connsiteX7" fmla="*/ 0 w 2045973"/>
                <a:gd name="connsiteY7" fmla="*/ 761552 h 913866"/>
                <a:gd name="connsiteX8" fmla="*/ 0 w 2045973"/>
                <a:gd name="connsiteY8" fmla="*/ 152314 h 91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973" h="913866">
                  <a:moveTo>
                    <a:pt x="0" y="152314"/>
                  </a:moveTo>
                  <a:cubicBezTo>
                    <a:pt x="0" y="68193"/>
                    <a:pt x="68193" y="0"/>
                    <a:pt x="152314" y="0"/>
                  </a:cubicBezTo>
                  <a:lnTo>
                    <a:pt x="1893659" y="0"/>
                  </a:lnTo>
                  <a:cubicBezTo>
                    <a:pt x="1977780" y="0"/>
                    <a:pt x="2045973" y="68193"/>
                    <a:pt x="2045973" y="152314"/>
                  </a:cubicBezTo>
                  <a:lnTo>
                    <a:pt x="2045973" y="761552"/>
                  </a:lnTo>
                  <a:cubicBezTo>
                    <a:pt x="2045973" y="845673"/>
                    <a:pt x="1977780" y="913866"/>
                    <a:pt x="1893659" y="913866"/>
                  </a:cubicBezTo>
                  <a:lnTo>
                    <a:pt x="152314" y="913866"/>
                  </a:lnTo>
                  <a:cubicBezTo>
                    <a:pt x="68193" y="913866"/>
                    <a:pt x="0" y="845673"/>
                    <a:pt x="0" y="761552"/>
                  </a:cubicBezTo>
                  <a:lnTo>
                    <a:pt x="0" y="152314"/>
                  </a:lnTo>
                  <a:close/>
                </a:path>
              </a:pathLst>
            </a:custGeom>
            <a:solidFill>
              <a:srgbClr val="92D050">
                <a:alpha val="93000"/>
              </a:srgbClr>
            </a:solidFill>
            <a:ln w="2540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spcFirstLastPara="0" vert="horz" wrap="square" lIns="95411" tIns="95411" rIns="95411" bIns="95411" numCol="1" spcCol="1270" anchor="ctr" anchorCtr="0">
              <a:noAutofit/>
            </a:bodyPr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Demand</a:t>
              </a: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Commuters</a:t>
              </a: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Organizations</a:t>
              </a:r>
            </a:p>
            <a:p>
              <a:pPr marL="0" marR="0" lvl="0" indent="0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689364" y="2555311"/>
              <a:ext cx="1676400" cy="1600200"/>
            </a:xfrm>
            <a:prstGeom prst="ellipse">
              <a:avLst/>
            </a:prstGeom>
            <a:noFill/>
            <a:ln w="76200" cap="flat" cmpd="sng" algn="ctr">
              <a:solidFill>
                <a:srgbClr val="C0504D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Up-Down Arrow 22"/>
            <p:cNvSpPr/>
            <p:nvPr/>
          </p:nvSpPr>
          <p:spPr>
            <a:xfrm rot="5400000">
              <a:off x="3025986" y="3015294"/>
              <a:ext cx="468628" cy="685800"/>
            </a:xfrm>
            <a:prstGeom prst="up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Up-Down Arrow 23"/>
            <p:cNvSpPr/>
            <p:nvPr/>
          </p:nvSpPr>
          <p:spPr>
            <a:xfrm rot="5400000">
              <a:off x="5547618" y="3015294"/>
              <a:ext cx="468628" cy="685800"/>
            </a:xfrm>
            <a:prstGeom prst="up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5" name="Picture 4" descr="http://cdn.mysitemyway.com/etc-mysitemyway/icons/legacy-previews/icons/simple-black-square-icons-transport-travel/128051-simple-black-square-icon-transport-travel-transportation-car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272" y="3972291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http://www.optimalperformancefit.com/images/van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144" y="3406099"/>
              <a:ext cx="782216" cy="782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simpleicon.com/wp-content/uploads/screen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122" y="3510701"/>
              <a:ext cx="775278" cy="754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>
              <a:off x="7893272" y="2748155"/>
              <a:ext cx="775278" cy="754578"/>
              <a:chOff x="5599867" y="476672"/>
              <a:chExt cx="988357" cy="988358"/>
            </a:xfrm>
          </p:grpSpPr>
          <p:pic>
            <p:nvPicPr>
              <p:cNvPr id="30" name="Picture 4" descr="http://simpleicon.com/wp-content/uploads/screen-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9867" y="476672"/>
                <a:ext cx="988357" cy="9883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http://www.optimalperformancefit.com/images/van3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060" y="517612"/>
                <a:ext cx="391108" cy="391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http://www.optimalperformancefit.com/images/van3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060" y="764704"/>
                <a:ext cx="391108" cy="391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http://www.optimalperformancefit.com/images/van3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108" y="513178"/>
                <a:ext cx="391108" cy="391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http://www.optimalperformancefit.com/images/van3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108" y="760270"/>
                <a:ext cx="391108" cy="391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http://www.netfusiontechnology.com/blog/wp-content/uploads/2015/08/3-mobi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87" y="2759862"/>
              <a:ext cx="646413" cy="66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40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073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4799" y="1662833"/>
            <a:ext cx="8576735" cy="5058642"/>
          </a:xfrm>
          <a:prstGeom prst="roundRect">
            <a:avLst>
              <a:gd name="adj" fmla="val 9991"/>
            </a:avLst>
          </a:prstGeom>
          <a:solidFill>
            <a:srgbClr val="666633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89" y="1716755"/>
            <a:ext cx="2139881" cy="4255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pPr>
              <a:defRPr/>
            </a:pPr>
            <a:fld id="{15BE1705-7211-48CE-9C3E-05C6C01B61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0100" y="3124200"/>
            <a:ext cx="3695700" cy="2514601"/>
            <a:chOff x="581025" y="1885950"/>
            <a:chExt cx="4143376" cy="2990850"/>
          </a:xfrm>
        </p:grpSpPr>
        <p:pic>
          <p:nvPicPr>
            <p:cNvPr id="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025" y="1885950"/>
              <a:ext cx="4143376" cy="29908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 bwMode="auto">
            <a:xfrm>
              <a:off x="3352800" y="4459471"/>
              <a:ext cx="1219200" cy="3371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4572000" y="4229100"/>
            <a:ext cx="762000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8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0668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product-</a:t>
            </a:r>
          </a:p>
        </p:txBody>
      </p:sp>
      <p:pic>
        <p:nvPicPr>
          <p:cNvPr id="20" name="Picture 2" descr="http://www.ecommuter.net/img/ecomi_slogan_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2787415" cy="7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5410200" y="2468857"/>
            <a:ext cx="2209800" cy="4209311"/>
            <a:chOff x="6172200" y="1295400"/>
            <a:chExt cx="2560891" cy="5090036"/>
          </a:xfrm>
        </p:grpSpPr>
        <p:pic>
          <p:nvPicPr>
            <p:cNvPr id="23" name="Picture 18" descr="C:\Users\PGMU\Desktop\dribbble-vector-iphone-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1295400"/>
              <a:ext cx="2560891" cy="5090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PGMU\Dropbox\Pending\presentations\SG Enable July 2013\Dev\New Passengers iOS app Screenshots\14 September 2015\IMG_3297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024" y="1852129"/>
              <a:ext cx="2225616" cy="39566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838200" y="5867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Booking rides at a click of a button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460560" y="1447800"/>
            <a:ext cx="52544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 suite of Cloud based </a:t>
            </a:r>
          </a:p>
          <a:p>
            <a:pPr algn="l" eaLnBrk="1" hangingPunct="1"/>
            <a:r>
              <a:rPr lang="en-SG" sz="24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               </a:t>
            </a:r>
            <a:r>
              <a:rPr lang="en-SG" sz="24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Mobile and Web applications</a:t>
            </a:r>
            <a:endParaRPr lang="en-SG" sz="28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8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1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4799" y="1662833"/>
            <a:ext cx="8576735" cy="5058642"/>
          </a:xfrm>
          <a:prstGeom prst="roundRect">
            <a:avLst>
              <a:gd name="adj" fmla="val 9991"/>
            </a:avLst>
          </a:prstGeom>
          <a:solidFill>
            <a:srgbClr val="666633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pPr>
              <a:defRPr/>
            </a:pPr>
            <a:fld id="{15BE1705-7211-48CE-9C3E-05C6C01B61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8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0668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b="1" i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product-</a:t>
            </a:r>
            <a:endParaRPr lang="en-US" sz="40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20" name="Picture 2" descr="http://www.ecommuter.net/img/ecomi_slogan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38200"/>
            <a:ext cx="2787415" cy="7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069081"/>
            <a:ext cx="6172200" cy="464361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60560" y="1447800"/>
            <a:ext cx="67784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SG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 suite of Cloud based </a:t>
            </a:r>
            <a:r>
              <a:rPr lang="en-SG" sz="24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Mobile and Web applications</a:t>
            </a:r>
            <a:endParaRPr lang="en-SG" sz="28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2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37247" y="1066800"/>
            <a:ext cx="8872640" cy="5333999"/>
          </a:xfrm>
          <a:prstGeom prst="roundRect">
            <a:avLst>
              <a:gd name="adj" fmla="val 9991"/>
            </a:avLst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7" name="Slide Number Placeholder 5"/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E72553-1C12-478B-B342-357E104C2F97}" type="slidenum">
              <a:rPr lang="en-US" sz="140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pPr algn="r"/>
              <a:t>7</a:t>
            </a:fld>
            <a:endParaRPr lang="en-US" sz="1400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0668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product-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879" y="1937305"/>
            <a:ext cx="8915399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lnSpc>
                <a:spcPct val="200000"/>
              </a:lnSpc>
              <a:spcBef>
                <a:spcPct val="50000"/>
              </a:spcBef>
            </a:pPr>
            <a:endParaRPr lang="en-US" sz="1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 Virtual transportation hub for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sectors with special and complex needs</a:t>
            </a: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Uniting the existing service providers under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one virtual digital hub</a:t>
            </a: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Adding a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massive fleet of individual drivers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to make a difference</a:t>
            </a: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Providing the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passengers</a:t>
            </a:r>
            <a:r>
              <a:rPr lang="en-US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and their supporting environment with a ride booking and management tool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customized for their needs</a:t>
            </a:r>
          </a:p>
          <a:p>
            <a:pPr marL="0" lvl="1" algn="just">
              <a:lnSpc>
                <a:spcPct val="200000"/>
              </a:lnSpc>
              <a:spcBef>
                <a:spcPct val="50000"/>
              </a:spcBef>
            </a:pPr>
            <a:endParaRPr lang="en-SG" sz="1000" i="1" kern="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pic>
        <p:nvPicPr>
          <p:cNvPr id="14" name="Picture 2" descr="http://www.ecommuter.net/img/ecomi_slogan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2787415" cy="7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20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304800" y="5257800"/>
            <a:ext cx="8534400" cy="914400"/>
          </a:xfrm>
          <a:prstGeom prst="roundRect">
            <a:avLst>
              <a:gd name="adj" fmla="val 663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chemeClr val="bg1"/>
                </a:solidFill>
                <a:latin typeface="Cambria" panose="02040503050406030204" pitchFamily="18" charset="0"/>
                <a:ea typeface="MS Mincho"/>
              </a:rPr>
              <a:t>Advanced booking in nature, providing commuters with multiple ride options, and ride management and visibility for Fleets and Drivers </a:t>
            </a:r>
            <a:endParaRPr lang="en-GB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91528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247" y="1066801"/>
            <a:ext cx="8872640" cy="5181600"/>
          </a:xfrm>
          <a:prstGeom prst="roundRect">
            <a:avLst>
              <a:gd name="adj" fmla="val 9991"/>
            </a:avLst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7" name="Slide Number Placeholder 5"/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E72553-1C12-478B-B342-357E104C2F97}" type="slidenum">
              <a:rPr lang="en-US" sz="140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pPr algn="r"/>
              <a:t>8</a:t>
            </a:fld>
            <a:endParaRPr lang="en-US" sz="1400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0668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System capabilities &amp; Advantages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2172831"/>
            <a:ext cx="89153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Ecommuter is a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complex and robust eco-system</a:t>
            </a:r>
            <a:endParaRPr lang="en-US" sz="20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System is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in operation  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since 2012</a:t>
            </a: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Successfully passed 3</a:t>
            </a:r>
            <a:r>
              <a:rPr lang="en-US" sz="2000" i="1" baseline="30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rd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 party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functional, load and Pen tests</a:t>
            </a:r>
          </a:p>
          <a:p>
            <a:pPr marL="342900" lvl="1" indent="-342900" algn="just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000" i="1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The system is build to cater for </a:t>
            </a:r>
            <a:r>
              <a:rPr lang="en-US" sz="2000" i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ＭＳ Ｐゴシック" pitchFamily="34" charset="-128"/>
              </a:rPr>
              <a:t>National level </a:t>
            </a:r>
            <a:r>
              <a:rPr lang="en-US" sz="2000" i="1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  <a:cs typeface="Times New Roman" pitchFamily="18" charset="0"/>
              </a:rPr>
              <a:t>scale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7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/>
          <p:nvPr/>
        </p:nvSpPr>
        <p:spPr>
          <a:xfrm>
            <a:off x="304800" y="4724400"/>
            <a:ext cx="8534400" cy="1162051"/>
          </a:xfrm>
          <a:prstGeom prst="roundRect">
            <a:avLst>
              <a:gd name="adj" fmla="val 663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</a:rPr>
              <a:t>The system was adopted by a </a:t>
            </a:r>
            <a:r>
              <a:rPr lang="en-US" sz="2400" b="1" kern="0" dirty="0">
                <a:solidFill>
                  <a:srgbClr val="D0BE40"/>
                </a:solidFill>
                <a:latin typeface="Cambria"/>
                <a:ea typeface="MS Mincho"/>
              </a:rPr>
              <a:t>Major body </a:t>
            </a:r>
            <a:r>
              <a:rPr lang="en-US" sz="24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</a:rPr>
              <a:t>catering for the sector of people with special needs in Singapore</a:t>
            </a:r>
          </a:p>
        </p:txBody>
      </p:sp>
    </p:spTree>
    <p:extLst>
      <p:ext uri="{BB962C8B-B14F-4D97-AF65-F5344CB8AC3E}">
        <p14:creationId xmlns:p14="http://schemas.microsoft.com/office/powerpoint/2010/main" val="273962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19201" y="3657599"/>
            <a:ext cx="6705600" cy="2590801"/>
          </a:xfrm>
          <a:prstGeom prst="roundRect">
            <a:avLst>
              <a:gd name="adj" fmla="val 9991"/>
            </a:avLst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 txBox="1">
            <a:spLocks noGrp="1"/>
          </p:cNvSpPr>
          <p:nvPr/>
        </p:nvSpPr>
        <p:spPr bwMode="auto">
          <a:xfrm>
            <a:off x="3134771" y="19625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ctr">
              <a:defRPr sz="1600" b="1">
                <a:solidFill>
                  <a:schemeClr val="accent2"/>
                </a:solidFill>
                <a:latin typeface="Cambria" pitchFamily="18" charset="0"/>
                <a:ea typeface="ＭＳ Ｐゴシック" pitchFamily="34" charset="-128"/>
              </a:defRPr>
            </a:lvl1pPr>
          </a:lstStyle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Proprietary and Confidential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4E72553-1C12-478B-B342-357E104C2F97}" type="slidenum">
              <a:rPr lang="en-US" sz="140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pPr algn="r"/>
              <a:t>9</a:t>
            </a:fld>
            <a:endParaRPr lang="en-US" sz="1400" dirty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1752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ja-JP" sz="8000" b="1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ＭＳ Ｐゴシック" pitchFamily="34" charset="-128"/>
              </a:rPr>
              <a:t>THANK   YOU</a:t>
            </a:r>
            <a:endParaRPr lang="en-US" sz="8000" b="1" kern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770" y="144233"/>
            <a:ext cx="2155372" cy="957768"/>
            <a:chOff x="21770" y="144233"/>
            <a:chExt cx="2155372" cy="957768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1770" y="794656"/>
              <a:ext cx="2155372" cy="30734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noAutofit/>
            </a:bodyPr>
            <a:lstStyle/>
            <a:p>
              <a:pPr fontAlgn="base">
                <a:spcBef>
                  <a:spcPts val="720"/>
                </a:spcBef>
                <a:spcAft>
                  <a:spcPts val="0"/>
                </a:spcAft>
              </a:pP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Enhancing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Arial"/>
                  <a:ea typeface="Times New Roman"/>
                </a:rPr>
                <a:t> </a:t>
              </a:r>
              <a:r>
                <a:rPr lang="en-US" sz="900" b="1" kern="1200" dirty="0">
                  <a:solidFill>
                    <a:srgbClr val="D0BE40"/>
                  </a:solidFill>
                  <a:effectLst/>
                  <a:latin typeface="Cambria"/>
                  <a:ea typeface="MS PGothic"/>
                </a:rPr>
                <a:t>people’s lives on the move</a:t>
              </a:r>
              <a:endParaRPr lang="en-SG" sz="9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4" name="Picture 2" descr="C:\Users\PGMU\Dropbox\Pending\Logos\Logos and Designs\hapticus_logo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9" y="144233"/>
              <a:ext cx="1934147" cy="716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52400" y="3928408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E:	</a:t>
            </a:r>
            <a:r>
              <a:rPr lang="en-US" sz="4000" u="sng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mailus@hapticus.com</a:t>
            </a:r>
            <a:endParaRPr lang="en-GB" sz="4000" u="sng" dirty="0">
              <a:solidFill>
                <a:srgbClr val="0000FF"/>
              </a:solidFill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P:	+65 6635 8852</a:t>
            </a:r>
            <a:endParaRPr lang="en-GB" sz="3200" dirty="0">
              <a:latin typeface="Times New Roman" panose="02020603050405020304" pitchFamily="18" charset="0"/>
              <a:ea typeface="MS Mincho"/>
            </a:endParaRPr>
          </a:p>
          <a:p>
            <a:pPr marL="182880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4E4D4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M: 	+65 9825 2400</a:t>
            </a:r>
            <a:endParaRPr lang="en-GB" sz="3200" dirty="0">
              <a:effectLst/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52081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5855</TotalTime>
  <Words>350</Words>
  <Application>Microsoft Macintosh PowerPoint</Application>
  <PresentationFormat>如螢幕大小 (4:3)</PresentationFormat>
  <Paragraphs>96</Paragraphs>
  <Slides>9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Apothecary</vt:lpstr>
      <vt:lpstr>Hapticus Intro June 2016</vt:lpstr>
      <vt:lpstr>ABOUT HAPTICUS</vt:lpstr>
      <vt:lpstr>PowerPoint 簡報</vt:lpstr>
      <vt:lpstr>The Ecommuter-   A Virtual Transportation Hub</vt:lpstr>
      <vt:lpstr>PowerPoint 簡報</vt:lpstr>
      <vt:lpstr>PowerPoint 簡報</vt:lpstr>
      <vt:lpstr>The product-</vt:lpstr>
      <vt:lpstr>System capabilities &amp; Advantages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CabProject</dc:title>
  <dc:creator>chupon</dc:creator>
  <cp:lastModifiedBy>Apple Apple</cp:lastModifiedBy>
  <cp:revision>669</cp:revision>
  <dcterms:created xsi:type="dcterms:W3CDTF">2011-05-24T03:44:51Z</dcterms:created>
  <dcterms:modified xsi:type="dcterms:W3CDTF">2016-06-06T15:42:41Z</dcterms:modified>
</cp:coreProperties>
</file>