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na moon" initials="hm" lastIdx="1" clrIdx="0">
    <p:extLst>
      <p:ext uri="{19B8F6BF-5375-455C-9EA6-DF929625EA0E}">
        <p15:presenceInfo xmlns:p15="http://schemas.microsoft.com/office/powerpoint/2012/main" userId="2559753e87fa63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A7A7"/>
    <a:srgbClr val="94CA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150" d="100"/>
          <a:sy n="150" d="100"/>
        </p:scale>
        <p:origin x="72" y="-15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ko-KR" altLang="en-US"/>
              <a:t>마스터 제목 스타일 편집</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B90D6CCF-D0C8-4BB4-9D25-689BC70E0490}" type="datetimeFigureOut">
              <a:rPr lang="ko-KR" altLang="en-US" smtClean="0"/>
              <a:t>2020-04-28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A5B34B-A3B7-4AE0-AC28-DF63AB884799}" type="slidenum">
              <a:rPr lang="ko-KR" altLang="en-US" smtClean="0"/>
              <a:t>‹#›</a:t>
            </a:fld>
            <a:endParaRPr lang="ko-KR" altLang="en-US"/>
          </a:p>
        </p:txBody>
      </p:sp>
    </p:spTree>
    <p:extLst>
      <p:ext uri="{BB962C8B-B14F-4D97-AF65-F5344CB8AC3E}">
        <p14:creationId xmlns:p14="http://schemas.microsoft.com/office/powerpoint/2010/main" val="3997176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90D6CCF-D0C8-4BB4-9D25-689BC70E0490}" type="datetimeFigureOut">
              <a:rPr lang="ko-KR" altLang="en-US" smtClean="0"/>
              <a:t>2020-04-28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A5B34B-A3B7-4AE0-AC28-DF63AB884799}" type="slidenum">
              <a:rPr lang="ko-KR" altLang="en-US" smtClean="0"/>
              <a:t>‹#›</a:t>
            </a:fld>
            <a:endParaRPr lang="ko-KR" altLang="en-US"/>
          </a:p>
        </p:txBody>
      </p:sp>
    </p:spTree>
    <p:extLst>
      <p:ext uri="{BB962C8B-B14F-4D97-AF65-F5344CB8AC3E}">
        <p14:creationId xmlns:p14="http://schemas.microsoft.com/office/powerpoint/2010/main" val="223274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90D6CCF-D0C8-4BB4-9D25-689BC70E0490}" type="datetimeFigureOut">
              <a:rPr lang="ko-KR" altLang="en-US" smtClean="0"/>
              <a:t>2020-04-28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A5B34B-A3B7-4AE0-AC28-DF63AB884799}" type="slidenum">
              <a:rPr lang="ko-KR" altLang="en-US" smtClean="0"/>
              <a:t>‹#›</a:t>
            </a:fld>
            <a:endParaRPr lang="ko-KR" altLang="en-US"/>
          </a:p>
        </p:txBody>
      </p:sp>
    </p:spTree>
    <p:extLst>
      <p:ext uri="{BB962C8B-B14F-4D97-AF65-F5344CB8AC3E}">
        <p14:creationId xmlns:p14="http://schemas.microsoft.com/office/powerpoint/2010/main" val="4081593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90D6CCF-D0C8-4BB4-9D25-689BC70E0490}" type="datetimeFigureOut">
              <a:rPr lang="ko-KR" altLang="en-US" smtClean="0"/>
              <a:t>2020-04-28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A5B34B-A3B7-4AE0-AC28-DF63AB884799}" type="slidenum">
              <a:rPr lang="ko-KR" altLang="en-US" smtClean="0"/>
              <a:t>‹#›</a:t>
            </a:fld>
            <a:endParaRPr lang="ko-KR" altLang="en-US"/>
          </a:p>
        </p:txBody>
      </p:sp>
    </p:spTree>
    <p:extLst>
      <p:ext uri="{BB962C8B-B14F-4D97-AF65-F5344CB8AC3E}">
        <p14:creationId xmlns:p14="http://schemas.microsoft.com/office/powerpoint/2010/main" val="70646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ko-KR" altLang="en-US"/>
              <a:t>마스터 제목 스타일 편집</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B90D6CCF-D0C8-4BB4-9D25-689BC70E0490}" type="datetimeFigureOut">
              <a:rPr lang="ko-KR" altLang="en-US" smtClean="0"/>
              <a:t>2020-04-28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A5B34B-A3B7-4AE0-AC28-DF63AB884799}" type="slidenum">
              <a:rPr lang="ko-KR" altLang="en-US" smtClean="0"/>
              <a:t>‹#›</a:t>
            </a:fld>
            <a:endParaRPr lang="ko-KR" altLang="en-US"/>
          </a:p>
        </p:txBody>
      </p:sp>
    </p:spTree>
    <p:extLst>
      <p:ext uri="{BB962C8B-B14F-4D97-AF65-F5344CB8AC3E}">
        <p14:creationId xmlns:p14="http://schemas.microsoft.com/office/powerpoint/2010/main" val="4085559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B90D6CCF-D0C8-4BB4-9D25-689BC70E0490}" type="datetimeFigureOut">
              <a:rPr lang="ko-KR" altLang="en-US" smtClean="0"/>
              <a:t>2020-04-28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EA5B34B-A3B7-4AE0-AC28-DF63AB884799}" type="slidenum">
              <a:rPr lang="ko-KR" altLang="en-US" smtClean="0"/>
              <a:t>‹#›</a:t>
            </a:fld>
            <a:endParaRPr lang="ko-KR" altLang="en-US"/>
          </a:p>
        </p:txBody>
      </p:sp>
    </p:spTree>
    <p:extLst>
      <p:ext uri="{BB962C8B-B14F-4D97-AF65-F5344CB8AC3E}">
        <p14:creationId xmlns:p14="http://schemas.microsoft.com/office/powerpoint/2010/main" val="408558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61334" y="4676140"/>
            <a:ext cx="4061757" cy="687789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860608" y="4676140"/>
            <a:ext cx="4081761" cy="687789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B90D6CCF-D0C8-4BB4-9D25-689BC70E0490}" type="datetimeFigureOut">
              <a:rPr lang="ko-KR" altLang="en-US" smtClean="0"/>
              <a:t>2020-04-28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EEA5B34B-A3B7-4AE0-AC28-DF63AB884799}" type="slidenum">
              <a:rPr lang="ko-KR" altLang="en-US" smtClean="0"/>
              <a:t>‹#›</a:t>
            </a:fld>
            <a:endParaRPr lang="ko-KR" altLang="en-US"/>
          </a:p>
        </p:txBody>
      </p:sp>
    </p:spTree>
    <p:extLst>
      <p:ext uri="{BB962C8B-B14F-4D97-AF65-F5344CB8AC3E}">
        <p14:creationId xmlns:p14="http://schemas.microsoft.com/office/powerpoint/2010/main" val="173459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B90D6CCF-D0C8-4BB4-9D25-689BC70E0490}" type="datetimeFigureOut">
              <a:rPr lang="ko-KR" altLang="en-US" smtClean="0"/>
              <a:t>2020-04-28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EEA5B34B-A3B7-4AE0-AC28-DF63AB884799}" type="slidenum">
              <a:rPr lang="ko-KR" altLang="en-US" smtClean="0"/>
              <a:t>‹#›</a:t>
            </a:fld>
            <a:endParaRPr lang="ko-KR" altLang="en-US"/>
          </a:p>
        </p:txBody>
      </p:sp>
    </p:spTree>
    <p:extLst>
      <p:ext uri="{BB962C8B-B14F-4D97-AF65-F5344CB8AC3E}">
        <p14:creationId xmlns:p14="http://schemas.microsoft.com/office/powerpoint/2010/main" val="254874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D6CCF-D0C8-4BB4-9D25-689BC70E0490}" type="datetimeFigureOut">
              <a:rPr lang="ko-KR" altLang="en-US" smtClean="0"/>
              <a:t>2020-04-28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EEA5B34B-A3B7-4AE0-AC28-DF63AB884799}" type="slidenum">
              <a:rPr lang="ko-KR" altLang="en-US" smtClean="0"/>
              <a:t>‹#›</a:t>
            </a:fld>
            <a:endParaRPr lang="ko-KR" altLang="en-US"/>
          </a:p>
        </p:txBody>
      </p:sp>
    </p:spTree>
    <p:extLst>
      <p:ext uri="{BB962C8B-B14F-4D97-AF65-F5344CB8AC3E}">
        <p14:creationId xmlns:p14="http://schemas.microsoft.com/office/powerpoint/2010/main" val="340232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ko-KR" altLang="en-US"/>
              <a:t>마스터 제목 스타일 편집</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B90D6CCF-D0C8-4BB4-9D25-689BC70E0490}" type="datetimeFigureOut">
              <a:rPr lang="ko-KR" altLang="en-US" smtClean="0"/>
              <a:t>2020-04-28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EA5B34B-A3B7-4AE0-AC28-DF63AB884799}" type="slidenum">
              <a:rPr lang="ko-KR" altLang="en-US" smtClean="0"/>
              <a:t>‹#›</a:t>
            </a:fld>
            <a:endParaRPr lang="ko-KR" altLang="en-US"/>
          </a:p>
        </p:txBody>
      </p:sp>
    </p:spTree>
    <p:extLst>
      <p:ext uri="{BB962C8B-B14F-4D97-AF65-F5344CB8AC3E}">
        <p14:creationId xmlns:p14="http://schemas.microsoft.com/office/powerpoint/2010/main" val="3614847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B90D6CCF-D0C8-4BB4-9D25-689BC70E0490}" type="datetimeFigureOut">
              <a:rPr lang="ko-KR" altLang="en-US" smtClean="0"/>
              <a:t>2020-04-28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EA5B34B-A3B7-4AE0-AC28-DF63AB884799}" type="slidenum">
              <a:rPr lang="ko-KR" altLang="en-US" smtClean="0"/>
              <a:t>‹#›</a:t>
            </a:fld>
            <a:endParaRPr lang="ko-KR" altLang="en-US"/>
          </a:p>
        </p:txBody>
      </p:sp>
    </p:spTree>
    <p:extLst>
      <p:ext uri="{BB962C8B-B14F-4D97-AF65-F5344CB8AC3E}">
        <p14:creationId xmlns:p14="http://schemas.microsoft.com/office/powerpoint/2010/main" val="923891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B90D6CCF-D0C8-4BB4-9D25-689BC70E0490}" type="datetimeFigureOut">
              <a:rPr lang="ko-KR" altLang="en-US" smtClean="0"/>
              <a:t>2020-04-28</a:t>
            </a:fld>
            <a:endParaRPr lang="ko-KR" altLang="en-US"/>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EEA5B34B-A3B7-4AE0-AC28-DF63AB884799}" type="slidenum">
              <a:rPr lang="ko-KR" altLang="en-US" smtClean="0"/>
              <a:t>‹#›</a:t>
            </a:fld>
            <a:endParaRPr lang="ko-KR" altLang="en-US"/>
          </a:p>
        </p:txBody>
      </p:sp>
    </p:spTree>
    <p:extLst>
      <p:ext uri="{BB962C8B-B14F-4D97-AF65-F5344CB8AC3E}">
        <p14:creationId xmlns:p14="http://schemas.microsoft.com/office/powerpoint/2010/main" val="1295248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1"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1"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1"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1"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1"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1"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1"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1"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1"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1"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1" hangingPunct="1">
        <a:defRPr sz="1890" kern="1200">
          <a:solidFill>
            <a:schemeClr val="tx1"/>
          </a:solidFill>
          <a:latin typeface="+mn-lt"/>
          <a:ea typeface="+mn-ea"/>
          <a:cs typeface="+mn-cs"/>
        </a:defRPr>
      </a:lvl1pPr>
      <a:lvl2pPr marL="480060" algn="l" defTabSz="960120" rtl="0" eaLnBrk="1" latinLnBrk="1" hangingPunct="1">
        <a:defRPr sz="1890" kern="1200">
          <a:solidFill>
            <a:schemeClr val="tx1"/>
          </a:solidFill>
          <a:latin typeface="+mn-lt"/>
          <a:ea typeface="+mn-ea"/>
          <a:cs typeface="+mn-cs"/>
        </a:defRPr>
      </a:lvl2pPr>
      <a:lvl3pPr marL="960120" algn="l" defTabSz="960120" rtl="0" eaLnBrk="1" latinLnBrk="1" hangingPunct="1">
        <a:defRPr sz="1890" kern="1200">
          <a:solidFill>
            <a:schemeClr val="tx1"/>
          </a:solidFill>
          <a:latin typeface="+mn-lt"/>
          <a:ea typeface="+mn-ea"/>
          <a:cs typeface="+mn-cs"/>
        </a:defRPr>
      </a:lvl3pPr>
      <a:lvl4pPr marL="1440180" algn="l" defTabSz="960120" rtl="0" eaLnBrk="1" latinLnBrk="1" hangingPunct="1">
        <a:defRPr sz="1890" kern="1200">
          <a:solidFill>
            <a:schemeClr val="tx1"/>
          </a:solidFill>
          <a:latin typeface="+mn-lt"/>
          <a:ea typeface="+mn-ea"/>
          <a:cs typeface="+mn-cs"/>
        </a:defRPr>
      </a:lvl4pPr>
      <a:lvl5pPr marL="1920240" algn="l" defTabSz="960120" rtl="0" eaLnBrk="1" latinLnBrk="1" hangingPunct="1">
        <a:defRPr sz="1890" kern="1200">
          <a:solidFill>
            <a:schemeClr val="tx1"/>
          </a:solidFill>
          <a:latin typeface="+mn-lt"/>
          <a:ea typeface="+mn-ea"/>
          <a:cs typeface="+mn-cs"/>
        </a:defRPr>
      </a:lvl5pPr>
      <a:lvl6pPr marL="2400300" algn="l" defTabSz="960120" rtl="0" eaLnBrk="1" latinLnBrk="1" hangingPunct="1">
        <a:defRPr sz="1890" kern="1200">
          <a:solidFill>
            <a:schemeClr val="tx1"/>
          </a:solidFill>
          <a:latin typeface="+mn-lt"/>
          <a:ea typeface="+mn-ea"/>
          <a:cs typeface="+mn-cs"/>
        </a:defRPr>
      </a:lvl6pPr>
      <a:lvl7pPr marL="2880360" algn="l" defTabSz="960120" rtl="0" eaLnBrk="1" latinLnBrk="1" hangingPunct="1">
        <a:defRPr sz="1890" kern="1200">
          <a:solidFill>
            <a:schemeClr val="tx1"/>
          </a:solidFill>
          <a:latin typeface="+mn-lt"/>
          <a:ea typeface="+mn-ea"/>
          <a:cs typeface="+mn-cs"/>
        </a:defRPr>
      </a:lvl7pPr>
      <a:lvl8pPr marL="3360420" algn="l" defTabSz="960120" rtl="0" eaLnBrk="1" latinLnBrk="1" hangingPunct="1">
        <a:defRPr sz="1890" kern="1200">
          <a:solidFill>
            <a:schemeClr val="tx1"/>
          </a:solidFill>
          <a:latin typeface="+mn-lt"/>
          <a:ea typeface="+mn-ea"/>
          <a:cs typeface="+mn-cs"/>
        </a:defRPr>
      </a:lvl8pPr>
      <a:lvl9pPr marL="3840480" algn="l" defTabSz="960120" rtl="0" eaLnBrk="1" latinLnBrk="1"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24" Type="http://schemas.openxmlformats.org/officeDocument/2006/relationships/image" Target="../media/image23.jpeg"/><Relationship Id="rId5" Type="http://schemas.openxmlformats.org/officeDocument/2006/relationships/image" Target="../media/image4.png"/><Relationship Id="rId15" Type="http://schemas.openxmlformats.org/officeDocument/2006/relationships/image" Target="../media/image14.jp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직사각형 170">
            <a:extLst>
              <a:ext uri="{FF2B5EF4-FFF2-40B4-BE49-F238E27FC236}">
                <a16:creationId xmlns:a16="http://schemas.microsoft.com/office/drawing/2014/main" id="{9B3C8108-065E-4630-8663-F73AD50ED085}"/>
              </a:ext>
            </a:extLst>
          </p:cNvPr>
          <p:cNvSpPr/>
          <p:nvPr/>
        </p:nvSpPr>
        <p:spPr>
          <a:xfrm>
            <a:off x="186558" y="1984035"/>
            <a:ext cx="9228083" cy="41043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0A697500-ADB8-4A7A-BB0C-A4460E17F8A6}"/>
              </a:ext>
            </a:extLst>
          </p:cNvPr>
          <p:cNvSpPr/>
          <p:nvPr/>
        </p:nvSpPr>
        <p:spPr>
          <a:xfrm>
            <a:off x="186558" y="6647317"/>
            <a:ext cx="9228083" cy="583697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a:extLst>
              <a:ext uri="{FF2B5EF4-FFF2-40B4-BE49-F238E27FC236}">
                <a16:creationId xmlns:a16="http://schemas.microsoft.com/office/drawing/2014/main" id="{3546268A-9769-4D41-BFB9-3202FA8D5948}"/>
              </a:ext>
            </a:extLst>
          </p:cNvPr>
          <p:cNvGrpSpPr/>
          <p:nvPr/>
        </p:nvGrpSpPr>
        <p:grpSpPr>
          <a:xfrm>
            <a:off x="328447" y="1718407"/>
            <a:ext cx="8944303" cy="451945"/>
            <a:chOff x="362708" y="1376429"/>
            <a:chExt cx="8944303" cy="451945"/>
          </a:xfrm>
        </p:grpSpPr>
        <p:sp>
          <p:nvSpPr>
            <p:cNvPr id="5" name="직사각형 4">
              <a:extLst>
                <a:ext uri="{FF2B5EF4-FFF2-40B4-BE49-F238E27FC236}">
                  <a16:creationId xmlns:a16="http://schemas.microsoft.com/office/drawing/2014/main" id="{D5B3BEF4-1513-4BF8-9A5F-A344D55087F5}"/>
                </a:ext>
              </a:extLst>
            </p:cNvPr>
            <p:cNvSpPr/>
            <p:nvPr/>
          </p:nvSpPr>
          <p:spPr>
            <a:xfrm>
              <a:off x="362708" y="1376429"/>
              <a:ext cx="8944303" cy="4519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6FDB8A96-09C3-45EB-9A08-F1FD88C21C80}"/>
                </a:ext>
              </a:extLst>
            </p:cNvPr>
            <p:cNvSpPr/>
            <p:nvPr/>
          </p:nvSpPr>
          <p:spPr>
            <a:xfrm>
              <a:off x="4138995" y="1417735"/>
              <a:ext cx="1454244" cy="369332"/>
            </a:xfrm>
            <a:prstGeom prst="rect">
              <a:avLst/>
            </a:prstGeom>
          </p:spPr>
          <p:txBody>
            <a:bodyPr wrap="none">
              <a:spAutoFit/>
            </a:bodyPr>
            <a:lstStyle/>
            <a:p>
              <a:r>
                <a:rPr lang="ko-KR" altLang="en-US" dirty="0">
                  <a:solidFill>
                    <a:schemeClr val="bg1"/>
                  </a:solidFill>
                  <a:latin typeface="휴먼둥근헤드라인" panose="02030504000101010101" pitchFamily="18" charset="-127"/>
                  <a:ea typeface="휴먼둥근헤드라인" panose="02030504000101010101" pitchFamily="18" charset="-127"/>
                </a:rPr>
                <a:t>서비스 소개</a:t>
              </a:r>
            </a:p>
          </p:txBody>
        </p:sp>
      </p:grpSp>
      <p:grpSp>
        <p:nvGrpSpPr>
          <p:cNvPr id="3" name="그룹 2">
            <a:extLst>
              <a:ext uri="{FF2B5EF4-FFF2-40B4-BE49-F238E27FC236}">
                <a16:creationId xmlns:a16="http://schemas.microsoft.com/office/drawing/2014/main" id="{8160AFD3-89E2-40B5-8CA3-330D96F095E6}"/>
              </a:ext>
            </a:extLst>
          </p:cNvPr>
          <p:cNvGrpSpPr/>
          <p:nvPr/>
        </p:nvGrpSpPr>
        <p:grpSpPr>
          <a:xfrm>
            <a:off x="328793" y="6386378"/>
            <a:ext cx="8944303" cy="451945"/>
            <a:chOff x="228179" y="7002759"/>
            <a:chExt cx="8944303" cy="451945"/>
          </a:xfrm>
        </p:grpSpPr>
        <p:sp>
          <p:nvSpPr>
            <p:cNvPr id="7" name="직사각형 6">
              <a:extLst>
                <a:ext uri="{FF2B5EF4-FFF2-40B4-BE49-F238E27FC236}">
                  <a16:creationId xmlns:a16="http://schemas.microsoft.com/office/drawing/2014/main" id="{2785235D-7A06-4245-9C35-FB83906831C9}"/>
                </a:ext>
              </a:extLst>
            </p:cNvPr>
            <p:cNvSpPr/>
            <p:nvPr/>
          </p:nvSpPr>
          <p:spPr>
            <a:xfrm>
              <a:off x="228179" y="7002759"/>
              <a:ext cx="8944303" cy="4519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377A3B5B-55C1-4361-9B13-A810060F907E}"/>
                </a:ext>
              </a:extLst>
            </p:cNvPr>
            <p:cNvSpPr/>
            <p:nvPr/>
          </p:nvSpPr>
          <p:spPr>
            <a:xfrm>
              <a:off x="4061052" y="7043473"/>
              <a:ext cx="1685077" cy="369332"/>
            </a:xfrm>
            <a:prstGeom prst="rect">
              <a:avLst/>
            </a:prstGeom>
          </p:spPr>
          <p:txBody>
            <a:bodyPr wrap="none">
              <a:spAutoFit/>
            </a:bodyPr>
            <a:lstStyle/>
            <a:p>
              <a:r>
                <a:rPr lang="ko-KR" altLang="en-US" dirty="0">
                  <a:solidFill>
                    <a:schemeClr val="bg1"/>
                  </a:solidFill>
                  <a:latin typeface="휴먼둥근헤드라인" panose="02030504000101010101" pitchFamily="18" charset="-127"/>
                  <a:ea typeface="휴먼둥근헤드라인" panose="02030504000101010101" pitchFamily="18" charset="-127"/>
                </a:rPr>
                <a:t>시스템 구성도</a:t>
              </a:r>
            </a:p>
          </p:txBody>
        </p:sp>
      </p:grpSp>
      <p:sp>
        <p:nvSpPr>
          <p:cNvPr id="2" name="직사각형 1">
            <a:extLst>
              <a:ext uri="{FF2B5EF4-FFF2-40B4-BE49-F238E27FC236}">
                <a16:creationId xmlns:a16="http://schemas.microsoft.com/office/drawing/2014/main" id="{98618CDB-27D1-4861-9BF2-A2D217D1E45F}"/>
              </a:ext>
            </a:extLst>
          </p:cNvPr>
          <p:cNvSpPr/>
          <p:nvPr/>
        </p:nvSpPr>
        <p:spPr>
          <a:xfrm>
            <a:off x="407033" y="796526"/>
            <a:ext cx="8787134" cy="369332"/>
          </a:xfrm>
          <a:prstGeom prst="rect">
            <a:avLst/>
          </a:prstGeom>
        </p:spPr>
        <p:txBody>
          <a:bodyPr wrap="square">
            <a:spAutoFit/>
          </a:bodyPr>
          <a:lstStyle/>
          <a:p>
            <a:pPr algn="ctr"/>
            <a:r>
              <a:rPr lang="en-US" altLang="ko-KR" dirty="0">
                <a:latin typeface="나눔고딕 ExtraBold" panose="020D0904000000000000" pitchFamily="50" charset="-127"/>
                <a:ea typeface="나눔고딕 ExtraBold" panose="020D0904000000000000" pitchFamily="50" charset="-127"/>
              </a:rPr>
              <a:t>feat. </a:t>
            </a:r>
            <a:r>
              <a:rPr lang="ko-KR" altLang="ko-KR" dirty="0" err="1">
                <a:latin typeface="나눔고딕 ExtraBold" panose="020D0904000000000000" pitchFamily="50" charset="-127"/>
                <a:ea typeface="나눔고딕 ExtraBold" panose="020D0904000000000000" pitchFamily="50" charset="-127"/>
              </a:rPr>
              <a:t>디지털사이니지를</a:t>
            </a:r>
            <a:r>
              <a:rPr lang="ko-KR" altLang="ko-KR" dirty="0">
                <a:latin typeface="나눔고딕 ExtraBold" panose="020D0904000000000000" pitchFamily="50" charset="-127"/>
                <a:ea typeface="나눔고딕 ExtraBold" panose="020D0904000000000000" pitchFamily="50" charset="-127"/>
              </a:rPr>
              <a:t> 활용한 반응형 광고 서비스 및</a:t>
            </a:r>
            <a:r>
              <a:rPr lang="en-US" altLang="ko-KR" dirty="0">
                <a:latin typeface="나눔고딕 ExtraBold" panose="020D0904000000000000" pitchFamily="50" charset="-127"/>
                <a:ea typeface="나눔고딕 ExtraBold" panose="020D0904000000000000" pitchFamily="50" charset="-127"/>
              </a:rPr>
              <a:t> CAR PAYMENT </a:t>
            </a:r>
            <a:r>
              <a:rPr lang="ko-KR" altLang="ko-KR" dirty="0">
                <a:latin typeface="나눔고딕 ExtraBold" panose="020D0904000000000000" pitchFamily="50" charset="-127"/>
                <a:ea typeface="나눔고딕 ExtraBold" panose="020D0904000000000000" pitchFamily="50" charset="-127"/>
              </a:rPr>
              <a:t>시스템 구축</a:t>
            </a:r>
            <a:endParaRPr lang="ko-KR" altLang="en-US" dirty="0">
              <a:latin typeface="나눔고딕 ExtraBold" panose="020D0904000000000000" pitchFamily="50" charset="-127"/>
              <a:ea typeface="나눔고딕 ExtraBold" panose="020D0904000000000000" pitchFamily="50" charset="-127"/>
            </a:endParaRPr>
          </a:p>
        </p:txBody>
      </p:sp>
      <p:grpSp>
        <p:nvGrpSpPr>
          <p:cNvPr id="25" name="그룹 24">
            <a:extLst>
              <a:ext uri="{FF2B5EF4-FFF2-40B4-BE49-F238E27FC236}">
                <a16:creationId xmlns:a16="http://schemas.microsoft.com/office/drawing/2014/main" id="{1821EC9D-C0CA-441F-A62F-B6FEDDE9CA64}"/>
              </a:ext>
            </a:extLst>
          </p:cNvPr>
          <p:cNvGrpSpPr/>
          <p:nvPr/>
        </p:nvGrpSpPr>
        <p:grpSpPr>
          <a:xfrm>
            <a:off x="791159" y="7142359"/>
            <a:ext cx="8051800" cy="4916166"/>
            <a:chOff x="554866" y="6700881"/>
            <a:chExt cx="8505357" cy="5784568"/>
          </a:xfrm>
        </p:grpSpPr>
        <p:sp>
          <p:nvSpPr>
            <p:cNvPr id="384" name="직사각형 383">
              <a:extLst>
                <a:ext uri="{FF2B5EF4-FFF2-40B4-BE49-F238E27FC236}">
                  <a16:creationId xmlns:a16="http://schemas.microsoft.com/office/drawing/2014/main" id="{42445AFB-55A0-4650-A9D6-7B4D1CB371D2}"/>
                </a:ext>
              </a:extLst>
            </p:cNvPr>
            <p:cNvSpPr/>
            <p:nvPr/>
          </p:nvSpPr>
          <p:spPr>
            <a:xfrm>
              <a:off x="554866" y="7126398"/>
              <a:ext cx="8505357" cy="2873945"/>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 name="그룹 21">
              <a:extLst>
                <a:ext uri="{FF2B5EF4-FFF2-40B4-BE49-F238E27FC236}">
                  <a16:creationId xmlns:a16="http://schemas.microsoft.com/office/drawing/2014/main" id="{CED7F18C-E7D4-42D2-8E87-C3A228ED9C08}"/>
                </a:ext>
              </a:extLst>
            </p:cNvPr>
            <p:cNvGrpSpPr/>
            <p:nvPr/>
          </p:nvGrpSpPr>
          <p:grpSpPr>
            <a:xfrm>
              <a:off x="728234" y="7161107"/>
              <a:ext cx="8141073" cy="5324342"/>
              <a:chOff x="72476" y="6458935"/>
              <a:chExt cx="9426657" cy="6165126"/>
            </a:xfrm>
          </p:grpSpPr>
          <p:sp>
            <p:nvSpPr>
              <p:cNvPr id="138" name="사각형: 둥근 모서리 137">
                <a:extLst>
                  <a:ext uri="{FF2B5EF4-FFF2-40B4-BE49-F238E27FC236}">
                    <a16:creationId xmlns:a16="http://schemas.microsoft.com/office/drawing/2014/main" id="{A6769147-ADC0-44C5-9C85-642CBFA45135}"/>
                  </a:ext>
                </a:extLst>
              </p:cNvPr>
              <p:cNvSpPr/>
              <p:nvPr/>
            </p:nvSpPr>
            <p:spPr>
              <a:xfrm>
                <a:off x="3980164" y="7327215"/>
                <a:ext cx="321106" cy="458808"/>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사각형: 둥근 모서리 136">
                <a:extLst>
                  <a:ext uri="{FF2B5EF4-FFF2-40B4-BE49-F238E27FC236}">
                    <a16:creationId xmlns:a16="http://schemas.microsoft.com/office/drawing/2014/main" id="{12D69BBF-B7D6-4B10-9CD4-99513123CB7F}"/>
                  </a:ext>
                </a:extLst>
              </p:cNvPr>
              <p:cNvSpPr/>
              <p:nvPr/>
            </p:nvSpPr>
            <p:spPr>
              <a:xfrm>
                <a:off x="4069455" y="7397388"/>
                <a:ext cx="321106" cy="458808"/>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1" name="그림 200" descr="자동차, 도로, 실외, 주차이(가) 표시된 사진&#10;&#10;자동 생성된 설명">
                <a:extLst>
                  <a:ext uri="{FF2B5EF4-FFF2-40B4-BE49-F238E27FC236}">
                    <a16:creationId xmlns:a16="http://schemas.microsoft.com/office/drawing/2014/main" id="{82B19C25-C3B2-4471-B394-88C45A330109}"/>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169625" y="10417660"/>
                <a:ext cx="5094413" cy="2063237"/>
              </a:xfrm>
              <a:prstGeom prst="rect">
                <a:avLst/>
              </a:prstGeom>
            </p:spPr>
          </p:pic>
          <p:sp>
            <p:nvSpPr>
              <p:cNvPr id="202" name="직사각형 201">
                <a:extLst>
                  <a:ext uri="{FF2B5EF4-FFF2-40B4-BE49-F238E27FC236}">
                    <a16:creationId xmlns:a16="http://schemas.microsoft.com/office/drawing/2014/main" id="{EA607025-F928-4A7F-8B17-866293336AFF}"/>
                  </a:ext>
                </a:extLst>
              </p:cNvPr>
              <p:cNvSpPr/>
              <p:nvPr/>
            </p:nvSpPr>
            <p:spPr>
              <a:xfrm>
                <a:off x="4894595" y="6932257"/>
                <a:ext cx="4293326" cy="173311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3" name="직사각형 202">
                <a:extLst>
                  <a:ext uri="{FF2B5EF4-FFF2-40B4-BE49-F238E27FC236}">
                    <a16:creationId xmlns:a16="http://schemas.microsoft.com/office/drawing/2014/main" id="{75CC1F6C-6F37-4E28-9A31-91EED2FE17D3}"/>
                  </a:ext>
                </a:extLst>
              </p:cNvPr>
              <p:cNvSpPr/>
              <p:nvPr/>
            </p:nvSpPr>
            <p:spPr>
              <a:xfrm>
                <a:off x="4871126" y="9220487"/>
                <a:ext cx="4338808" cy="2450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4" name="TextBox 203">
                <a:extLst>
                  <a:ext uri="{FF2B5EF4-FFF2-40B4-BE49-F238E27FC236}">
                    <a16:creationId xmlns:a16="http://schemas.microsoft.com/office/drawing/2014/main" id="{0B057A4E-8CB5-452D-B9FD-7C64359930A0}"/>
                  </a:ext>
                </a:extLst>
              </p:cNvPr>
              <p:cNvSpPr txBox="1"/>
              <p:nvPr/>
            </p:nvSpPr>
            <p:spPr>
              <a:xfrm>
                <a:off x="6924918" y="9085116"/>
                <a:ext cx="1614054" cy="503196"/>
              </a:xfrm>
              <a:prstGeom prst="rect">
                <a:avLst/>
              </a:prstGeom>
              <a:noFill/>
            </p:spPr>
            <p:txBody>
              <a:bodyPr wrap="square" rtlCol="0">
                <a:spAutoFit/>
              </a:bodyPr>
              <a:lstStyle/>
              <a:p>
                <a:r>
                  <a:rPr lang="en-US" altLang="ko-KR" dirty="0" err="1">
                    <a:solidFill>
                      <a:schemeClr val="bg1"/>
                    </a:solidFill>
                  </a:rPr>
                  <a:t>os</a:t>
                </a:r>
                <a:endParaRPr lang="ko-KR" altLang="en-US" dirty="0">
                  <a:solidFill>
                    <a:schemeClr val="bg1"/>
                  </a:solidFill>
                </a:endParaRPr>
              </a:p>
            </p:txBody>
          </p:sp>
          <p:pic>
            <p:nvPicPr>
              <p:cNvPr id="205" name="그림 204" descr="그리기이(가) 표시된 사진&#10;&#10;자동 생성된 설명">
                <a:extLst>
                  <a:ext uri="{FF2B5EF4-FFF2-40B4-BE49-F238E27FC236}">
                    <a16:creationId xmlns:a16="http://schemas.microsoft.com/office/drawing/2014/main" id="{6E36F237-9A3A-400C-9385-A7C48AB07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152" y="9262234"/>
                <a:ext cx="178648" cy="178648"/>
              </a:xfrm>
              <a:prstGeom prst="rect">
                <a:avLst/>
              </a:prstGeom>
            </p:spPr>
          </p:pic>
          <p:sp>
            <p:nvSpPr>
              <p:cNvPr id="206" name="직사각형 205">
                <a:extLst>
                  <a:ext uri="{FF2B5EF4-FFF2-40B4-BE49-F238E27FC236}">
                    <a16:creationId xmlns:a16="http://schemas.microsoft.com/office/drawing/2014/main" id="{EE1D32DC-5DC8-4156-B478-FB3C71A3EACC}"/>
                  </a:ext>
                </a:extLst>
              </p:cNvPr>
              <p:cNvSpPr/>
              <p:nvPr/>
            </p:nvSpPr>
            <p:spPr>
              <a:xfrm>
                <a:off x="4871125" y="8967323"/>
                <a:ext cx="4338809" cy="2531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7" name="TextBox 206">
                <a:extLst>
                  <a:ext uri="{FF2B5EF4-FFF2-40B4-BE49-F238E27FC236}">
                    <a16:creationId xmlns:a16="http://schemas.microsoft.com/office/drawing/2014/main" id="{903A62A3-848E-464F-805A-4B0AECAEBDEB}"/>
                  </a:ext>
                </a:extLst>
              </p:cNvPr>
              <p:cNvSpPr txBox="1"/>
              <p:nvPr/>
            </p:nvSpPr>
            <p:spPr>
              <a:xfrm>
                <a:off x="6785526" y="8902068"/>
                <a:ext cx="1134070" cy="419331"/>
              </a:xfrm>
              <a:prstGeom prst="rect">
                <a:avLst/>
              </a:prstGeom>
              <a:noFill/>
            </p:spPr>
            <p:txBody>
              <a:bodyPr wrap="square" rtlCol="0">
                <a:spAutoFit/>
              </a:bodyPr>
              <a:lstStyle/>
              <a:p>
                <a:r>
                  <a:rPr lang="en-US" altLang="ko-KR" sz="1400" dirty="0">
                    <a:solidFill>
                      <a:schemeClr val="bg1"/>
                    </a:solidFill>
                  </a:rPr>
                  <a:t>JVM</a:t>
                </a:r>
                <a:endParaRPr lang="ko-KR" altLang="en-US" sz="1400" dirty="0">
                  <a:solidFill>
                    <a:schemeClr val="bg1"/>
                  </a:solidFill>
                </a:endParaRPr>
              </a:p>
            </p:txBody>
          </p:sp>
          <p:sp>
            <p:nvSpPr>
              <p:cNvPr id="208" name="직사각형 207">
                <a:extLst>
                  <a:ext uri="{FF2B5EF4-FFF2-40B4-BE49-F238E27FC236}">
                    <a16:creationId xmlns:a16="http://schemas.microsoft.com/office/drawing/2014/main" id="{38559D9D-8F98-4131-96DC-B9346B83F620}"/>
                  </a:ext>
                </a:extLst>
              </p:cNvPr>
              <p:cNvSpPr/>
              <p:nvPr/>
            </p:nvSpPr>
            <p:spPr>
              <a:xfrm>
                <a:off x="4886269" y="8665370"/>
                <a:ext cx="4310965" cy="3019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9" name="TextBox 208">
                <a:extLst>
                  <a:ext uri="{FF2B5EF4-FFF2-40B4-BE49-F238E27FC236}">
                    <a16:creationId xmlns:a16="http://schemas.microsoft.com/office/drawing/2014/main" id="{07E0F06F-139F-48C3-9574-BFD13AB58182}"/>
                  </a:ext>
                </a:extLst>
              </p:cNvPr>
              <p:cNvSpPr txBox="1"/>
              <p:nvPr/>
            </p:nvSpPr>
            <p:spPr>
              <a:xfrm>
                <a:off x="6537464" y="8627953"/>
                <a:ext cx="1614054" cy="419331"/>
              </a:xfrm>
              <a:prstGeom prst="rect">
                <a:avLst/>
              </a:prstGeom>
              <a:noFill/>
            </p:spPr>
            <p:txBody>
              <a:bodyPr wrap="square" rtlCol="0">
                <a:spAutoFit/>
              </a:bodyPr>
              <a:lstStyle/>
              <a:p>
                <a:r>
                  <a:rPr lang="en-US" altLang="ko-KR" sz="1400" dirty="0">
                    <a:solidFill>
                      <a:schemeClr val="bg1"/>
                    </a:solidFill>
                  </a:rPr>
                  <a:t>TOMCAT</a:t>
                </a:r>
                <a:endParaRPr lang="ko-KR" altLang="en-US" sz="1400" dirty="0">
                  <a:solidFill>
                    <a:schemeClr val="bg1"/>
                  </a:solidFill>
                </a:endParaRPr>
              </a:p>
            </p:txBody>
          </p:sp>
          <p:pic>
            <p:nvPicPr>
              <p:cNvPr id="210" name="그림 209" descr="셔츠이(가) 표시된 사진&#10;&#10;자동 생성된 설명">
                <a:extLst>
                  <a:ext uri="{FF2B5EF4-FFF2-40B4-BE49-F238E27FC236}">
                    <a16:creationId xmlns:a16="http://schemas.microsoft.com/office/drawing/2014/main" id="{50FF9F42-31E8-4186-B28C-25FD97A3DE89}"/>
                  </a:ext>
                </a:extLst>
              </p:cNvPr>
              <p:cNvPicPr>
                <a:picLocks noChangeAspect="1"/>
              </p:cNvPicPr>
              <p:nvPr/>
            </p:nvPicPr>
            <p:blipFill rotWithShape="1">
              <a:blip r:embed="rId4">
                <a:extLst>
                  <a:ext uri="{28A0092B-C50C-407E-A947-70E740481C1C}">
                    <a14:useLocalDpi xmlns:a14="http://schemas.microsoft.com/office/drawing/2010/main" val="0"/>
                  </a:ext>
                </a:extLst>
              </a:blip>
              <a:srcRect t="18095" b="31170"/>
              <a:stretch/>
            </p:blipFill>
            <p:spPr>
              <a:xfrm>
                <a:off x="7461473" y="8621428"/>
                <a:ext cx="511874" cy="367090"/>
              </a:xfrm>
              <a:prstGeom prst="rect">
                <a:avLst/>
              </a:prstGeom>
            </p:spPr>
          </p:pic>
          <p:sp>
            <p:nvSpPr>
              <p:cNvPr id="211" name="직사각형 210">
                <a:extLst>
                  <a:ext uri="{FF2B5EF4-FFF2-40B4-BE49-F238E27FC236}">
                    <a16:creationId xmlns:a16="http://schemas.microsoft.com/office/drawing/2014/main" id="{956380FB-5EA4-4981-9608-5F02017FD043}"/>
                  </a:ext>
                </a:extLst>
              </p:cNvPr>
              <p:cNvSpPr/>
              <p:nvPr/>
            </p:nvSpPr>
            <p:spPr>
              <a:xfrm>
                <a:off x="4871126" y="6913371"/>
                <a:ext cx="4338808" cy="2552201"/>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2" name="TextBox 211">
                <a:extLst>
                  <a:ext uri="{FF2B5EF4-FFF2-40B4-BE49-F238E27FC236}">
                    <a16:creationId xmlns:a16="http://schemas.microsoft.com/office/drawing/2014/main" id="{A298D74B-3EEC-40A5-B809-AC1B3C6544AA}"/>
                  </a:ext>
                </a:extLst>
              </p:cNvPr>
              <p:cNvSpPr txBox="1"/>
              <p:nvPr/>
            </p:nvSpPr>
            <p:spPr>
              <a:xfrm>
                <a:off x="6079884" y="6897676"/>
                <a:ext cx="2826168" cy="419331"/>
              </a:xfrm>
              <a:prstGeom prst="rect">
                <a:avLst/>
              </a:prstGeom>
              <a:noFill/>
            </p:spPr>
            <p:txBody>
              <a:bodyPr wrap="square" rtlCol="0">
                <a:spAutoFit/>
              </a:bodyPr>
              <a:lstStyle/>
              <a:p>
                <a:r>
                  <a:rPr lang="en-US" altLang="ko-KR" sz="1400" b="1" i="1" dirty="0"/>
                  <a:t>Spring Framework</a:t>
                </a:r>
                <a:endParaRPr lang="ko-KR" altLang="en-US" sz="1400" b="1" i="1" dirty="0"/>
              </a:p>
            </p:txBody>
          </p:sp>
          <p:sp>
            <p:nvSpPr>
              <p:cNvPr id="213" name="TextBox 212">
                <a:extLst>
                  <a:ext uri="{FF2B5EF4-FFF2-40B4-BE49-F238E27FC236}">
                    <a16:creationId xmlns:a16="http://schemas.microsoft.com/office/drawing/2014/main" id="{E3B2E3F0-A991-48C8-A5B6-CB84ED0C2658}"/>
                  </a:ext>
                </a:extLst>
              </p:cNvPr>
              <p:cNvSpPr txBox="1"/>
              <p:nvPr/>
            </p:nvSpPr>
            <p:spPr>
              <a:xfrm>
                <a:off x="4749546" y="6458935"/>
                <a:ext cx="2826168" cy="503196"/>
              </a:xfrm>
              <a:prstGeom prst="rect">
                <a:avLst/>
              </a:prstGeom>
              <a:noFill/>
            </p:spPr>
            <p:txBody>
              <a:bodyPr wrap="square" rtlCol="0">
                <a:spAutoFit/>
              </a:bodyPr>
              <a:lstStyle/>
              <a:p>
                <a:r>
                  <a:rPr lang="en-US" altLang="ko-KR" b="1" i="1" dirty="0"/>
                  <a:t>web</a:t>
                </a:r>
                <a:r>
                  <a:rPr lang="ko-KR" altLang="en-US" b="1" i="1" dirty="0"/>
                  <a:t> </a:t>
                </a:r>
                <a:r>
                  <a:rPr lang="en-US" altLang="ko-KR" b="1" i="1" dirty="0"/>
                  <a:t>server</a:t>
                </a:r>
                <a:endParaRPr lang="ko-KR" altLang="en-US" b="1" i="1" dirty="0"/>
              </a:p>
            </p:txBody>
          </p:sp>
          <p:sp>
            <p:nvSpPr>
              <p:cNvPr id="214" name="직사각형 213">
                <a:extLst>
                  <a:ext uri="{FF2B5EF4-FFF2-40B4-BE49-F238E27FC236}">
                    <a16:creationId xmlns:a16="http://schemas.microsoft.com/office/drawing/2014/main" id="{9E63FE23-102E-42C3-92ED-6ED1D8C2F01E}"/>
                  </a:ext>
                </a:extLst>
              </p:cNvPr>
              <p:cNvSpPr/>
              <p:nvPr/>
            </p:nvSpPr>
            <p:spPr>
              <a:xfrm>
                <a:off x="320393" y="6910584"/>
                <a:ext cx="1473360" cy="123862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15" name="그림 214">
                <a:extLst>
                  <a:ext uri="{FF2B5EF4-FFF2-40B4-BE49-F238E27FC236}">
                    <a16:creationId xmlns:a16="http://schemas.microsoft.com/office/drawing/2014/main" id="{E5BE712A-AD55-4FCA-9569-C281F8BD64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342" y="7234215"/>
                <a:ext cx="827138" cy="827136"/>
              </a:xfrm>
              <a:prstGeom prst="rect">
                <a:avLst/>
              </a:prstGeom>
            </p:spPr>
          </p:pic>
          <p:pic>
            <p:nvPicPr>
              <p:cNvPr id="216" name="그림 215" descr="나이프이(가) 표시된 사진&#10;&#10;자동 생성된 설명">
                <a:extLst>
                  <a:ext uri="{FF2B5EF4-FFF2-40B4-BE49-F238E27FC236}">
                    <a16:creationId xmlns:a16="http://schemas.microsoft.com/office/drawing/2014/main" id="{F1198563-B621-455F-BD5D-7D1469F41C13}"/>
                  </a:ext>
                </a:extLst>
              </p:cNvPr>
              <p:cNvPicPr>
                <a:picLocks noChangeAspect="1"/>
              </p:cNvPicPr>
              <p:nvPr/>
            </p:nvPicPr>
            <p:blipFill rotWithShape="1">
              <a:blip r:embed="rId6">
                <a:extLst>
                  <a:ext uri="{28A0092B-C50C-407E-A947-70E740481C1C}">
                    <a14:useLocalDpi xmlns:a14="http://schemas.microsoft.com/office/drawing/2010/main" val="0"/>
                  </a:ext>
                </a:extLst>
              </a:blip>
              <a:srcRect t="38729" b="40109"/>
              <a:stretch/>
            </p:blipFill>
            <p:spPr>
              <a:xfrm>
                <a:off x="545354" y="6990897"/>
                <a:ext cx="1022189" cy="197686"/>
              </a:xfrm>
              <a:prstGeom prst="rect">
                <a:avLst/>
              </a:prstGeom>
            </p:spPr>
          </p:pic>
          <p:sp>
            <p:nvSpPr>
              <p:cNvPr id="217" name="TextBox 216">
                <a:extLst>
                  <a:ext uri="{FF2B5EF4-FFF2-40B4-BE49-F238E27FC236}">
                    <a16:creationId xmlns:a16="http://schemas.microsoft.com/office/drawing/2014/main" id="{F5082604-ACF6-49F6-9335-7E1131FB6DBF}"/>
                  </a:ext>
                </a:extLst>
              </p:cNvPr>
              <p:cNvSpPr txBox="1"/>
              <p:nvPr/>
            </p:nvSpPr>
            <p:spPr>
              <a:xfrm>
                <a:off x="169625" y="6490146"/>
                <a:ext cx="2826168" cy="503196"/>
              </a:xfrm>
              <a:prstGeom prst="rect">
                <a:avLst/>
              </a:prstGeom>
              <a:noFill/>
            </p:spPr>
            <p:txBody>
              <a:bodyPr wrap="square" rtlCol="0">
                <a:spAutoFit/>
              </a:bodyPr>
              <a:lstStyle/>
              <a:p>
                <a:r>
                  <a:rPr lang="en-US" altLang="ko-KR" b="1" i="1" dirty="0"/>
                  <a:t>database</a:t>
                </a:r>
                <a:endParaRPr lang="ko-KR" altLang="en-US" b="1" i="1" dirty="0"/>
              </a:p>
            </p:txBody>
          </p:sp>
          <p:grpSp>
            <p:nvGrpSpPr>
              <p:cNvPr id="218" name="그룹 217">
                <a:extLst>
                  <a:ext uri="{FF2B5EF4-FFF2-40B4-BE49-F238E27FC236}">
                    <a16:creationId xmlns:a16="http://schemas.microsoft.com/office/drawing/2014/main" id="{6440B903-05CA-40BE-9D6A-0B969A8F4096}"/>
                  </a:ext>
                </a:extLst>
              </p:cNvPr>
              <p:cNvGrpSpPr/>
              <p:nvPr/>
            </p:nvGrpSpPr>
            <p:grpSpPr>
              <a:xfrm>
                <a:off x="6213507" y="7263826"/>
                <a:ext cx="1654044" cy="503197"/>
                <a:chOff x="4356166" y="3314032"/>
                <a:chExt cx="2020901" cy="705611"/>
              </a:xfrm>
            </p:grpSpPr>
            <p:sp>
              <p:nvSpPr>
                <p:cNvPr id="219" name="사각형: 둥근 모서리 218">
                  <a:extLst>
                    <a:ext uri="{FF2B5EF4-FFF2-40B4-BE49-F238E27FC236}">
                      <a16:creationId xmlns:a16="http://schemas.microsoft.com/office/drawing/2014/main" id="{8E189F40-0ECD-42C0-AEE7-EDBD8EFA0270}"/>
                    </a:ext>
                  </a:extLst>
                </p:cNvPr>
                <p:cNvSpPr/>
                <p:nvPr/>
              </p:nvSpPr>
              <p:spPr>
                <a:xfrm>
                  <a:off x="4356166" y="3407558"/>
                  <a:ext cx="2020901" cy="438583"/>
                </a:xfrm>
                <a:prstGeom prst="roundRect">
                  <a:avLst/>
                </a:prstGeom>
                <a:solidFill>
                  <a:srgbClr val="52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0" name="TextBox 219">
                  <a:extLst>
                    <a:ext uri="{FF2B5EF4-FFF2-40B4-BE49-F238E27FC236}">
                      <a16:creationId xmlns:a16="http://schemas.microsoft.com/office/drawing/2014/main" id="{DE605A7D-C3B1-4172-BA49-118A33984E93}"/>
                    </a:ext>
                  </a:extLst>
                </p:cNvPr>
                <p:cNvSpPr txBox="1"/>
                <p:nvPr/>
              </p:nvSpPr>
              <p:spPr>
                <a:xfrm rot="16200000">
                  <a:off x="5060948" y="2718644"/>
                  <a:ext cx="705611" cy="1896387"/>
                </a:xfrm>
                <a:prstGeom prst="rect">
                  <a:avLst/>
                </a:prstGeom>
                <a:noFill/>
              </p:spPr>
              <p:txBody>
                <a:bodyPr vert="eaVert" wrap="square" rtlCol="0">
                  <a:spAutoFit/>
                </a:bodyPr>
                <a:lstStyle/>
                <a:p>
                  <a:r>
                    <a:rPr lang="en-US" altLang="ko-KR" sz="1200" dirty="0" err="1"/>
                    <a:t>dispatcherServelt</a:t>
                  </a:r>
                  <a:endParaRPr lang="ko-KR" altLang="en-US" sz="1200" dirty="0"/>
                </a:p>
              </p:txBody>
            </p:sp>
          </p:grpSp>
          <p:grpSp>
            <p:nvGrpSpPr>
              <p:cNvPr id="221" name="그룹 220">
                <a:extLst>
                  <a:ext uri="{FF2B5EF4-FFF2-40B4-BE49-F238E27FC236}">
                    <a16:creationId xmlns:a16="http://schemas.microsoft.com/office/drawing/2014/main" id="{21905084-B8BB-40CD-9466-C549DCD19C4D}"/>
                  </a:ext>
                </a:extLst>
              </p:cNvPr>
              <p:cNvGrpSpPr/>
              <p:nvPr/>
            </p:nvGrpSpPr>
            <p:grpSpPr>
              <a:xfrm>
                <a:off x="6213507" y="7637567"/>
                <a:ext cx="1654044" cy="503196"/>
                <a:chOff x="4336669" y="3229593"/>
                <a:chExt cx="2020901" cy="705611"/>
              </a:xfrm>
            </p:grpSpPr>
            <p:sp>
              <p:nvSpPr>
                <p:cNvPr id="222" name="사각형: 둥근 모서리 221">
                  <a:extLst>
                    <a:ext uri="{FF2B5EF4-FFF2-40B4-BE49-F238E27FC236}">
                      <a16:creationId xmlns:a16="http://schemas.microsoft.com/office/drawing/2014/main" id="{7CFF27EC-14FA-4568-A91C-5C3DC0E8822B}"/>
                    </a:ext>
                  </a:extLst>
                </p:cNvPr>
                <p:cNvSpPr/>
                <p:nvPr/>
              </p:nvSpPr>
              <p:spPr>
                <a:xfrm>
                  <a:off x="4336669" y="3342070"/>
                  <a:ext cx="2020901" cy="438583"/>
                </a:xfrm>
                <a:prstGeom prst="roundRect">
                  <a:avLst/>
                </a:prstGeom>
                <a:solidFill>
                  <a:srgbClr val="52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3" name="TextBox 222">
                  <a:extLst>
                    <a:ext uri="{FF2B5EF4-FFF2-40B4-BE49-F238E27FC236}">
                      <a16:creationId xmlns:a16="http://schemas.microsoft.com/office/drawing/2014/main" id="{96ABD9BC-4A16-4E68-AC28-929B09FF25D6}"/>
                    </a:ext>
                  </a:extLst>
                </p:cNvPr>
                <p:cNvSpPr txBox="1"/>
                <p:nvPr/>
              </p:nvSpPr>
              <p:spPr>
                <a:xfrm rot="16200000">
                  <a:off x="5037466" y="2634205"/>
                  <a:ext cx="705611" cy="1896387"/>
                </a:xfrm>
                <a:prstGeom prst="rect">
                  <a:avLst/>
                </a:prstGeom>
                <a:noFill/>
              </p:spPr>
              <p:txBody>
                <a:bodyPr vert="eaVert" wrap="square" rtlCol="0">
                  <a:spAutoFit/>
                </a:bodyPr>
                <a:lstStyle/>
                <a:p>
                  <a:r>
                    <a:rPr lang="en-US" altLang="ko-KR" sz="1200" dirty="0"/>
                    <a:t>Handler Mapping</a:t>
                  </a:r>
                  <a:endParaRPr lang="ko-KR" altLang="en-US" sz="1200" dirty="0"/>
                </a:p>
              </p:txBody>
            </p:sp>
          </p:grpSp>
          <p:grpSp>
            <p:nvGrpSpPr>
              <p:cNvPr id="224" name="그룹 223">
                <a:extLst>
                  <a:ext uri="{FF2B5EF4-FFF2-40B4-BE49-F238E27FC236}">
                    <a16:creationId xmlns:a16="http://schemas.microsoft.com/office/drawing/2014/main" id="{63948600-B25C-4B8D-B2A2-6C414A231166}"/>
                  </a:ext>
                </a:extLst>
              </p:cNvPr>
              <p:cNvGrpSpPr/>
              <p:nvPr/>
            </p:nvGrpSpPr>
            <p:grpSpPr>
              <a:xfrm>
                <a:off x="6226222" y="8015993"/>
                <a:ext cx="1731778" cy="503196"/>
                <a:chOff x="4166006" y="3546536"/>
                <a:chExt cx="2115878" cy="705611"/>
              </a:xfrm>
            </p:grpSpPr>
            <p:sp>
              <p:nvSpPr>
                <p:cNvPr id="225" name="사각형: 둥근 모서리 224">
                  <a:extLst>
                    <a:ext uri="{FF2B5EF4-FFF2-40B4-BE49-F238E27FC236}">
                      <a16:creationId xmlns:a16="http://schemas.microsoft.com/office/drawing/2014/main" id="{DE1A6985-78E4-4556-A7BB-F9BAC124F3DA}"/>
                    </a:ext>
                  </a:extLst>
                </p:cNvPr>
                <p:cNvSpPr/>
                <p:nvPr/>
              </p:nvSpPr>
              <p:spPr>
                <a:xfrm>
                  <a:off x="4166006" y="3669420"/>
                  <a:ext cx="2020901" cy="438583"/>
                </a:xfrm>
                <a:prstGeom prst="roundRect">
                  <a:avLst/>
                </a:prstGeom>
                <a:solidFill>
                  <a:srgbClr val="52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6" name="TextBox 225">
                  <a:extLst>
                    <a:ext uri="{FF2B5EF4-FFF2-40B4-BE49-F238E27FC236}">
                      <a16:creationId xmlns:a16="http://schemas.microsoft.com/office/drawing/2014/main" id="{1DE6F3CD-4104-4001-B74E-BF3781EABB26}"/>
                    </a:ext>
                  </a:extLst>
                </p:cNvPr>
                <p:cNvSpPr txBox="1"/>
                <p:nvPr/>
              </p:nvSpPr>
              <p:spPr>
                <a:xfrm rot="16200000">
                  <a:off x="4980885" y="2951148"/>
                  <a:ext cx="705611" cy="1896387"/>
                </a:xfrm>
                <a:prstGeom prst="rect">
                  <a:avLst/>
                </a:prstGeom>
                <a:noFill/>
              </p:spPr>
              <p:txBody>
                <a:bodyPr vert="eaVert" wrap="square" rtlCol="0">
                  <a:spAutoFit/>
                </a:bodyPr>
                <a:lstStyle/>
                <a:p>
                  <a:r>
                    <a:rPr lang="en-US" altLang="ko-KR" sz="1200" dirty="0"/>
                    <a:t>Controller</a:t>
                  </a:r>
                  <a:endParaRPr lang="ko-KR" altLang="en-US" sz="1200" dirty="0"/>
                </a:p>
              </p:txBody>
            </p:sp>
          </p:grpSp>
          <p:sp>
            <p:nvSpPr>
              <p:cNvPr id="227" name="사각형: 둥근 모서리 226">
                <a:extLst>
                  <a:ext uri="{FF2B5EF4-FFF2-40B4-BE49-F238E27FC236}">
                    <a16:creationId xmlns:a16="http://schemas.microsoft.com/office/drawing/2014/main" id="{ED525C28-0E40-4011-96B3-CEBF000E66E4}"/>
                  </a:ext>
                </a:extLst>
              </p:cNvPr>
              <p:cNvSpPr/>
              <p:nvPr/>
            </p:nvSpPr>
            <p:spPr>
              <a:xfrm>
                <a:off x="8021672" y="7322432"/>
                <a:ext cx="1066133" cy="1241123"/>
              </a:xfrm>
              <a:prstGeom prst="roundRect">
                <a:avLst/>
              </a:prstGeom>
              <a:solidFill>
                <a:srgbClr val="52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8" name="그룹 227">
                <a:extLst>
                  <a:ext uri="{FF2B5EF4-FFF2-40B4-BE49-F238E27FC236}">
                    <a16:creationId xmlns:a16="http://schemas.microsoft.com/office/drawing/2014/main" id="{7F9493B4-F717-41F1-83EA-22F725D7889A}"/>
                  </a:ext>
                </a:extLst>
              </p:cNvPr>
              <p:cNvGrpSpPr/>
              <p:nvPr/>
            </p:nvGrpSpPr>
            <p:grpSpPr>
              <a:xfrm>
                <a:off x="8440568" y="7695461"/>
                <a:ext cx="629685" cy="776642"/>
                <a:chOff x="4923555" y="3619522"/>
                <a:chExt cx="899935" cy="901081"/>
              </a:xfrm>
            </p:grpSpPr>
            <p:sp>
              <p:nvSpPr>
                <p:cNvPr id="229" name="사각형: 둥근 모서리 228">
                  <a:extLst>
                    <a:ext uri="{FF2B5EF4-FFF2-40B4-BE49-F238E27FC236}">
                      <a16:creationId xmlns:a16="http://schemas.microsoft.com/office/drawing/2014/main" id="{45159517-00D8-422F-99B7-01DDEB186F89}"/>
                    </a:ext>
                  </a:extLst>
                </p:cNvPr>
                <p:cNvSpPr/>
                <p:nvPr/>
              </p:nvSpPr>
              <p:spPr>
                <a:xfrm>
                  <a:off x="4923555" y="3619522"/>
                  <a:ext cx="581712" cy="699019"/>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0" name="사각형: 둥근 모서리 229">
                  <a:extLst>
                    <a:ext uri="{FF2B5EF4-FFF2-40B4-BE49-F238E27FC236}">
                      <a16:creationId xmlns:a16="http://schemas.microsoft.com/office/drawing/2014/main" id="{0FF17C79-185E-4FBB-9AAF-44D6F764A910}"/>
                    </a:ext>
                  </a:extLst>
                </p:cNvPr>
                <p:cNvSpPr/>
                <p:nvPr/>
              </p:nvSpPr>
              <p:spPr>
                <a:xfrm>
                  <a:off x="5022240" y="3718716"/>
                  <a:ext cx="581712" cy="699019"/>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1" name="사각형: 둥근 모서리 230">
                  <a:extLst>
                    <a:ext uri="{FF2B5EF4-FFF2-40B4-BE49-F238E27FC236}">
                      <a16:creationId xmlns:a16="http://schemas.microsoft.com/office/drawing/2014/main" id="{07EEA90D-D748-49BD-86B3-3ED56F320FCF}"/>
                    </a:ext>
                  </a:extLst>
                </p:cNvPr>
                <p:cNvSpPr/>
                <p:nvPr/>
              </p:nvSpPr>
              <p:spPr>
                <a:xfrm>
                  <a:off x="5120925" y="3821584"/>
                  <a:ext cx="581712" cy="699019"/>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2" name="TextBox 231">
                  <a:extLst>
                    <a:ext uri="{FF2B5EF4-FFF2-40B4-BE49-F238E27FC236}">
                      <a16:creationId xmlns:a16="http://schemas.microsoft.com/office/drawing/2014/main" id="{6231A792-4740-4E4F-BBA2-FB860938FD98}"/>
                    </a:ext>
                  </a:extLst>
                </p:cNvPr>
                <p:cNvSpPr txBox="1"/>
                <p:nvPr/>
              </p:nvSpPr>
              <p:spPr>
                <a:xfrm>
                  <a:off x="5120019" y="3999062"/>
                  <a:ext cx="703471" cy="413540"/>
                </a:xfrm>
                <a:prstGeom prst="rect">
                  <a:avLst/>
                </a:prstGeom>
                <a:noFill/>
              </p:spPr>
              <p:txBody>
                <a:bodyPr wrap="square" rtlCol="0">
                  <a:spAutoFit/>
                </a:bodyPr>
                <a:lstStyle/>
                <a:p>
                  <a:r>
                    <a:rPr lang="en-US" altLang="ko-KR" sz="1100" b="1" dirty="0"/>
                    <a:t>JSP</a:t>
                  </a:r>
                  <a:endParaRPr lang="ko-KR" altLang="en-US" sz="1100" b="1" dirty="0"/>
                </a:p>
              </p:txBody>
            </p:sp>
          </p:grpSp>
          <p:sp>
            <p:nvSpPr>
              <p:cNvPr id="233" name="TextBox 232">
                <a:extLst>
                  <a:ext uri="{FF2B5EF4-FFF2-40B4-BE49-F238E27FC236}">
                    <a16:creationId xmlns:a16="http://schemas.microsoft.com/office/drawing/2014/main" id="{0F3F0753-E601-405C-9B9C-BFF4A347ECDC}"/>
                  </a:ext>
                </a:extLst>
              </p:cNvPr>
              <p:cNvSpPr txBox="1"/>
              <p:nvPr/>
            </p:nvSpPr>
            <p:spPr>
              <a:xfrm>
                <a:off x="8007109" y="7353968"/>
                <a:ext cx="785377" cy="377397"/>
              </a:xfrm>
              <a:prstGeom prst="rect">
                <a:avLst/>
              </a:prstGeom>
              <a:noFill/>
            </p:spPr>
            <p:txBody>
              <a:bodyPr wrap="square" rtlCol="0">
                <a:spAutoFit/>
              </a:bodyPr>
              <a:lstStyle/>
              <a:p>
                <a:r>
                  <a:rPr lang="en-US" altLang="ko-KR" sz="1200" dirty="0"/>
                  <a:t>View</a:t>
                </a:r>
                <a:endParaRPr lang="ko-KR" altLang="en-US" sz="1200" dirty="0"/>
              </a:p>
            </p:txBody>
          </p:sp>
          <p:sp>
            <p:nvSpPr>
              <p:cNvPr id="234" name="사각형: 둥근 모서리 233">
                <a:extLst>
                  <a:ext uri="{FF2B5EF4-FFF2-40B4-BE49-F238E27FC236}">
                    <a16:creationId xmlns:a16="http://schemas.microsoft.com/office/drawing/2014/main" id="{65490E7B-BE2A-44CD-BC19-978990E22C11}"/>
                  </a:ext>
                </a:extLst>
              </p:cNvPr>
              <p:cNvSpPr/>
              <p:nvPr/>
            </p:nvSpPr>
            <p:spPr>
              <a:xfrm>
                <a:off x="5010559" y="7309113"/>
                <a:ext cx="1101971" cy="1240097"/>
              </a:xfrm>
              <a:prstGeom prst="roundRect">
                <a:avLst/>
              </a:prstGeom>
              <a:solidFill>
                <a:srgbClr val="52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5" name="사각형: 둥근 모서리 234">
                <a:extLst>
                  <a:ext uri="{FF2B5EF4-FFF2-40B4-BE49-F238E27FC236}">
                    <a16:creationId xmlns:a16="http://schemas.microsoft.com/office/drawing/2014/main" id="{B08131E8-9B85-4FAB-AA52-C356640B01EB}"/>
                  </a:ext>
                </a:extLst>
              </p:cNvPr>
              <p:cNvSpPr/>
              <p:nvPr/>
            </p:nvSpPr>
            <p:spPr>
              <a:xfrm>
                <a:off x="5056248" y="7678598"/>
                <a:ext cx="489741" cy="738521"/>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6" name="TextBox 235">
                <a:extLst>
                  <a:ext uri="{FF2B5EF4-FFF2-40B4-BE49-F238E27FC236}">
                    <a16:creationId xmlns:a16="http://schemas.microsoft.com/office/drawing/2014/main" id="{6CA9D93D-C5F1-44A5-9CED-309F901337FA}"/>
                  </a:ext>
                </a:extLst>
              </p:cNvPr>
              <p:cNvSpPr txBox="1"/>
              <p:nvPr/>
            </p:nvSpPr>
            <p:spPr>
              <a:xfrm>
                <a:off x="4946558" y="7920256"/>
                <a:ext cx="1553284" cy="314497"/>
              </a:xfrm>
              <a:prstGeom prst="rect">
                <a:avLst/>
              </a:prstGeom>
              <a:noFill/>
            </p:spPr>
            <p:txBody>
              <a:bodyPr wrap="square" rtlCol="0">
                <a:spAutoFit/>
              </a:bodyPr>
              <a:lstStyle/>
              <a:p>
                <a:r>
                  <a:rPr lang="en-US" altLang="ko-KR" sz="900" b="1" dirty="0"/>
                  <a:t>SERVICE</a:t>
                </a:r>
                <a:endParaRPr lang="ko-KR" altLang="en-US" sz="900" b="1" dirty="0"/>
              </a:p>
            </p:txBody>
          </p:sp>
          <p:sp>
            <p:nvSpPr>
              <p:cNvPr id="237" name="TextBox 236">
                <a:extLst>
                  <a:ext uri="{FF2B5EF4-FFF2-40B4-BE49-F238E27FC236}">
                    <a16:creationId xmlns:a16="http://schemas.microsoft.com/office/drawing/2014/main" id="{12B81A9B-70E3-4CBA-9FE7-D1E350F21B5B}"/>
                  </a:ext>
                </a:extLst>
              </p:cNvPr>
              <p:cNvSpPr txBox="1"/>
              <p:nvPr/>
            </p:nvSpPr>
            <p:spPr>
              <a:xfrm>
                <a:off x="5167770" y="7298405"/>
                <a:ext cx="1120980" cy="377397"/>
              </a:xfrm>
              <a:prstGeom prst="rect">
                <a:avLst/>
              </a:prstGeom>
              <a:noFill/>
            </p:spPr>
            <p:txBody>
              <a:bodyPr wrap="square" rtlCol="0">
                <a:spAutoFit/>
              </a:bodyPr>
              <a:lstStyle/>
              <a:p>
                <a:r>
                  <a:rPr lang="en-US" altLang="ko-KR" sz="1200" dirty="0"/>
                  <a:t>Model</a:t>
                </a:r>
                <a:endParaRPr lang="ko-KR" altLang="en-US" sz="1200" dirty="0"/>
              </a:p>
            </p:txBody>
          </p:sp>
          <p:sp>
            <p:nvSpPr>
              <p:cNvPr id="238" name="사각형: 둥근 모서리 237">
                <a:extLst>
                  <a:ext uri="{FF2B5EF4-FFF2-40B4-BE49-F238E27FC236}">
                    <a16:creationId xmlns:a16="http://schemas.microsoft.com/office/drawing/2014/main" id="{36959FEA-7AD8-4DE0-9C86-E1740D6F9E4A}"/>
                  </a:ext>
                </a:extLst>
              </p:cNvPr>
              <p:cNvSpPr/>
              <p:nvPr/>
            </p:nvSpPr>
            <p:spPr>
              <a:xfrm>
                <a:off x="5579759" y="7678598"/>
                <a:ext cx="489741" cy="738521"/>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9" name="TextBox 238">
                <a:extLst>
                  <a:ext uri="{FF2B5EF4-FFF2-40B4-BE49-F238E27FC236}">
                    <a16:creationId xmlns:a16="http://schemas.microsoft.com/office/drawing/2014/main" id="{7166DF82-2150-4C89-A133-5BA4D4A5A4BD}"/>
                  </a:ext>
                </a:extLst>
              </p:cNvPr>
              <p:cNvSpPr txBox="1"/>
              <p:nvPr/>
            </p:nvSpPr>
            <p:spPr>
              <a:xfrm>
                <a:off x="5558848" y="7893566"/>
                <a:ext cx="826439" cy="356430"/>
              </a:xfrm>
              <a:prstGeom prst="rect">
                <a:avLst/>
              </a:prstGeom>
              <a:noFill/>
            </p:spPr>
            <p:txBody>
              <a:bodyPr wrap="square" rtlCol="0">
                <a:spAutoFit/>
              </a:bodyPr>
              <a:lstStyle/>
              <a:p>
                <a:r>
                  <a:rPr lang="en-US" altLang="ko-KR" sz="1050" b="1" dirty="0"/>
                  <a:t>DAO</a:t>
                </a:r>
                <a:endParaRPr lang="ko-KR" altLang="en-US" sz="1050" b="1" dirty="0"/>
              </a:p>
            </p:txBody>
          </p:sp>
          <p:sp>
            <p:nvSpPr>
              <p:cNvPr id="242" name="직사각형 241">
                <a:extLst>
                  <a:ext uri="{FF2B5EF4-FFF2-40B4-BE49-F238E27FC236}">
                    <a16:creationId xmlns:a16="http://schemas.microsoft.com/office/drawing/2014/main" id="{D781F7A2-FFE4-4074-BAFF-0C2644B8AB58}"/>
                  </a:ext>
                </a:extLst>
              </p:cNvPr>
              <p:cNvSpPr/>
              <p:nvPr/>
            </p:nvSpPr>
            <p:spPr>
              <a:xfrm>
                <a:off x="72476" y="10122335"/>
                <a:ext cx="4960169" cy="2501726"/>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3" name="TextBox 242">
                <a:extLst>
                  <a:ext uri="{FF2B5EF4-FFF2-40B4-BE49-F238E27FC236}">
                    <a16:creationId xmlns:a16="http://schemas.microsoft.com/office/drawing/2014/main" id="{A086CDCD-C6C4-4680-A79A-18D29E5D77F1}"/>
                  </a:ext>
                </a:extLst>
              </p:cNvPr>
              <p:cNvSpPr txBox="1"/>
              <p:nvPr/>
            </p:nvSpPr>
            <p:spPr>
              <a:xfrm>
                <a:off x="221158" y="9715022"/>
                <a:ext cx="2826168" cy="482230"/>
              </a:xfrm>
              <a:prstGeom prst="rect">
                <a:avLst/>
              </a:prstGeom>
              <a:noFill/>
            </p:spPr>
            <p:txBody>
              <a:bodyPr wrap="square" rtlCol="0">
                <a:spAutoFit/>
              </a:bodyPr>
              <a:lstStyle/>
              <a:p>
                <a:r>
                  <a:rPr lang="en-US" altLang="ko-KR" sz="1700" b="1" i="1" dirty="0"/>
                  <a:t>Client</a:t>
                </a:r>
                <a:endParaRPr lang="ko-KR" altLang="en-US" sz="1700" b="1" i="1" dirty="0"/>
              </a:p>
            </p:txBody>
          </p:sp>
          <p:pic>
            <p:nvPicPr>
              <p:cNvPr id="244" name="그림 243">
                <a:extLst>
                  <a:ext uri="{FF2B5EF4-FFF2-40B4-BE49-F238E27FC236}">
                    <a16:creationId xmlns:a16="http://schemas.microsoft.com/office/drawing/2014/main" id="{5825D8DC-29EA-41BE-8B29-67F19BFA73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811" y="10813138"/>
                <a:ext cx="1172577" cy="1172577"/>
              </a:xfrm>
              <a:prstGeom prst="rect">
                <a:avLst/>
              </a:prstGeom>
            </p:spPr>
          </p:pic>
          <p:pic>
            <p:nvPicPr>
              <p:cNvPr id="245" name="그림 244">
                <a:extLst>
                  <a:ext uri="{FF2B5EF4-FFF2-40B4-BE49-F238E27FC236}">
                    <a16:creationId xmlns:a16="http://schemas.microsoft.com/office/drawing/2014/main" id="{C642FC9A-BE32-4128-A29F-66E122431DFB}"/>
                  </a:ext>
                </a:extLst>
              </p:cNvPr>
              <p:cNvPicPr>
                <a:picLocks noChangeAspect="1"/>
              </p:cNvPicPr>
              <p:nvPr/>
            </p:nvPicPr>
            <p:blipFill rotWithShape="1">
              <a:blip r:embed="rId8">
                <a:extLst>
                  <a:ext uri="{28A0092B-C50C-407E-A947-70E740481C1C}">
                    <a14:useLocalDpi xmlns:a14="http://schemas.microsoft.com/office/drawing/2010/main" val="0"/>
                  </a:ext>
                </a:extLst>
              </a:blip>
              <a:srcRect r="25394"/>
              <a:stretch/>
            </p:blipFill>
            <p:spPr>
              <a:xfrm rot="16200000">
                <a:off x="3275097" y="10613342"/>
                <a:ext cx="936150" cy="1296726"/>
              </a:xfrm>
              <a:prstGeom prst="rect">
                <a:avLst/>
              </a:prstGeom>
            </p:spPr>
          </p:pic>
          <p:sp>
            <p:nvSpPr>
              <p:cNvPr id="246" name="TextBox 245">
                <a:extLst>
                  <a:ext uri="{FF2B5EF4-FFF2-40B4-BE49-F238E27FC236}">
                    <a16:creationId xmlns:a16="http://schemas.microsoft.com/office/drawing/2014/main" id="{0774B886-5E44-4670-8B45-2AF1DA12AAD6}"/>
                  </a:ext>
                </a:extLst>
              </p:cNvPr>
              <p:cNvSpPr txBox="1"/>
              <p:nvPr/>
            </p:nvSpPr>
            <p:spPr>
              <a:xfrm>
                <a:off x="970206" y="10879572"/>
                <a:ext cx="608559" cy="419331"/>
              </a:xfrm>
              <a:prstGeom prst="rect">
                <a:avLst/>
              </a:prstGeom>
              <a:noFill/>
            </p:spPr>
            <p:txBody>
              <a:bodyPr wrap="square" rtlCol="0">
                <a:spAutoFit/>
              </a:bodyPr>
              <a:lstStyle/>
              <a:p>
                <a:r>
                  <a:rPr lang="en-US" altLang="ko-KR" sz="1400" b="1" i="1" dirty="0"/>
                  <a:t>app</a:t>
                </a:r>
                <a:endParaRPr lang="ko-KR" altLang="en-US" sz="1400" b="1" i="1" dirty="0"/>
              </a:p>
            </p:txBody>
          </p:sp>
          <p:pic>
            <p:nvPicPr>
              <p:cNvPr id="247" name="그림 246" descr="표지판, 시계이(가) 표시된 사진&#10;&#10;자동 생성된 설명">
                <a:extLst>
                  <a:ext uri="{FF2B5EF4-FFF2-40B4-BE49-F238E27FC236}">
                    <a16:creationId xmlns:a16="http://schemas.microsoft.com/office/drawing/2014/main" id="{8B42A5E1-4D7A-49A8-B58E-05560B4746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37471" y="11135175"/>
                <a:ext cx="383938" cy="383938"/>
              </a:xfrm>
              <a:prstGeom prst="rect">
                <a:avLst/>
              </a:prstGeom>
            </p:spPr>
          </p:pic>
          <p:pic>
            <p:nvPicPr>
              <p:cNvPr id="248" name="그림 247" descr="표지판, 시계이(가) 표시된 사진&#10;&#10;자동 생성된 설명">
                <a:extLst>
                  <a:ext uri="{FF2B5EF4-FFF2-40B4-BE49-F238E27FC236}">
                    <a16:creationId xmlns:a16="http://schemas.microsoft.com/office/drawing/2014/main" id="{3C66D230-3C10-494A-A3F1-D0DE43686E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0035" y="11201190"/>
                <a:ext cx="524017" cy="524017"/>
              </a:xfrm>
              <a:prstGeom prst="rect">
                <a:avLst/>
              </a:prstGeom>
            </p:spPr>
          </p:pic>
          <p:sp>
            <p:nvSpPr>
              <p:cNvPr id="249" name="직사각형 248">
                <a:extLst>
                  <a:ext uri="{FF2B5EF4-FFF2-40B4-BE49-F238E27FC236}">
                    <a16:creationId xmlns:a16="http://schemas.microsoft.com/office/drawing/2014/main" id="{AC8E3EF4-CC96-431C-8E9A-C1615FB2533F}"/>
                  </a:ext>
                </a:extLst>
              </p:cNvPr>
              <p:cNvSpPr/>
              <p:nvPr/>
            </p:nvSpPr>
            <p:spPr>
              <a:xfrm>
                <a:off x="5476664" y="10469151"/>
                <a:ext cx="1833530" cy="1953066"/>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0" name="TextBox 249">
                <a:extLst>
                  <a:ext uri="{FF2B5EF4-FFF2-40B4-BE49-F238E27FC236}">
                    <a16:creationId xmlns:a16="http://schemas.microsoft.com/office/drawing/2014/main" id="{C9FC3F28-FFA1-4417-BBB6-583A5085BEBB}"/>
                  </a:ext>
                </a:extLst>
              </p:cNvPr>
              <p:cNvSpPr txBox="1"/>
              <p:nvPr/>
            </p:nvSpPr>
            <p:spPr>
              <a:xfrm>
                <a:off x="5376794" y="10048577"/>
                <a:ext cx="2826168" cy="482230"/>
              </a:xfrm>
              <a:prstGeom prst="rect">
                <a:avLst/>
              </a:prstGeom>
              <a:noFill/>
            </p:spPr>
            <p:txBody>
              <a:bodyPr wrap="square" rtlCol="0">
                <a:spAutoFit/>
              </a:bodyPr>
              <a:lstStyle/>
              <a:p>
                <a:r>
                  <a:rPr lang="en-US" altLang="ko-KR" sz="1700" b="1" i="1" dirty="0"/>
                  <a:t>advertisement</a:t>
                </a:r>
                <a:endParaRPr lang="ko-KR" altLang="en-US" sz="1700" b="1" i="1" dirty="0"/>
              </a:p>
            </p:txBody>
          </p:sp>
          <p:sp>
            <p:nvSpPr>
              <p:cNvPr id="251" name="직사각형 250">
                <a:extLst>
                  <a:ext uri="{FF2B5EF4-FFF2-40B4-BE49-F238E27FC236}">
                    <a16:creationId xmlns:a16="http://schemas.microsoft.com/office/drawing/2014/main" id="{B3E1FCFB-C628-4896-A164-6E337C4996A7}"/>
                  </a:ext>
                </a:extLst>
              </p:cNvPr>
              <p:cNvSpPr/>
              <p:nvPr/>
            </p:nvSpPr>
            <p:spPr>
              <a:xfrm>
                <a:off x="7665603" y="10470377"/>
                <a:ext cx="1833530" cy="1953066"/>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2" name="TextBox 251">
                <a:extLst>
                  <a:ext uri="{FF2B5EF4-FFF2-40B4-BE49-F238E27FC236}">
                    <a16:creationId xmlns:a16="http://schemas.microsoft.com/office/drawing/2014/main" id="{8E0C4602-3B84-428F-A654-628853607CEA}"/>
                  </a:ext>
                </a:extLst>
              </p:cNvPr>
              <p:cNvSpPr txBox="1"/>
              <p:nvPr/>
            </p:nvSpPr>
            <p:spPr>
              <a:xfrm>
                <a:off x="7579584" y="10063793"/>
                <a:ext cx="1359160" cy="461263"/>
              </a:xfrm>
              <a:prstGeom prst="rect">
                <a:avLst/>
              </a:prstGeom>
              <a:noFill/>
            </p:spPr>
            <p:txBody>
              <a:bodyPr wrap="square" rtlCol="0">
                <a:spAutoFit/>
              </a:bodyPr>
              <a:lstStyle/>
              <a:p>
                <a:r>
                  <a:rPr lang="en-US" altLang="ko-KR" sz="1600" b="1" i="1" dirty="0"/>
                  <a:t>web page</a:t>
                </a:r>
                <a:endParaRPr lang="ko-KR" altLang="en-US" sz="1600" b="1" i="1" dirty="0"/>
              </a:p>
            </p:txBody>
          </p:sp>
          <p:pic>
            <p:nvPicPr>
              <p:cNvPr id="253" name="그림 252">
                <a:extLst>
                  <a:ext uri="{FF2B5EF4-FFF2-40B4-BE49-F238E27FC236}">
                    <a16:creationId xmlns:a16="http://schemas.microsoft.com/office/drawing/2014/main" id="{5A7EC375-12CF-4BE0-9969-B8243779071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87333" y="10579256"/>
                <a:ext cx="1833150" cy="1833150"/>
              </a:xfrm>
              <a:prstGeom prst="rect">
                <a:avLst/>
              </a:prstGeom>
            </p:spPr>
          </p:pic>
          <p:pic>
            <p:nvPicPr>
              <p:cNvPr id="254" name="그림 253">
                <a:extLst>
                  <a:ext uri="{FF2B5EF4-FFF2-40B4-BE49-F238E27FC236}">
                    <a16:creationId xmlns:a16="http://schemas.microsoft.com/office/drawing/2014/main" id="{DB7987E9-94EB-4798-9F40-4634A0F8CA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26390" y="10638453"/>
                <a:ext cx="1753694" cy="1753694"/>
              </a:xfrm>
              <a:prstGeom prst="rect">
                <a:avLst/>
              </a:prstGeom>
            </p:spPr>
          </p:pic>
          <p:sp>
            <p:nvSpPr>
              <p:cNvPr id="255" name="직사각형 254">
                <a:extLst>
                  <a:ext uri="{FF2B5EF4-FFF2-40B4-BE49-F238E27FC236}">
                    <a16:creationId xmlns:a16="http://schemas.microsoft.com/office/drawing/2014/main" id="{03A6D8E4-28A8-4217-87FF-C4B4715687A0}"/>
                  </a:ext>
                </a:extLst>
              </p:cNvPr>
              <p:cNvSpPr/>
              <p:nvPr/>
            </p:nvSpPr>
            <p:spPr>
              <a:xfrm>
                <a:off x="3036621" y="10477720"/>
                <a:ext cx="1381085" cy="2994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6" name="TextBox 255">
                <a:extLst>
                  <a:ext uri="{FF2B5EF4-FFF2-40B4-BE49-F238E27FC236}">
                    <a16:creationId xmlns:a16="http://schemas.microsoft.com/office/drawing/2014/main" id="{0FA5EED0-F778-425A-9F14-9F257B65A375}"/>
                  </a:ext>
                </a:extLst>
              </p:cNvPr>
              <p:cNvSpPr txBox="1"/>
              <p:nvPr/>
            </p:nvSpPr>
            <p:spPr>
              <a:xfrm>
                <a:off x="3167408" y="10842702"/>
                <a:ext cx="2826168" cy="398364"/>
              </a:xfrm>
              <a:prstGeom prst="rect">
                <a:avLst/>
              </a:prstGeom>
              <a:noFill/>
            </p:spPr>
            <p:txBody>
              <a:bodyPr wrap="square" rtlCol="0">
                <a:spAutoFit/>
              </a:bodyPr>
              <a:lstStyle/>
              <a:p>
                <a:r>
                  <a:rPr lang="en-US" altLang="ko-KR" sz="1300" b="1" i="1" dirty="0"/>
                  <a:t>informatics</a:t>
                </a:r>
                <a:endParaRPr lang="ko-KR" altLang="en-US" sz="1300" b="1" i="1" dirty="0"/>
              </a:p>
            </p:txBody>
          </p:sp>
          <p:sp>
            <p:nvSpPr>
              <p:cNvPr id="257" name="직사각형 256">
                <a:extLst>
                  <a:ext uri="{FF2B5EF4-FFF2-40B4-BE49-F238E27FC236}">
                    <a16:creationId xmlns:a16="http://schemas.microsoft.com/office/drawing/2014/main" id="{3D360619-EB7D-4CF1-817A-0FD02F59CCD2}"/>
                  </a:ext>
                </a:extLst>
              </p:cNvPr>
              <p:cNvSpPr/>
              <p:nvPr/>
            </p:nvSpPr>
            <p:spPr>
              <a:xfrm>
                <a:off x="566479" y="10454382"/>
                <a:ext cx="1381085" cy="2994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8" name="TextBox 257">
                <a:extLst>
                  <a:ext uri="{FF2B5EF4-FFF2-40B4-BE49-F238E27FC236}">
                    <a16:creationId xmlns:a16="http://schemas.microsoft.com/office/drawing/2014/main" id="{2628FEC3-3B86-4F70-9D43-FE6AED811E2E}"/>
                  </a:ext>
                </a:extLst>
              </p:cNvPr>
              <p:cNvSpPr txBox="1"/>
              <p:nvPr/>
            </p:nvSpPr>
            <p:spPr>
              <a:xfrm>
                <a:off x="566478" y="10396359"/>
                <a:ext cx="1860836" cy="419331"/>
              </a:xfrm>
              <a:prstGeom prst="rect">
                <a:avLst/>
              </a:prstGeom>
              <a:noFill/>
            </p:spPr>
            <p:txBody>
              <a:bodyPr wrap="square" rtlCol="0">
                <a:spAutoFit/>
              </a:bodyPr>
              <a:lstStyle/>
              <a:p>
                <a:r>
                  <a:rPr lang="en-US" altLang="ko-KR" sz="1400" dirty="0">
                    <a:solidFill>
                      <a:schemeClr val="bg1"/>
                    </a:solidFill>
                  </a:rPr>
                  <a:t>Socket Client</a:t>
                </a:r>
                <a:endParaRPr lang="ko-KR" altLang="en-US" sz="1400" dirty="0">
                  <a:solidFill>
                    <a:schemeClr val="bg1"/>
                  </a:solidFill>
                </a:endParaRPr>
              </a:p>
            </p:txBody>
          </p:sp>
          <p:pic>
            <p:nvPicPr>
              <p:cNvPr id="259" name="그림 258">
                <a:extLst>
                  <a:ext uri="{FF2B5EF4-FFF2-40B4-BE49-F238E27FC236}">
                    <a16:creationId xmlns:a16="http://schemas.microsoft.com/office/drawing/2014/main" id="{2F2D0D97-ABB3-4171-B139-322BCAFAE76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73270" y="12031081"/>
                <a:ext cx="336918" cy="336917"/>
              </a:xfrm>
              <a:prstGeom prst="rect">
                <a:avLst/>
              </a:prstGeom>
            </p:spPr>
          </p:pic>
          <p:pic>
            <p:nvPicPr>
              <p:cNvPr id="260" name="그림 259">
                <a:extLst>
                  <a:ext uri="{FF2B5EF4-FFF2-40B4-BE49-F238E27FC236}">
                    <a16:creationId xmlns:a16="http://schemas.microsoft.com/office/drawing/2014/main" id="{0E58A463-CDE2-492A-B66E-DA47882D32D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43209" y="11993501"/>
                <a:ext cx="418900" cy="418901"/>
              </a:xfrm>
              <a:prstGeom prst="rect">
                <a:avLst/>
              </a:prstGeom>
            </p:spPr>
          </p:pic>
          <p:sp>
            <p:nvSpPr>
              <p:cNvPr id="261" name="TextBox 260">
                <a:extLst>
                  <a:ext uri="{FF2B5EF4-FFF2-40B4-BE49-F238E27FC236}">
                    <a16:creationId xmlns:a16="http://schemas.microsoft.com/office/drawing/2014/main" id="{78B5B682-970A-4196-8105-C2ABAD5C28E5}"/>
                  </a:ext>
                </a:extLst>
              </p:cNvPr>
              <p:cNvSpPr txBox="1"/>
              <p:nvPr/>
            </p:nvSpPr>
            <p:spPr>
              <a:xfrm>
                <a:off x="3019807" y="10421710"/>
                <a:ext cx="1860836" cy="419331"/>
              </a:xfrm>
              <a:prstGeom prst="rect">
                <a:avLst/>
              </a:prstGeom>
              <a:noFill/>
            </p:spPr>
            <p:txBody>
              <a:bodyPr wrap="square" rtlCol="0">
                <a:spAutoFit/>
              </a:bodyPr>
              <a:lstStyle/>
              <a:p>
                <a:r>
                  <a:rPr lang="en-US" altLang="ko-KR" sz="1400" dirty="0">
                    <a:solidFill>
                      <a:schemeClr val="bg1"/>
                    </a:solidFill>
                  </a:rPr>
                  <a:t>Socket Server</a:t>
                </a:r>
                <a:endParaRPr lang="ko-KR" altLang="en-US" sz="1400" dirty="0">
                  <a:solidFill>
                    <a:schemeClr val="bg1"/>
                  </a:solidFill>
                </a:endParaRPr>
              </a:p>
            </p:txBody>
          </p:sp>
          <p:sp>
            <p:nvSpPr>
              <p:cNvPr id="262" name="TextBox 261">
                <a:extLst>
                  <a:ext uri="{FF2B5EF4-FFF2-40B4-BE49-F238E27FC236}">
                    <a16:creationId xmlns:a16="http://schemas.microsoft.com/office/drawing/2014/main" id="{FBE73D95-4C97-4B7C-BA7A-85526DCD31DA}"/>
                  </a:ext>
                </a:extLst>
              </p:cNvPr>
              <p:cNvSpPr txBox="1"/>
              <p:nvPr/>
            </p:nvSpPr>
            <p:spPr>
              <a:xfrm>
                <a:off x="1290261" y="12107067"/>
                <a:ext cx="1429701" cy="356430"/>
              </a:xfrm>
              <a:prstGeom prst="rect">
                <a:avLst/>
              </a:prstGeom>
              <a:noFill/>
            </p:spPr>
            <p:txBody>
              <a:bodyPr wrap="square" rtlCol="0">
                <a:spAutoFit/>
              </a:bodyPr>
              <a:lstStyle/>
              <a:p>
                <a:r>
                  <a:rPr lang="en-US" altLang="ko-KR" sz="1050" b="1" i="1" dirty="0"/>
                  <a:t>Latte panda</a:t>
                </a:r>
                <a:endParaRPr lang="ko-KR" altLang="en-US" sz="1050" b="1" i="1" dirty="0"/>
              </a:p>
            </p:txBody>
          </p:sp>
          <p:pic>
            <p:nvPicPr>
              <p:cNvPr id="263" name="그림 262">
                <a:extLst>
                  <a:ext uri="{FF2B5EF4-FFF2-40B4-BE49-F238E27FC236}">
                    <a16:creationId xmlns:a16="http://schemas.microsoft.com/office/drawing/2014/main" id="{966D6CFC-2CD8-4CFA-841D-15F6EAFE59B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95275" y="12256994"/>
                <a:ext cx="185562" cy="185562"/>
              </a:xfrm>
              <a:prstGeom prst="rect">
                <a:avLst/>
              </a:prstGeom>
            </p:spPr>
          </p:pic>
          <p:pic>
            <p:nvPicPr>
              <p:cNvPr id="264" name="그림 263">
                <a:extLst>
                  <a:ext uri="{FF2B5EF4-FFF2-40B4-BE49-F238E27FC236}">
                    <a16:creationId xmlns:a16="http://schemas.microsoft.com/office/drawing/2014/main" id="{729F54D6-51E0-4C71-B5F4-179C95F995F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15554" y="12031081"/>
                <a:ext cx="336918" cy="336917"/>
              </a:xfrm>
              <a:prstGeom prst="rect">
                <a:avLst/>
              </a:prstGeom>
            </p:spPr>
          </p:pic>
          <p:pic>
            <p:nvPicPr>
              <p:cNvPr id="265" name="그림 264">
                <a:extLst>
                  <a:ext uri="{FF2B5EF4-FFF2-40B4-BE49-F238E27FC236}">
                    <a16:creationId xmlns:a16="http://schemas.microsoft.com/office/drawing/2014/main" id="{DA522AF9-C14A-47AA-9DB6-A7441CFB97A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52692" y="12038699"/>
                <a:ext cx="336918" cy="336917"/>
              </a:xfrm>
              <a:prstGeom prst="rect">
                <a:avLst/>
              </a:prstGeom>
            </p:spPr>
          </p:pic>
          <p:pic>
            <p:nvPicPr>
              <p:cNvPr id="266" name="그림 265">
                <a:extLst>
                  <a:ext uri="{FF2B5EF4-FFF2-40B4-BE49-F238E27FC236}">
                    <a16:creationId xmlns:a16="http://schemas.microsoft.com/office/drawing/2014/main" id="{9E3D5B80-72A6-48D7-B833-8C83D7A7C14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55744" y="12262719"/>
                <a:ext cx="185562" cy="185562"/>
              </a:xfrm>
              <a:prstGeom prst="rect">
                <a:avLst/>
              </a:prstGeom>
            </p:spPr>
          </p:pic>
          <p:pic>
            <p:nvPicPr>
              <p:cNvPr id="267" name="그림 266">
                <a:extLst>
                  <a:ext uri="{FF2B5EF4-FFF2-40B4-BE49-F238E27FC236}">
                    <a16:creationId xmlns:a16="http://schemas.microsoft.com/office/drawing/2014/main" id="{5BE2FEFF-D312-413F-BCE8-F6C0E7F0B78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96829" y="12257043"/>
                <a:ext cx="185562" cy="185562"/>
              </a:xfrm>
              <a:prstGeom prst="rect">
                <a:avLst/>
              </a:prstGeom>
            </p:spPr>
          </p:pic>
          <p:sp>
            <p:nvSpPr>
              <p:cNvPr id="268" name="TextBox 267">
                <a:extLst>
                  <a:ext uri="{FF2B5EF4-FFF2-40B4-BE49-F238E27FC236}">
                    <a16:creationId xmlns:a16="http://schemas.microsoft.com/office/drawing/2014/main" id="{525E3F4A-6A0A-4710-AAC2-A7ED06B51A6E}"/>
                  </a:ext>
                </a:extLst>
              </p:cNvPr>
              <p:cNvSpPr txBox="1"/>
              <p:nvPr/>
            </p:nvSpPr>
            <p:spPr>
              <a:xfrm>
                <a:off x="3602944" y="11752641"/>
                <a:ext cx="1429701" cy="335464"/>
              </a:xfrm>
              <a:prstGeom prst="rect">
                <a:avLst/>
              </a:prstGeom>
              <a:noFill/>
            </p:spPr>
            <p:txBody>
              <a:bodyPr wrap="square" rtlCol="0">
                <a:spAutoFit/>
              </a:bodyPr>
              <a:lstStyle/>
              <a:p>
                <a:r>
                  <a:rPr lang="en-US" altLang="ko-KR" sz="1000" b="1" i="1" dirty="0"/>
                  <a:t>Latte panda</a:t>
                </a:r>
                <a:endParaRPr lang="ko-KR" altLang="en-US" sz="1000" b="1" i="1" dirty="0"/>
              </a:p>
            </p:txBody>
          </p:sp>
          <p:grpSp>
            <p:nvGrpSpPr>
              <p:cNvPr id="269" name="그룹 268">
                <a:extLst>
                  <a:ext uri="{FF2B5EF4-FFF2-40B4-BE49-F238E27FC236}">
                    <a16:creationId xmlns:a16="http://schemas.microsoft.com/office/drawing/2014/main" id="{AF945476-6A15-4775-B0D0-23FCB98BBECE}"/>
                  </a:ext>
                </a:extLst>
              </p:cNvPr>
              <p:cNvGrpSpPr/>
              <p:nvPr/>
            </p:nvGrpSpPr>
            <p:grpSpPr>
              <a:xfrm>
                <a:off x="2005112" y="10454279"/>
                <a:ext cx="973376" cy="298666"/>
                <a:chOff x="2564250" y="1488141"/>
                <a:chExt cx="2290164" cy="570757"/>
              </a:xfrm>
              <a:solidFill>
                <a:schemeClr val="tx1"/>
              </a:solidFill>
            </p:grpSpPr>
            <p:sp>
              <p:nvSpPr>
                <p:cNvPr id="270" name="화살표: 오른쪽 269">
                  <a:extLst>
                    <a:ext uri="{FF2B5EF4-FFF2-40B4-BE49-F238E27FC236}">
                      <a16:creationId xmlns:a16="http://schemas.microsoft.com/office/drawing/2014/main" id="{62E0AD1A-5550-4CBD-81B1-95F1326087A2}"/>
                    </a:ext>
                  </a:extLst>
                </p:cNvPr>
                <p:cNvSpPr/>
                <p:nvPr/>
              </p:nvSpPr>
              <p:spPr>
                <a:xfrm>
                  <a:off x="2889046" y="1488141"/>
                  <a:ext cx="1965368" cy="57001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1" name="화살표: 오른쪽 270">
                  <a:extLst>
                    <a:ext uri="{FF2B5EF4-FFF2-40B4-BE49-F238E27FC236}">
                      <a16:creationId xmlns:a16="http://schemas.microsoft.com/office/drawing/2014/main" id="{5CB033F4-DEBB-40A3-91C8-F941FF35C65E}"/>
                    </a:ext>
                  </a:extLst>
                </p:cNvPr>
                <p:cNvSpPr/>
                <p:nvPr/>
              </p:nvSpPr>
              <p:spPr>
                <a:xfrm rot="10800000">
                  <a:off x="2564250" y="1488882"/>
                  <a:ext cx="1024101" cy="57001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72" name="TextBox 271">
                <a:extLst>
                  <a:ext uri="{FF2B5EF4-FFF2-40B4-BE49-F238E27FC236}">
                    <a16:creationId xmlns:a16="http://schemas.microsoft.com/office/drawing/2014/main" id="{B8856C3C-5AE6-4CC3-97E0-1BA25ACB3E5F}"/>
                  </a:ext>
                </a:extLst>
              </p:cNvPr>
              <p:cNvSpPr txBox="1"/>
              <p:nvPr/>
            </p:nvSpPr>
            <p:spPr>
              <a:xfrm>
                <a:off x="2183057" y="10429971"/>
                <a:ext cx="873794" cy="639478"/>
              </a:xfrm>
              <a:prstGeom prst="rect">
                <a:avLst/>
              </a:prstGeom>
              <a:noFill/>
            </p:spPr>
            <p:txBody>
              <a:bodyPr wrap="square" rtlCol="0">
                <a:spAutoFit/>
              </a:bodyPr>
              <a:lstStyle/>
              <a:p>
                <a:r>
                  <a:rPr lang="en-US" altLang="ko-KR" sz="1050" dirty="0">
                    <a:solidFill>
                      <a:schemeClr val="bg1"/>
                    </a:solidFill>
                  </a:rPr>
                  <a:t>TCP/IP</a:t>
                </a:r>
                <a:endParaRPr lang="ko-KR" altLang="en-US" sz="1050" dirty="0">
                  <a:solidFill>
                    <a:schemeClr val="bg1"/>
                  </a:solidFill>
                </a:endParaRPr>
              </a:p>
              <a:p>
                <a:endParaRPr lang="ko-KR" altLang="en-US" sz="1400" dirty="0"/>
              </a:p>
            </p:txBody>
          </p:sp>
          <p:grpSp>
            <p:nvGrpSpPr>
              <p:cNvPr id="273" name="그룹 272">
                <a:extLst>
                  <a:ext uri="{FF2B5EF4-FFF2-40B4-BE49-F238E27FC236}">
                    <a16:creationId xmlns:a16="http://schemas.microsoft.com/office/drawing/2014/main" id="{A9AEF0A4-F808-4270-A33C-CD47A7061EDE}"/>
                  </a:ext>
                </a:extLst>
              </p:cNvPr>
              <p:cNvGrpSpPr/>
              <p:nvPr/>
            </p:nvGrpSpPr>
            <p:grpSpPr>
              <a:xfrm>
                <a:off x="2680297" y="12023343"/>
                <a:ext cx="756598" cy="298663"/>
                <a:chOff x="2564250" y="1488141"/>
                <a:chExt cx="2290164" cy="570749"/>
              </a:xfrm>
              <a:solidFill>
                <a:schemeClr val="tx1"/>
              </a:solidFill>
            </p:grpSpPr>
            <p:sp>
              <p:nvSpPr>
                <p:cNvPr id="274" name="화살표: 오른쪽 273">
                  <a:extLst>
                    <a:ext uri="{FF2B5EF4-FFF2-40B4-BE49-F238E27FC236}">
                      <a16:creationId xmlns:a16="http://schemas.microsoft.com/office/drawing/2014/main" id="{933B4400-CB64-4BFA-9662-5A3B443C547A}"/>
                    </a:ext>
                  </a:extLst>
                </p:cNvPr>
                <p:cNvSpPr/>
                <p:nvPr/>
              </p:nvSpPr>
              <p:spPr>
                <a:xfrm>
                  <a:off x="2889046" y="1488141"/>
                  <a:ext cx="1965368" cy="57001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5" name="화살표: 오른쪽 274">
                  <a:extLst>
                    <a:ext uri="{FF2B5EF4-FFF2-40B4-BE49-F238E27FC236}">
                      <a16:creationId xmlns:a16="http://schemas.microsoft.com/office/drawing/2014/main" id="{32D7E563-6F44-44DA-953C-FD93A3FA0BC6}"/>
                    </a:ext>
                  </a:extLst>
                </p:cNvPr>
                <p:cNvSpPr/>
                <p:nvPr/>
              </p:nvSpPr>
              <p:spPr>
                <a:xfrm rot="10800000">
                  <a:off x="2564250" y="1488875"/>
                  <a:ext cx="1024102" cy="570015"/>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76" name="TextBox 275">
                <a:extLst>
                  <a:ext uri="{FF2B5EF4-FFF2-40B4-BE49-F238E27FC236}">
                    <a16:creationId xmlns:a16="http://schemas.microsoft.com/office/drawing/2014/main" id="{0697D7AE-57B3-4DFB-9F78-0A91346C0201}"/>
                  </a:ext>
                </a:extLst>
              </p:cNvPr>
              <p:cNvSpPr txBox="1"/>
              <p:nvPr/>
            </p:nvSpPr>
            <p:spPr>
              <a:xfrm>
                <a:off x="2820180" y="12017228"/>
                <a:ext cx="472621" cy="566095"/>
              </a:xfrm>
              <a:prstGeom prst="rect">
                <a:avLst/>
              </a:prstGeom>
              <a:noFill/>
            </p:spPr>
            <p:txBody>
              <a:bodyPr wrap="square" rtlCol="0">
                <a:spAutoFit/>
              </a:bodyPr>
              <a:lstStyle/>
              <a:p>
                <a:r>
                  <a:rPr lang="en-US" altLang="ko-KR" sz="900" dirty="0">
                    <a:solidFill>
                      <a:schemeClr val="bg1"/>
                    </a:solidFill>
                  </a:rPr>
                  <a:t>CAN</a:t>
                </a:r>
                <a:endParaRPr lang="ko-KR" altLang="en-US" sz="900" dirty="0">
                  <a:solidFill>
                    <a:schemeClr val="bg1"/>
                  </a:solidFill>
                </a:endParaRPr>
              </a:p>
              <a:p>
                <a:endParaRPr lang="ko-KR" altLang="en-US" sz="1200" dirty="0"/>
              </a:p>
            </p:txBody>
          </p:sp>
          <p:grpSp>
            <p:nvGrpSpPr>
              <p:cNvPr id="277" name="그룹 276">
                <a:extLst>
                  <a:ext uri="{FF2B5EF4-FFF2-40B4-BE49-F238E27FC236}">
                    <a16:creationId xmlns:a16="http://schemas.microsoft.com/office/drawing/2014/main" id="{FE5D8E65-0F23-4364-9ECF-2946993D3000}"/>
                  </a:ext>
                </a:extLst>
              </p:cNvPr>
              <p:cNvGrpSpPr/>
              <p:nvPr/>
            </p:nvGrpSpPr>
            <p:grpSpPr>
              <a:xfrm rot="19438413">
                <a:off x="2355833" y="11485196"/>
                <a:ext cx="788623" cy="342550"/>
                <a:chOff x="1793837" y="1459083"/>
                <a:chExt cx="3245164" cy="654620"/>
              </a:xfrm>
              <a:solidFill>
                <a:schemeClr val="tx1"/>
              </a:solidFill>
            </p:grpSpPr>
            <p:sp>
              <p:nvSpPr>
                <p:cNvPr id="278" name="화살표: 오른쪽 277">
                  <a:extLst>
                    <a:ext uri="{FF2B5EF4-FFF2-40B4-BE49-F238E27FC236}">
                      <a16:creationId xmlns:a16="http://schemas.microsoft.com/office/drawing/2014/main" id="{2F2CEEFB-9C8E-4CC8-9E79-2B3EC012F3EA}"/>
                    </a:ext>
                  </a:extLst>
                </p:cNvPr>
                <p:cNvSpPr/>
                <p:nvPr/>
              </p:nvSpPr>
              <p:spPr>
                <a:xfrm rot="21139648">
                  <a:off x="3073634" y="1459083"/>
                  <a:ext cx="1965367" cy="57001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9" name="화살표: 오른쪽 278">
                  <a:extLst>
                    <a:ext uri="{FF2B5EF4-FFF2-40B4-BE49-F238E27FC236}">
                      <a16:creationId xmlns:a16="http://schemas.microsoft.com/office/drawing/2014/main" id="{3CB67A9F-F45F-41AD-B4B8-5236ED553E62}"/>
                    </a:ext>
                  </a:extLst>
                </p:cNvPr>
                <p:cNvSpPr/>
                <p:nvPr/>
              </p:nvSpPr>
              <p:spPr>
                <a:xfrm rot="10354842">
                  <a:off x="1793837" y="1543691"/>
                  <a:ext cx="1991006" cy="570012"/>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80" name="TextBox 279">
                <a:extLst>
                  <a:ext uri="{FF2B5EF4-FFF2-40B4-BE49-F238E27FC236}">
                    <a16:creationId xmlns:a16="http://schemas.microsoft.com/office/drawing/2014/main" id="{2684EDBA-3DD5-4456-8E78-CA9BEE39F785}"/>
                  </a:ext>
                </a:extLst>
              </p:cNvPr>
              <p:cNvSpPr txBox="1"/>
              <p:nvPr/>
            </p:nvSpPr>
            <p:spPr>
              <a:xfrm rot="19069630">
                <a:off x="2537233" y="11319472"/>
                <a:ext cx="873794" cy="628995"/>
              </a:xfrm>
              <a:prstGeom prst="rect">
                <a:avLst/>
              </a:prstGeom>
              <a:noFill/>
            </p:spPr>
            <p:txBody>
              <a:bodyPr wrap="square" rtlCol="0">
                <a:spAutoFit/>
              </a:bodyPr>
              <a:lstStyle/>
              <a:p>
                <a:r>
                  <a:rPr lang="en-US" altLang="ko-KR" sz="1000" dirty="0">
                    <a:solidFill>
                      <a:schemeClr val="bg1"/>
                    </a:solidFill>
                  </a:rPr>
                  <a:t>CAN</a:t>
                </a:r>
                <a:endParaRPr lang="ko-KR" altLang="en-US" sz="1000" dirty="0">
                  <a:solidFill>
                    <a:schemeClr val="bg1"/>
                  </a:solidFill>
                </a:endParaRPr>
              </a:p>
              <a:p>
                <a:endParaRPr lang="ko-KR" altLang="en-US" sz="1400" dirty="0"/>
              </a:p>
            </p:txBody>
          </p:sp>
          <p:sp>
            <p:nvSpPr>
              <p:cNvPr id="281" name="직사각형 280">
                <a:extLst>
                  <a:ext uri="{FF2B5EF4-FFF2-40B4-BE49-F238E27FC236}">
                    <a16:creationId xmlns:a16="http://schemas.microsoft.com/office/drawing/2014/main" id="{298421D3-C725-4685-9C19-F565507588C4}"/>
                  </a:ext>
                </a:extLst>
              </p:cNvPr>
              <p:cNvSpPr/>
              <p:nvPr/>
            </p:nvSpPr>
            <p:spPr>
              <a:xfrm>
                <a:off x="340561" y="8578839"/>
                <a:ext cx="1473360" cy="948288"/>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2" name="TextBox 281">
                <a:extLst>
                  <a:ext uri="{FF2B5EF4-FFF2-40B4-BE49-F238E27FC236}">
                    <a16:creationId xmlns:a16="http://schemas.microsoft.com/office/drawing/2014/main" id="{169B7B9E-CFDE-4B62-BAAA-DD84D8BD6585}"/>
                  </a:ext>
                </a:extLst>
              </p:cNvPr>
              <p:cNvSpPr txBox="1"/>
              <p:nvPr/>
            </p:nvSpPr>
            <p:spPr>
              <a:xfrm>
                <a:off x="201194" y="8212469"/>
                <a:ext cx="2826168" cy="419331"/>
              </a:xfrm>
              <a:prstGeom prst="rect">
                <a:avLst/>
              </a:prstGeom>
              <a:noFill/>
            </p:spPr>
            <p:txBody>
              <a:bodyPr wrap="square" rtlCol="0">
                <a:spAutoFit/>
              </a:bodyPr>
              <a:lstStyle/>
              <a:p>
                <a:r>
                  <a:rPr lang="en-US" altLang="ko-KR" sz="1400" b="1" i="1" dirty="0"/>
                  <a:t>TCP/IP Server</a:t>
                </a:r>
                <a:endParaRPr lang="ko-KR" altLang="en-US" sz="1400" b="1" i="1" dirty="0"/>
              </a:p>
            </p:txBody>
          </p:sp>
          <p:sp>
            <p:nvSpPr>
              <p:cNvPr id="283" name="직사각형 282">
                <a:extLst>
                  <a:ext uri="{FF2B5EF4-FFF2-40B4-BE49-F238E27FC236}">
                    <a16:creationId xmlns:a16="http://schemas.microsoft.com/office/drawing/2014/main" id="{1059427C-A642-43B6-86F2-78A5C0E23042}"/>
                  </a:ext>
                </a:extLst>
              </p:cNvPr>
              <p:cNvSpPr/>
              <p:nvPr/>
            </p:nvSpPr>
            <p:spPr>
              <a:xfrm>
                <a:off x="384694" y="8642637"/>
                <a:ext cx="1381085" cy="2994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84" name="그림 283">
                <a:extLst>
                  <a:ext uri="{FF2B5EF4-FFF2-40B4-BE49-F238E27FC236}">
                    <a16:creationId xmlns:a16="http://schemas.microsoft.com/office/drawing/2014/main" id="{6BFBAD49-C95F-499E-A335-1E9EA81E7F8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4800" y="8877585"/>
                <a:ext cx="653301" cy="653301"/>
              </a:xfrm>
              <a:prstGeom prst="rect">
                <a:avLst/>
              </a:prstGeom>
            </p:spPr>
          </p:pic>
          <p:sp>
            <p:nvSpPr>
              <p:cNvPr id="285" name="TextBox 284">
                <a:extLst>
                  <a:ext uri="{FF2B5EF4-FFF2-40B4-BE49-F238E27FC236}">
                    <a16:creationId xmlns:a16="http://schemas.microsoft.com/office/drawing/2014/main" id="{593279E0-CB9F-4609-AF1A-9C857C4D2092}"/>
                  </a:ext>
                </a:extLst>
              </p:cNvPr>
              <p:cNvSpPr txBox="1"/>
              <p:nvPr/>
            </p:nvSpPr>
            <p:spPr>
              <a:xfrm>
                <a:off x="367068" y="8582864"/>
                <a:ext cx="1860836" cy="419331"/>
              </a:xfrm>
              <a:prstGeom prst="rect">
                <a:avLst/>
              </a:prstGeom>
              <a:noFill/>
            </p:spPr>
            <p:txBody>
              <a:bodyPr wrap="square" rtlCol="0">
                <a:spAutoFit/>
              </a:bodyPr>
              <a:lstStyle/>
              <a:p>
                <a:r>
                  <a:rPr lang="en-US" altLang="ko-KR" sz="1400" dirty="0">
                    <a:solidFill>
                      <a:schemeClr val="bg1"/>
                    </a:solidFill>
                  </a:rPr>
                  <a:t>Socket Server</a:t>
                </a:r>
                <a:endParaRPr lang="ko-KR" altLang="en-US" sz="1400" dirty="0">
                  <a:solidFill>
                    <a:schemeClr val="bg1"/>
                  </a:solidFill>
                </a:endParaRPr>
              </a:p>
            </p:txBody>
          </p:sp>
          <p:grpSp>
            <p:nvGrpSpPr>
              <p:cNvPr id="286" name="그룹 285">
                <a:extLst>
                  <a:ext uri="{FF2B5EF4-FFF2-40B4-BE49-F238E27FC236}">
                    <a16:creationId xmlns:a16="http://schemas.microsoft.com/office/drawing/2014/main" id="{2974A59C-39BF-4432-8A06-BB74099C25F4}"/>
                  </a:ext>
                </a:extLst>
              </p:cNvPr>
              <p:cNvGrpSpPr/>
              <p:nvPr/>
            </p:nvGrpSpPr>
            <p:grpSpPr>
              <a:xfrm rot="1876955">
                <a:off x="1307470" y="9581718"/>
                <a:ext cx="1839698" cy="298666"/>
                <a:chOff x="2564250" y="1488141"/>
                <a:chExt cx="2290164" cy="570757"/>
              </a:xfrm>
              <a:solidFill>
                <a:schemeClr val="tx1"/>
              </a:solidFill>
            </p:grpSpPr>
            <p:sp>
              <p:nvSpPr>
                <p:cNvPr id="287" name="화살표: 오른쪽 286">
                  <a:extLst>
                    <a:ext uri="{FF2B5EF4-FFF2-40B4-BE49-F238E27FC236}">
                      <a16:creationId xmlns:a16="http://schemas.microsoft.com/office/drawing/2014/main" id="{E7E1E529-6124-4693-AE63-F1A23570BF44}"/>
                    </a:ext>
                  </a:extLst>
                </p:cNvPr>
                <p:cNvSpPr/>
                <p:nvPr/>
              </p:nvSpPr>
              <p:spPr>
                <a:xfrm>
                  <a:off x="2889046" y="1488141"/>
                  <a:ext cx="1965368" cy="57001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8" name="화살표: 오른쪽 287">
                  <a:extLst>
                    <a:ext uri="{FF2B5EF4-FFF2-40B4-BE49-F238E27FC236}">
                      <a16:creationId xmlns:a16="http://schemas.microsoft.com/office/drawing/2014/main" id="{C40D8D65-8286-4435-AE3E-D5BA9D07535A}"/>
                    </a:ext>
                  </a:extLst>
                </p:cNvPr>
                <p:cNvSpPr/>
                <p:nvPr/>
              </p:nvSpPr>
              <p:spPr>
                <a:xfrm rot="10800000">
                  <a:off x="2564250" y="1488882"/>
                  <a:ext cx="1024101" cy="57001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89" name="직사각형 288">
                <a:extLst>
                  <a:ext uri="{FF2B5EF4-FFF2-40B4-BE49-F238E27FC236}">
                    <a16:creationId xmlns:a16="http://schemas.microsoft.com/office/drawing/2014/main" id="{EA2EA030-FF07-48B5-9A02-65FCE5DC56DE}"/>
                  </a:ext>
                </a:extLst>
              </p:cNvPr>
              <p:cNvSpPr/>
              <p:nvPr/>
            </p:nvSpPr>
            <p:spPr>
              <a:xfrm>
                <a:off x="3036621" y="10222829"/>
                <a:ext cx="1075673" cy="2332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0" name="TextBox 289">
                <a:extLst>
                  <a:ext uri="{FF2B5EF4-FFF2-40B4-BE49-F238E27FC236}">
                    <a16:creationId xmlns:a16="http://schemas.microsoft.com/office/drawing/2014/main" id="{64B9DDFB-7E7C-409A-A210-EF63EE2CB31E}"/>
                  </a:ext>
                </a:extLst>
              </p:cNvPr>
              <p:cNvSpPr txBox="1"/>
              <p:nvPr/>
            </p:nvSpPr>
            <p:spPr>
              <a:xfrm>
                <a:off x="3019807" y="10165199"/>
                <a:ext cx="1860836" cy="356430"/>
              </a:xfrm>
              <a:prstGeom prst="rect">
                <a:avLst/>
              </a:prstGeom>
              <a:noFill/>
            </p:spPr>
            <p:txBody>
              <a:bodyPr wrap="square" rtlCol="0">
                <a:spAutoFit/>
              </a:bodyPr>
              <a:lstStyle/>
              <a:p>
                <a:r>
                  <a:rPr lang="en-US" altLang="ko-KR" sz="1100" dirty="0">
                    <a:solidFill>
                      <a:schemeClr val="bg1"/>
                    </a:solidFill>
                  </a:rPr>
                  <a:t>Socket Client</a:t>
                </a:r>
                <a:endParaRPr lang="ko-KR" altLang="en-US" sz="1100" dirty="0">
                  <a:solidFill>
                    <a:schemeClr val="bg1"/>
                  </a:solidFill>
                </a:endParaRPr>
              </a:p>
            </p:txBody>
          </p:sp>
          <p:sp>
            <p:nvSpPr>
              <p:cNvPr id="291" name="TextBox 290">
                <a:extLst>
                  <a:ext uri="{FF2B5EF4-FFF2-40B4-BE49-F238E27FC236}">
                    <a16:creationId xmlns:a16="http://schemas.microsoft.com/office/drawing/2014/main" id="{7CFC2605-2605-44EA-AD42-87BCC3753421}"/>
                  </a:ext>
                </a:extLst>
              </p:cNvPr>
              <p:cNvSpPr txBox="1"/>
              <p:nvPr/>
            </p:nvSpPr>
            <p:spPr>
              <a:xfrm rot="1976411">
                <a:off x="1834712" y="9610674"/>
                <a:ext cx="873794" cy="639478"/>
              </a:xfrm>
              <a:prstGeom prst="rect">
                <a:avLst/>
              </a:prstGeom>
              <a:noFill/>
            </p:spPr>
            <p:txBody>
              <a:bodyPr wrap="square" rtlCol="0">
                <a:spAutoFit/>
              </a:bodyPr>
              <a:lstStyle/>
              <a:p>
                <a:r>
                  <a:rPr lang="en-US" altLang="ko-KR" sz="1050" dirty="0">
                    <a:solidFill>
                      <a:schemeClr val="bg1"/>
                    </a:solidFill>
                  </a:rPr>
                  <a:t>TCP/IP</a:t>
                </a:r>
                <a:endParaRPr lang="ko-KR" altLang="en-US" sz="1050" dirty="0">
                  <a:solidFill>
                    <a:schemeClr val="bg1"/>
                  </a:solidFill>
                </a:endParaRPr>
              </a:p>
              <a:p>
                <a:endParaRPr lang="ko-KR" altLang="en-US" sz="1400" dirty="0"/>
              </a:p>
            </p:txBody>
          </p:sp>
          <p:sp>
            <p:nvSpPr>
              <p:cNvPr id="102" name="사각형: 둥근 모서리 101">
                <a:extLst>
                  <a:ext uri="{FF2B5EF4-FFF2-40B4-BE49-F238E27FC236}">
                    <a16:creationId xmlns:a16="http://schemas.microsoft.com/office/drawing/2014/main" id="{F4340208-A15D-4990-8CAD-F6DA7D843EF7}"/>
                  </a:ext>
                </a:extLst>
              </p:cNvPr>
              <p:cNvSpPr/>
              <p:nvPr/>
            </p:nvSpPr>
            <p:spPr>
              <a:xfrm>
                <a:off x="4152620" y="7473008"/>
                <a:ext cx="321106" cy="458808"/>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TextBox 102">
                <a:extLst>
                  <a:ext uri="{FF2B5EF4-FFF2-40B4-BE49-F238E27FC236}">
                    <a16:creationId xmlns:a16="http://schemas.microsoft.com/office/drawing/2014/main" id="{E389D4DA-F646-4E15-8626-CA515BF1D7AF}"/>
                  </a:ext>
                </a:extLst>
              </p:cNvPr>
              <p:cNvSpPr txBox="1"/>
              <p:nvPr/>
            </p:nvSpPr>
            <p:spPr>
              <a:xfrm>
                <a:off x="3968551" y="7080692"/>
                <a:ext cx="492218" cy="314497"/>
              </a:xfrm>
              <a:prstGeom prst="rect">
                <a:avLst/>
              </a:prstGeom>
              <a:noFill/>
            </p:spPr>
            <p:txBody>
              <a:bodyPr wrap="square" rtlCol="0">
                <a:spAutoFit/>
              </a:bodyPr>
              <a:lstStyle/>
              <a:p>
                <a:r>
                  <a:rPr lang="en-US" altLang="ko-KR" sz="900" b="1" dirty="0"/>
                  <a:t>LOG</a:t>
                </a:r>
                <a:endParaRPr lang="ko-KR" altLang="en-US" sz="900" b="1" dirty="0"/>
              </a:p>
            </p:txBody>
          </p:sp>
          <p:sp>
            <p:nvSpPr>
              <p:cNvPr id="119" name="직사각형 118">
                <a:extLst>
                  <a:ext uri="{FF2B5EF4-FFF2-40B4-BE49-F238E27FC236}">
                    <a16:creationId xmlns:a16="http://schemas.microsoft.com/office/drawing/2014/main" id="{B443B987-46D4-4245-AE2B-07CFBB925E03}"/>
                  </a:ext>
                </a:extLst>
              </p:cNvPr>
              <p:cNvSpPr/>
              <p:nvPr/>
            </p:nvSpPr>
            <p:spPr>
              <a:xfrm>
                <a:off x="7282517" y="8292284"/>
                <a:ext cx="882475" cy="20073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TextBox 117">
                <a:extLst>
                  <a:ext uri="{FF2B5EF4-FFF2-40B4-BE49-F238E27FC236}">
                    <a16:creationId xmlns:a16="http://schemas.microsoft.com/office/drawing/2014/main" id="{C5413DA6-66AA-4D5E-A799-7C8D100DBB49}"/>
                  </a:ext>
                </a:extLst>
              </p:cNvPr>
              <p:cNvSpPr txBox="1"/>
              <p:nvPr/>
            </p:nvSpPr>
            <p:spPr>
              <a:xfrm>
                <a:off x="7215341" y="8228877"/>
                <a:ext cx="1860836" cy="335464"/>
              </a:xfrm>
              <a:prstGeom prst="rect">
                <a:avLst/>
              </a:prstGeom>
              <a:noFill/>
            </p:spPr>
            <p:txBody>
              <a:bodyPr wrap="square" rtlCol="0">
                <a:spAutoFit/>
              </a:bodyPr>
              <a:lstStyle/>
              <a:p>
                <a:r>
                  <a:rPr lang="en-US" altLang="ko-KR" sz="1000" dirty="0">
                    <a:solidFill>
                      <a:schemeClr val="bg1"/>
                    </a:solidFill>
                  </a:rPr>
                  <a:t>Socket Client</a:t>
                </a:r>
                <a:endParaRPr lang="ko-KR" altLang="en-US" sz="1000" dirty="0">
                  <a:solidFill>
                    <a:schemeClr val="bg1"/>
                  </a:solidFill>
                </a:endParaRPr>
              </a:p>
            </p:txBody>
          </p:sp>
          <p:grpSp>
            <p:nvGrpSpPr>
              <p:cNvPr id="120" name="그룹 119">
                <a:extLst>
                  <a:ext uri="{FF2B5EF4-FFF2-40B4-BE49-F238E27FC236}">
                    <a16:creationId xmlns:a16="http://schemas.microsoft.com/office/drawing/2014/main" id="{D489554A-4250-4FA7-B0D3-1E306A7FE379}"/>
                  </a:ext>
                </a:extLst>
              </p:cNvPr>
              <p:cNvGrpSpPr/>
              <p:nvPr/>
            </p:nvGrpSpPr>
            <p:grpSpPr>
              <a:xfrm rot="5400000">
                <a:off x="6009518" y="9704647"/>
                <a:ext cx="622442" cy="298666"/>
                <a:chOff x="2542693" y="1244798"/>
                <a:chExt cx="2573100" cy="570760"/>
              </a:xfrm>
              <a:solidFill>
                <a:schemeClr val="tx1"/>
              </a:solidFill>
            </p:grpSpPr>
            <p:sp>
              <p:nvSpPr>
                <p:cNvPr id="121" name="화살표: 오른쪽 120">
                  <a:extLst>
                    <a:ext uri="{FF2B5EF4-FFF2-40B4-BE49-F238E27FC236}">
                      <a16:creationId xmlns:a16="http://schemas.microsoft.com/office/drawing/2014/main" id="{17DEBE24-0453-45DA-A6E9-98FB009BC762}"/>
                    </a:ext>
                  </a:extLst>
                </p:cNvPr>
                <p:cNvSpPr/>
                <p:nvPr/>
              </p:nvSpPr>
              <p:spPr>
                <a:xfrm>
                  <a:off x="2867477" y="1244798"/>
                  <a:ext cx="2248316" cy="57001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2" name="화살표: 오른쪽 121">
                  <a:extLst>
                    <a:ext uri="{FF2B5EF4-FFF2-40B4-BE49-F238E27FC236}">
                      <a16:creationId xmlns:a16="http://schemas.microsoft.com/office/drawing/2014/main" id="{F38F636C-CC53-45F4-BD09-B602D1E96FDD}"/>
                    </a:ext>
                  </a:extLst>
                </p:cNvPr>
                <p:cNvSpPr/>
                <p:nvPr/>
              </p:nvSpPr>
              <p:spPr>
                <a:xfrm rot="10800000">
                  <a:off x="2542693" y="1245541"/>
                  <a:ext cx="1024099" cy="570017"/>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23" name="TextBox 122">
                <a:extLst>
                  <a:ext uri="{FF2B5EF4-FFF2-40B4-BE49-F238E27FC236}">
                    <a16:creationId xmlns:a16="http://schemas.microsoft.com/office/drawing/2014/main" id="{0EA6F3E6-A360-4426-A510-508943D6485B}"/>
                  </a:ext>
                </a:extLst>
              </p:cNvPr>
              <p:cNvSpPr txBox="1"/>
              <p:nvPr/>
            </p:nvSpPr>
            <p:spPr>
              <a:xfrm rot="5400000">
                <a:off x="5754246" y="9677168"/>
                <a:ext cx="873795" cy="574091"/>
              </a:xfrm>
              <a:prstGeom prst="rect">
                <a:avLst/>
              </a:prstGeom>
              <a:noFill/>
            </p:spPr>
            <p:txBody>
              <a:bodyPr wrap="square" rtlCol="0">
                <a:spAutoFit/>
              </a:bodyPr>
              <a:lstStyle/>
              <a:p>
                <a:r>
                  <a:rPr lang="en-US" altLang="ko-KR" sz="1050" dirty="0">
                    <a:solidFill>
                      <a:schemeClr val="bg1"/>
                    </a:solidFill>
                  </a:rPr>
                  <a:t>HTTP</a:t>
                </a:r>
                <a:endParaRPr lang="ko-KR" altLang="en-US" sz="1050" dirty="0">
                  <a:solidFill>
                    <a:schemeClr val="bg1"/>
                  </a:solidFill>
                </a:endParaRPr>
              </a:p>
              <a:p>
                <a:endParaRPr lang="ko-KR" altLang="en-US" sz="1400" dirty="0"/>
              </a:p>
            </p:txBody>
          </p:sp>
          <p:grpSp>
            <p:nvGrpSpPr>
              <p:cNvPr id="125" name="그룹 124">
                <a:extLst>
                  <a:ext uri="{FF2B5EF4-FFF2-40B4-BE49-F238E27FC236}">
                    <a16:creationId xmlns:a16="http://schemas.microsoft.com/office/drawing/2014/main" id="{5AF24402-0613-4298-8460-CD020232CA2B}"/>
                  </a:ext>
                </a:extLst>
              </p:cNvPr>
              <p:cNvGrpSpPr/>
              <p:nvPr/>
            </p:nvGrpSpPr>
            <p:grpSpPr>
              <a:xfrm rot="5400000">
                <a:off x="8214834" y="9708269"/>
                <a:ext cx="621550" cy="301775"/>
                <a:chOff x="2588863" y="1037708"/>
                <a:chExt cx="2569423" cy="576699"/>
              </a:xfrm>
              <a:solidFill>
                <a:schemeClr val="tx1"/>
              </a:solidFill>
            </p:grpSpPr>
            <p:sp>
              <p:nvSpPr>
                <p:cNvPr id="126" name="화살표: 오른쪽 125">
                  <a:extLst>
                    <a:ext uri="{FF2B5EF4-FFF2-40B4-BE49-F238E27FC236}">
                      <a16:creationId xmlns:a16="http://schemas.microsoft.com/office/drawing/2014/main" id="{035347E1-E2C4-4B82-BA02-BD9AEF3589A9}"/>
                    </a:ext>
                  </a:extLst>
                </p:cNvPr>
                <p:cNvSpPr/>
                <p:nvPr/>
              </p:nvSpPr>
              <p:spPr>
                <a:xfrm>
                  <a:off x="2931536" y="1044388"/>
                  <a:ext cx="2226750" cy="570019"/>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화살표: 오른쪽 126">
                  <a:extLst>
                    <a:ext uri="{FF2B5EF4-FFF2-40B4-BE49-F238E27FC236}">
                      <a16:creationId xmlns:a16="http://schemas.microsoft.com/office/drawing/2014/main" id="{CC76CE25-45C8-482B-B565-BD28799494A8}"/>
                    </a:ext>
                  </a:extLst>
                </p:cNvPr>
                <p:cNvSpPr/>
                <p:nvPr/>
              </p:nvSpPr>
              <p:spPr>
                <a:xfrm rot="10800000">
                  <a:off x="2588863" y="1037708"/>
                  <a:ext cx="1024101" cy="570017"/>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24" name="TextBox 123">
                <a:extLst>
                  <a:ext uri="{FF2B5EF4-FFF2-40B4-BE49-F238E27FC236}">
                    <a16:creationId xmlns:a16="http://schemas.microsoft.com/office/drawing/2014/main" id="{96B316FD-EF83-4523-BAF2-8FDBFC37A0F8}"/>
                  </a:ext>
                </a:extLst>
              </p:cNvPr>
              <p:cNvSpPr txBox="1"/>
              <p:nvPr/>
            </p:nvSpPr>
            <p:spPr>
              <a:xfrm rot="5400000">
                <a:off x="7956684" y="9697769"/>
                <a:ext cx="873795" cy="574091"/>
              </a:xfrm>
              <a:prstGeom prst="rect">
                <a:avLst/>
              </a:prstGeom>
              <a:noFill/>
            </p:spPr>
            <p:txBody>
              <a:bodyPr wrap="square" rtlCol="0">
                <a:spAutoFit/>
              </a:bodyPr>
              <a:lstStyle/>
              <a:p>
                <a:r>
                  <a:rPr lang="en-US" altLang="ko-KR" sz="1050" dirty="0">
                    <a:solidFill>
                      <a:schemeClr val="bg1"/>
                    </a:solidFill>
                  </a:rPr>
                  <a:t>HTTP</a:t>
                </a:r>
                <a:endParaRPr lang="ko-KR" altLang="en-US" sz="1050" dirty="0">
                  <a:solidFill>
                    <a:schemeClr val="bg1"/>
                  </a:solidFill>
                </a:endParaRPr>
              </a:p>
              <a:p>
                <a:endParaRPr lang="ko-KR" altLang="en-US" sz="1400" dirty="0"/>
              </a:p>
            </p:txBody>
          </p:sp>
          <p:sp>
            <p:nvSpPr>
              <p:cNvPr id="128" name="직사각형 127">
                <a:extLst>
                  <a:ext uri="{FF2B5EF4-FFF2-40B4-BE49-F238E27FC236}">
                    <a16:creationId xmlns:a16="http://schemas.microsoft.com/office/drawing/2014/main" id="{31159E38-9FC2-44E2-9733-10704AB933FC}"/>
                  </a:ext>
                </a:extLst>
              </p:cNvPr>
              <p:cNvSpPr/>
              <p:nvPr/>
            </p:nvSpPr>
            <p:spPr>
              <a:xfrm>
                <a:off x="2651692" y="6913767"/>
                <a:ext cx="1935396" cy="124325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직사각형 128">
                <a:extLst>
                  <a:ext uri="{FF2B5EF4-FFF2-40B4-BE49-F238E27FC236}">
                    <a16:creationId xmlns:a16="http://schemas.microsoft.com/office/drawing/2014/main" id="{C2163C59-328D-4DB6-B4B0-730B143B6C75}"/>
                  </a:ext>
                </a:extLst>
              </p:cNvPr>
              <p:cNvSpPr/>
              <p:nvPr/>
            </p:nvSpPr>
            <p:spPr>
              <a:xfrm>
                <a:off x="2338686" y="8868424"/>
                <a:ext cx="1684301" cy="62556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TextBox 129">
                <a:extLst>
                  <a:ext uri="{FF2B5EF4-FFF2-40B4-BE49-F238E27FC236}">
                    <a16:creationId xmlns:a16="http://schemas.microsoft.com/office/drawing/2014/main" id="{154601B6-98FE-49C1-985B-E35105EF2220}"/>
                  </a:ext>
                </a:extLst>
              </p:cNvPr>
              <p:cNvSpPr txBox="1"/>
              <p:nvPr/>
            </p:nvSpPr>
            <p:spPr>
              <a:xfrm>
                <a:off x="2253128" y="8482059"/>
                <a:ext cx="2826168" cy="461263"/>
              </a:xfrm>
              <a:prstGeom prst="rect">
                <a:avLst/>
              </a:prstGeom>
              <a:noFill/>
            </p:spPr>
            <p:txBody>
              <a:bodyPr wrap="square" rtlCol="0">
                <a:spAutoFit/>
              </a:bodyPr>
              <a:lstStyle/>
              <a:p>
                <a:r>
                  <a:rPr lang="en-US" altLang="ko-KR" sz="1600" b="1" i="1" dirty="0"/>
                  <a:t>Firebase</a:t>
                </a:r>
                <a:endParaRPr lang="ko-KR" altLang="en-US" sz="1600" b="1" i="1" dirty="0"/>
              </a:p>
            </p:txBody>
          </p:sp>
          <p:grpSp>
            <p:nvGrpSpPr>
              <p:cNvPr id="131" name="그룹 130">
                <a:extLst>
                  <a:ext uri="{FF2B5EF4-FFF2-40B4-BE49-F238E27FC236}">
                    <a16:creationId xmlns:a16="http://schemas.microsoft.com/office/drawing/2014/main" id="{B9A246A0-6C3F-4869-ADB0-2C078E8A2A66}"/>
                  </a:ext>
                </a:extLst>
              </p:cNvPr>
              <p:cNvGrpSpPr/>
              <p:nvPr/>
            </p:nvGrpSpPr>
            <p:grpSpPr>
              <a:xfrm>
                <a:off x="1541715" y="8239895"/>
                <a:ext cx="3282177" cy="298278"/>
                <a:chOff x="2564249" y="1488141"/>
                <a:chExt cx="2290165" cy="570016"/>
              </a:xfrm>
              <a:solidFill>
                <a:schemeClr val="tx1"/>
              </a:solidFill>
            </p:grpSpPr>
            <p:sp>
              <p:nvSpPr>
                <p:cNvPr id="132" name="화살표: 오른쪽 131">
                  <a:extLst>
                    <a:ext uri="{FF2B5EF4-FFF2-40B4-BE49-F238E27FC236}">
                      <a16:creationId xmlns:a16="http://schemas.microsoft.com/office/drawing/2014/main" id="{04AB2B02-B316-4588-AF10-EAEB1C4F7C8A}"/>
                    </a:ext>
                  </a:extLst>
                </p:cNvPr>
                <p:cNvSpPr/>
                <p:nvPr/>
              </p:nvSpPr>
              <p:spPr>
                <a:xfrm>
                  <a:off x="2889046" y="1488141"/>
                  <a:ext cx="1965368" cy="57001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화살표: 오른쪽 132">
                  <a:extLst>
                    <a:ext uri="{FF2B5EF4-FFF2-40B4-BE49-F238E27FC236}">
                      <a16:creationId xmlns:a16="http://schemas.microsoft.com/office/drawing/2014/main" id="{9665FFA2-C9E5-40F1-AC7E-5CED94D11EDE}"/>
                    </a:ext>
                  </a:extLst>
                </p:cNvPr>
                <p:cNvSpPr/>
                <p:nvPr/>
              </p:nvSpPr>
              <p:spPr>
                <a:xfrm rot="10800000">
                  <a:off x="2564249" y="1490633"/>
                  <a:ext cx="1024101" cy="565231"/>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4" name="TextBox 133">
                <a:extLst>
                  <a:ext uri="{FF2B5EF4-FFF2-40B4-BE49-F238E27FC236}">
                    <a16:creationId xmlns:a16="http://schemas.microsoft.com/office/drawing/2014/main" id="{E796AECE-8019-47C6-BE68-CB9D065EC3DB}"/>
                  </a:ext>
                </a:extLst>
              </p:cNvPr>
              <p:cNvSpPr txBox="1"/>
              <p:nvPr/>
            </p:nvSpPr>
            <p:spPr>
              <a:xfrm>
                <a:off x="2872392" y="8214807"/>
                <a:ext cx="873794" cy="639478"/>
              </a:xfrm>
              <a:prstGeom prst="rect">
                <a:avLst/>
              </a:prstGeom>
              <a:noFill/>
            </p:spPr>
            <p:txBody>
              <a:bodyPr wrap="square" rtlCol="0">
                <a:spAutoFit/>
              </a:bodyPr>
              <a:lstStyle/>
              <a:p>
                <a:r>
                  <a:rPr lang="en-US" altLang="ko-KR" sz="1050" dirty="0">
                    <a:solidFill>
                      <a:schemeClr val="bg1"/>
                    </a:solidFill>
                  </a:rPr>
                  <a:t>HTTP</a:t>
                </a:r>
                <a:endParaRPr lang="ko-KR" altLang="en-US" sz="1050" dirty="0">
                  <a:solidFill>
                    <a:schemeClr val="bg1"/>
                  </a:solidFill>
                </a:endParaRPr>
              </a:p>
              <a:p>
                <a:endParaRPr lang="ko-KR" altLang="en-US" sz="1400" dirty="0"/>
              </a:p>
            </p:txBody>
          </p:sp>
          <p:pic>
            <p:nvPicPr>
              <p:cNvPr id="4" name="그림 3" descr="그리기이(가) 표시된 사진&#10;&#10;자동 생성된 설명">
                <a:extLst>
                  <a:ext uri="{FF2B5EF4-FFF2-40B4-BE49-F238E27FC236}">
                    <a16:creationId xmlns:a16="http://schemas.microsoft.com/office/drawing/2014/main" id="{0DDFE668-9A66-418A-B3CF-CEE9C1FBF647}"/>
                  </a:ext>
                </a:extLst>
              </p:cNvPr>
              <p:cNvPicPr>
                <a:picLocks noChangeAspect="1"/>
              </p:cNvPicPr>
              <p:nvPr/>
            </p:nvPicPr>
            <p:blipFill rotWithShape="1">
              <a:blip r:embed="rId15">
                <a:extLst>
                  <a:ext uri="{28A0092B-C50C-407E-A947-70E740481C1C}">
                    <a14:useLocalDpi xmlns:a14="http://schemas.microsoft.com/office/drawing/2010/main" val="0"/>
                  </a:ext>
                </a:extLst>
              </a:blip>
              <a:srcRect l="8423" t="25096" r="9370" b="19685"/>
              <a:stretch/>
            </p:blipFill>
            <p:spPr>
              <a:xfrm>
                <a:off x="2475410" y="8918208"/>
                <a:ext cx="1358326" cy="528569"/>
              </a:xfrm>
              <a:prstGeom prst="rect">
                <a:avLst/>
              </a:prstGeom>
            </p:spPr>
          </p:pic>
          <p:sp>
            <p:nvSpPr>
              <p:cNvPr id="139" name="TextBox 138">
                <a:extLst>
                  <a:ext uri="{FF2B5EF4-FFF2-40B4-BE49-F238E27FC236}">
                    <a16:creationId xmlns:a16="http://schemas.microsoft.com/office/drawing/2014/main" id="{A41187B8-C738-457C-A2CE-E7E3A06F965E}"/>
                  </a:ext>
                </a:extLst>
              </p:cNvPr>
              <p:cNvSpPr txBox="1"/>
              <p:nvPr/>
            </p:nvSpPr>
            <p:spPr>
              <a:xfrm>
                <a:off x="4093977" y="7560768"/>
                <a:ext cx="492218" cy="345948"/>
              </a:xfrm>
              <a:prstGeom prst="rect">
                <a:avLst/>
              </a:prstGeom>
              <a:noFill/>
            </p:spPr>
            <p:txBody>
              <a:bodyPr wrap="square" rtlCol="0">
                <a:spAutoFit/>
              </a:bodyPr>
              <a:lstStyle/>
              <a:p>
                <a:r>
                  <a:rPr lang="en-US" altLang="ko-KR" sz="1000" b="1" dirty="0"/>
                  <a:t>.txt</a:t>
                </a:r>
                <a:endParaRPr lang="ko-KR" altLang="en-US" sz="1000" b="1" dirty="0"/>
              </a:p>
            </p:txBody>
          </p:sp>
          <p:sp>
            <p:nvSpPr>
              <p:cNvPr id="140" name="사각형: 둥근 모서리 139">
                <a:extLst>
                  <a:ext uri="{FF2B5EF4-FFF2-40B4-BE49-F238E27FC236}">
                    <a16:creationId xmlns:a16="http://schemas.microsoft.com/office/drawing/2014/main" id="{FEC7DDE0-028E-4688-848E-6DD76DB1B316}"/>
                  </a:ext>
                </a:extLst>
              </p:cNvPr>
              <p:cNvSpPr/>
              <p:nvPr/>
            </p:nvSpPr>
            <p:spPr>
              <a:xfrm>
                <a:off x="1981004" y="7192553"/>
                <a:ext cx="485798" cy="694124"/>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TextBox 140">
                <a:extLst>
                  <a:ext uri="{FF2B5EF4-FFF2-40B4-BE49-F238E27FC236}">
                    <a16:creationId xmlns:a16="http://schemas.microsoft.com/office/drawing/2014/main" id="{767FA155-7D6A-40B1-B36C-B577A35C99CA}"/>
                  </a:ext>
                </a:extLst>
              </p:cNvPr>
              <p:cNvSpPr txBox="1"/>
              <p:nvPr/>
            </p:nvSpPr>
            <p:spPr>
              <a:xfrm>
                <a:off x="1981185" y="7369506"/>
                <a:ext cx="492218" cy="356430"/>
              </a:xfrm>
              <a:prstGeom prst="rect">
                <a:avLst/>
              </a:prstGeom>
              <a:noFill/>
            </p:spPr>
            <p:txBody>
              <a:bodyPr wrap="square" rtlCol="0">
                <a:spAutoFit/>
              </a:bodyPr>
              <a:lstStyle/>
              <a:p>
                <a:r>
                  <a:rPr lang="en-US" altLang="ko-KR" sz="1100" b="1" dirty="0"/>
                  <a:t>.jar</a:t>
                </a:r>
                <a:endParaRPr lang="ko-KR" altLang="en-US" sz="1100" b="1" dirty="0"/>
              </a:p>
            </p:txBody>
          </p:sp>
          <p:sp>
            <p:nvSpPr>
              <p:cNvPr id="142" name="직사각형 141">
                <a:extLst>
                  <a:ext uri="{FF2B5EF4-FFF2-40B4-BE49-F238E27FC236}">
                    <a16:creationId xmlns:a16="http://schemas.microsoft.com/office/drawing/2014/main" id="{11245B0F-263D-4022-A125-C67DB6B8BD63}"/>
                  </a:ext>
                </a:extLst>
              </p:cNvPr>
              <p:cNvSpPr/>
              <p:nvPr/>
            </p:nvSpPr>
            <p:spPr>
              <a:xfrm>
                <a:off x="2784671" y="7603570"/>
                <a:ext cx="1051053" cy="4423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3" name="직사각형 142">
                <a:extLst>
                  <a:ext uri="{FF2B5EF4-FFF2-40B4-BE49-F238E27FC236}">
                    <a16:creationId xmlns:a16="http://schemas.microsoft.com/office/drawing/2014/main" id="{2E669E13-3397-4056-989A-F937D91EB201}"/>
                  </a:ext>
                </a:extLst>
              </p:cNvPr>
              <p:cNvSpPr/>
              <p:nvPr/>
            </p:nvSpPr>
            <p:spPr>
              <a:xfrm>
                <a:off x="2786239" y="7053314"/>
                <a:ext cx="1051053" cy="4423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4" name="TextBox 143">
                <a:extLst>
                  <a:ext uri="{FF2B5EF4-FFF2-40B4-BE49-F238E27FC236}">
                    <a16:creationId xmlns:a16="http://schemas.microsoft.com/office/drawing/2014/main" id="{80D49955-CBC6-4F6D-8974-631A96E99F9F}"/>
                  </a:ext>
                </a:extLst>
              </p:cNvPr>
              <p:cNvSpPr txBox="1"/>
              <p:nvPr/>
            </p:nvSpPr>
            <p:spPr>
              <a:xfrm>
                <a:off x="3467705" y="7629079"/>
                <a:ext cx="492218" cy="277000"/>
              </a:xfrm>
              <a:prstGeom prst="rect">
                <a:avLst/>
              </a:prstGeom>
              <a:noFill/>
            </p:spPr>
            <p:txBody>
              <a:bodyPr wrap="square" rtlCol="0">
                <a:spAutoFit/>
              </a:bodyPr>
              <a:lstStyle/>
              <a:p>
                <a:r>
                  <a:rPr lang="en-US" altLang="ko-KR" sz="1200" b="1" dirty="0"/>
                  <a:t>R</a:t>
                </a:r>
                <a:endParaRPr lang="ko-KR" altLang="en-US" sz="1200" b="1" dirty="0"/>
              </a:p>
            </p:txBody>
          </p:sp>
          <p:sp>
            <p:nvSpPr>
              <p:cNvPr id="145" name="TextBox 144">
                <a:extLst>
                  <a:ext uri="{FF2B5EF4-FFF2-40B4-BE49-F238E27FC236}">
                    <a16:creationId xmlns:a16="http://schemas.microsoft.com/office/drawing/2014/main" id="{6938D492-BF13-49D9-A88C-CC19F51E304D}"/>
                  </a:ext>
                </a:extLst>
              </p:cNvPr>
              <p:cNvSpPr txBox="1"/>
              <p:nvPr/>
            </p:nvSpPr>
            <p:spPr>
              <a:xfrm>
                <a:off x="3338371" y="7095702"/>
                <a:ext cx="624261" cy="277000"/>
              </a:xfrm>
              <a:prstGeom prst="rect">
                <a:avLst/>
              </a:prstGeom>
              <a:noFill/>
            </p:spPr>
            <p:txBody>
              <a:bodyPr wrap="square" rtlCol="0">
                <a:spAutoFit/>
              </a:bodyPr>
              <a:lstStyle/>
              <a:p>
                <a:r>
                  <a:rPr lang="en-US" altLang="ko-KR" sz="1200" b="1" dirty="0"/>
                  <a:t>hive</a:t>
                </a:r>
                <a:endParaRPr lang="ko-KR" altLang="en-US" sz="1200" b="1" dirty="0"/>
              </a:p>
            </p:txBody>
          </p:sp>
          <p:sp>
            <p:nvSpPr>
              <p:cNvPr id="19" name="화살표: 오른쪽 18">
                <a:extLst>
                  <a:ext uri="{FF2B5EF4-FFF2-40B4-BE49-F238E27FC236}">
                    <a16:creationId xmlns:a16="http://schemas.microsoft.com/office/drawing/2014/main" id="{BF8E9E75-3920-49EF-8044-B39EC4ED4210}"/>
                  </a:ext>
                </a:extLst>
              </p:cNvPr>
              <p:cNvSpPr/>
              <p:nvPr/>
            </p:nvSpPr>
            <p:spPr>
              <a:xfrm flipH="1">
                <a:off x="4401701" y="11064390"/>
                <a:ext cx="314732" cy="24742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E8382B64-8EA7-4FE8-9E2A-008DCF8897DA}"/>
                  </a:ext>
                </a:extLst>
              </p:cNvPr>
              <p:cNvSpPr/>
              <p:nvPr/>
            </p:nvSpPr>
            <p:spPr>
              <a:xfrm rot="16200000">
                <a:off x="3676408" y="10178786"/>
                <a:ext cx="2030458" cy="1138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3" name="직사각형 162">
                <a:extLst>
                  <a:ext uri="{FF2B5EF4-FFF2-40B4-BE49-F238E27FC236}">
                    <a16:creationId xmlns:a16="http://schemas.microsoft.com/office/drawing/2014/main" id="{C606DB61-07B1-4EDD-93B5-2113B90AC5FF}"/>
                  </a:ext>
                </a:extLst>
              </p:cNvPr>
              <p:cNvSpPr/>
              <p:nvPr/>
            </p:nvSpPr>
            <p:spPr>
              <a:xfrm>
                <a:off x="4145547" y="9220252"/>
                <a:ext cx="601615" cy="1138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4" name="화살표: 오른쪽 163">
                <a:extLst>
                  <a:ext uri="{FF2B5EF4-FFF2-40B4-BE49-F238E27FC236}">
                    <a16:creationId xmlns:a16="http://schemas.microsoft.com/office/drawing/2014/main" id="{B5CE644D-A8DF-49E4-9FA6-0AC7AD8DABE8}"/>
                  </a:ext>
                </a:extLst>
              </p:cNvPr>
              <p:cNvSpPr/>
              <p:nvPr/>
            </p:nvSpPr>
            <p:spPr>
              <a:xfrm rot="10800000">
                <a:off x="4112294" y="8900894"/>
                <a:ext cx="628440" cy="23720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24" name="그림 23" descr="그리기이(가) 표시된 사진&#10;&#10;자동 생성된 설명">
              <a:extLst>
                <a:ext uri="{FF2B5EF4-FFF2-40B4-BE49-F238E27FC236}">
                  <a16:creationId xmlns:a16="http://schemas.microsoft.com/office/drawing/2014/main" id="{0FA8F5FA-F323-4304-A3BF-FA770D1F2EBF}"/>
                </a:ext>
              </a:extLst>
            </p:cNvPr>
            <p:cNvPicPr>
              <a:picLocks noChangeAspect="1"/>
            </p:cNvPicPr>
            <p:nvPr/>
          </p:nvPicPr>
          <p:blipFill rotWithShape="1">
            <a:blip r:embed="rId16">
              <a:extLst>
                <a:ext uri="{28A0092B-C50C-407E-A947-70E740481C1C}">
                  <a14:useLocalDpi xmlns:a14="http://schemas.microsoft.com/office/drawing/2010/main" val="0"/>
                </a:ext>
              </a:extLst>
            </a:blip>
            <a:srcRect l="18779" t="26806" r="16075"/>
            <a:stretch/>
          </p:blipFill>
          <p:spPr>
            <a:xfrm>
              <a:off x="7611300" y="6700881"/>
              <a:ext cx="1324701" cy="765560"/>
            </a:xfrm>
            <a:prstGeom prst="rect">
              <a:avLst/>
            </a:prstGeom>
          </p:spPr>
        </p:pic>
      </p:grpSp>
      <p:pic>
        <p:nvPicPr>
          <p:cNvPr id="389" name="그림 388" descr="그리기이(가) 표시된 사진&#10;&#10;자동 생성된 설명">
            <a:extLst>
              <a:ext uri="{FF2B5EF4-FFF2-40B4-BE49-F238E27FC236}">
                <a16:creationId xmlns:a16="http://schemas.microsoft.com/office/drawing/2014/main" id="{4F639715-AF55-446F-89A0-E19A5C1B52C6}"/>
              </a:ext>
            </a:extLst>
          </p:cNvPr>
          <p:cNvPicPr>
            <a:picLocks noChangeAspect="1"/>
          </p:cNvPicPr>
          <p:nvPr/>
        </p:nvPicPr>
        <p:blipFill rotWithShape="1">
          <a:blip r:embed="rId17">
            <a:extLst>
              <a:ext uri="{28A0092B-C50C-407E-A947-70E740481C1C}">
                <a14:useLocalDpi xmlns:a14="http://schemas.microsoft.com/office/drawing/2010/main" val="0"/>
              </a:ext>
            </a:extLst>
          </a:blip>
          <a:srcRect t="27488" b="28500"/>
          <a:stretch/>
        </p:blipFill>
        <p:spPr>
          <a:xfrm>
            <a:off x="3024377" y="7597400"/>
            <a:ext cx="995305" cy="247287"/>
          </a:xfrm>
          <a:prstGeom prst="rect">
            <a:avLst/>
          </a:prstGeom>
        </p:spPr>
      </p:pic>
      <p:sp>
        <p:nvSpPr>
          <p:cNvPr id="166" name="TextBox 165">
            <a:extLst>
              <a:ext uri="{FF2B5EF4-FFF2-40B4-BE49-F238E27FC236}">
                <a16:creationId xmlns:a16="http://schemas.microsoft.com/office/drawing/2014/main" id="{46A36160-CA59-4720-8B4A-45145ECB8EF5}"/>
              </a:ext>
            </a:extLst>
          </p:cNvPr>
          <p:cNvSpPr txBox="1"/>
          <p:nvPr/>
        </p:nvSpPr>
        <p:spPr>
          <a:xfrm>
            <a:off x="454775" y="5787898"/>
            <a:ext cx="1951576" cy="169277"/>
          </a:xfrm>
          <a:prstGeom prst="rect">
            <a:avLst/>
          </a:prstGeom>
          <a:noFill/>
        </p:spPr>
        <p:txBody>
          <a:bodyPr wrap="square" rtlCol="0">
            <a:spAutoFit/>
          </a:bodyPr>
          <a:lstStyle/>
          <a:p>
            <a:r>
              <a:rPr lang="en-US" altLang="ko-KR" sz="500" dirty="0">
                <a:latin typeface="나눔고딕 ExtraBold" panose="020D0904000000000000" pitchFamily="50" charset="-127"/>
                <a:ea typeface="나눔고딕 ExtraBold" panose="020D0904000000000000" pitchFamily="50" charset="-127"/>
              </a:rPr>
              <a:t>※ </a:t>
            </a:r>
            <a:r>
              <a:rPr lang="ko-KR" altLang="en-US" sz="500" dirty="0">
                <a:latin typeface="나눔고딕 ExtraBold" panose="020D0904000000000000" pitchFamily="50" charset="-127"/>
                <a:ea typeface="나눔고딕 ExtraBold" panose="020D0904000000000000" pitchFamily="50" charset="-127"/>
              </a:rPr>
              <a:t>본 서비스 구성도의 </a:t>
            </a:r>
            <a:r>
              <a:rPr lang="ko-KR" altLang="en-US" sz="500">
                <a:latin typeface="나눔고딕 ExtraBold" panose="020D0904000000000000" pitchFamily="50" charset="-127"/>
                <a:ea typeface="나눔고딕 ExtraBold" panose="020D0904000000000000" pitchFamily="50" charset="-127"/>
              </a:rPr>
              <a:t>이미지는 실제 구현 </a:t>
            </a:r>
            <a:r>
              <a:rPr lang="ko-KR" altLang="en-US" sz="500" dirty="0">
                <a:latin typeface="나눔고딕 ExtraBold" panose="020D0904000000000000" pitchFamily="50" charset="-127"/>
                <a:ea typeface="나눔고딕 ExtraBold" panose="020D0904000000000000" pitchFamily="50" charset="-127"/>
              </a:rPr>
              <a:t>화면입니다</a:t>
            </a:r>
            <a:r>
              <a:rPr lang="en-US" altLang="ko-KR" sz="500" dirty="0">
                <a:latin typeface="나눔고딕 ExtraBold" panose="020D0904000000000000" pitchFamily="50" charset="-127"/>
                <a:ea typeface="나눔고딕 ExtraBold" panose="020D0904000000000000" pitchFamily="50" charset="-127"/>
              </a:rPr>
              <a:t>.</a:t>
            </a:r>
            <a:r>
              <a:rPr lang="ko-KR" altLang="en-US" sz="500" dirty="0">
                <a:latin typeface="나눔고딕 ExtraBold" panose="020D0904000000000000" pitchFamily="50" charset="-127"/>
                <a:ea typeface="나눔고딕 ExtraBold" panose="020D0904000000000000" pitchFamily="50" charset="-127"/>
              </a:rPr>
              <a:t> </a:t>
            </a:r>
          </a:p>
        </p:txBody>
      </p:sp>
      <p:grpSp>
        <p:nvGrpSpPr>
          <p:cNvPr id="136" name="그룹 135">
            <a:extLst>
              <a:ext uri="{FF2B5EF4-FFF2-40B4-BE49-F238E27FC236}">
                <a16:creationId xmlns:a16="http://schemas.microsoft.com/office/drawing/2014/main" id="{B390FD82-A933-445B-89E8-77631120BAD3}"/>
              </a:ext>
            </a:extLst>
          </p:cNvPr>
          <p:cNvGrpSpPr/>
          <p:nvPr/>
        </p:nvGrpSpPr>
        <p:grpSpPr>
          <a:xfrm>
            <a:off x="1720443" y="3096887"/>
            <a:ext cx="472159" cy="476395"/>
            <a:chOff x="6776062" y="1801816"/>
            <a:chExt cx="1023234" cy="822755"/>
          </a:xfrm>
        </p:grpSpPr>
        <p:pic>
          <p:nvPicPr>
            <p:cNvPr id="146" name="그림 145">
              <a:extLst>
                <a:ext uri="{FF2B5EF4-FFF2-40B4-BE49-F238E27FC236}">
                  <a16:creationId xmlns:a16="http://schemas.microsoft.com/office/drawing/2014/main" id="{E9B9C79C-A0D5-42C3-9000-87F2F4ECD270}"/>
                </a:ext>
              </a:extLst>
            </p:cNvPr>
            <p:cNvPicPr>
              <a:picLocks noChangeAspect="1"/>
            </p:cNvPicPr>
            <p:nvPr/>
          </p:nvPicPr>
          <p:blipFill rotWithShape="1">
            <a:blip r:embed="rId8">
              <a:extLst>
                <a:ext uri="{28A0092B-C50C-407E-A947-70E740481C1C}">
                  <a14:useLocalDpi xmlns:a14="http://schemas.microsoft.com/office/drawing/2010/main" val="0"/>
                </a:ext>
              </a:extLst>
            </a:blip>
            <a:srcRect r="25394"/>
            <a:stretch/>
          </p:blipFill>
          <p:spPr>
            <a:xfrm rot="16200000">
              <a:off x="6876301" y="1701577"/>
              <a:ext cx="822755" cy="1023234"/>
            </a:xfrm>
            <a:prstGeom prst="rect">
              <a:avLst/>
            </a:prstGeom>
          </p:spPr>
        </p:pic>
        <p:pic>
          <p:nvPicPr>
            <p:cNvPr id="147" name="그림 146" descr="시계, 테이블, 셔츠이(가) 표시된 사진&#10;&#10;자동 생성된 설명">
              <a:extLst>
                <a:ext uri="{FF2B5EF4-FFF2-40B4-BE49-F238E27FC236}">
                  <a16:creationId xmlns:a16="http://schemas.microsoft.com/office/drawing/2014/main" id="{694F733D-9498-46CE-B27E-1FB3A044DC7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100264" y="2056510"/>
              <a:ext cx="348595" cy="273213"/>
            </a:xfrm>
            <a:prstGeom prst="rect">
              <a:avLst/>
            </a:prstGeom>
          </p:spPr>
        </p:pic>
      </p:grpSp>
      <p:pic>
        <p:nvPicPr>
          <p:cNvPr id="148" name="그림 147">
            <a:extLst>
              <a:ext uri="{FF2B5EF4-FFF2-40B4-BE49-F238E27FC236}">
                <a16:creationId xmlns:a16="http://schemas.microsoft.com/office/drawing/2014/main" id="{07DA3D88-D691-4F6B-8E40-A759273EC13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9020" y="3853243"/>
            <a:ext cx="1266584" cy="1611113"/>
          </a:xfrm>
          <a:prstGeom prst="rect">
            <a:avLst/>
          </a:prstGeom>
        </p:spPr>
      </p:pic>
      <p:cxnSp>
        <p:nvCxnSpPr>
          <p:cNvPr id="149" name="직선 화살표 연결선 148">
            <a:extLst>
              <a:ext uri="{FF2B5EF4-FFF2-40B4-BE49-F238E27FC236}">
                <a16:creationId xmlns:a16="http://schemas.microsoft.com/office/drawing/2014/main" id="{8EDFBDF6-B4AB-4E96-8698-1710A67F345F}"/>
              </a:ext>
            </a:extLst>
          </p:cNvPr>
          <p:cNvCxnSpPr>
            <a:cxnSpLocks/>
          </p:cNvCxnSpPr>
          <p:nvPr/>
        </p:nvCxnSpPr>
        <p:spPr>
          <a:xfrm flipH="1" flipV="1">
            <a:off x="3803733" y="3685758"/>
            <a:ext cx="161035" cy="268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직선 화살표 연결선 149">
            <a:extLst>
              <a:ext uri="{FF2B5EF4-FFF2-40B4-BE49-F238E27FC236}">
                <a16:creationId xmlns:a16="http://schemas.microsoft.com/office/drawing/2014/main" id="{5DF34F00-29F2-4CFA-8858-9EAC09FE5CDA}"/>
              </a:ext>
            </a:extLst>
          </p:cNvPr>
          <p:cNvCxnSpPr>
            <a:cxnSpLocks/>
          </p:cNvCxnSpPr>
          <p:nvPr/>
        </p:nvCxnSpPr>
        <p:spPr>
          <a:xfrm flipV="1">
            <a:off x="1762809" y="3988023"/>
            <a:ext cx="0" cy="3646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직선 화살표 연결선 150">
            <a:extLst>
              <a:ext uri="{FF2B5EF4-FFF2-40B4-BE49-F238E27FC236}">
                <a16:creationId xmlns:a16="http://schemas.microsoft.com/office/drawing/2014/main" id="{088326F3-9C40-49F9-AC2A-A4057138BA9C}"/>
              </a:ext>
            </a:extLst>
          </p:cNvPr>
          <p:cNvCxnSpPr>
            <a:cxnSpLocks/>
          </p:cNvCxnSpPr>
          <p:nvPr/>
        </p:nvCxnSpPr>
        <p:spPr>
          <a:xfrm>
            <a:off x="3717502" y="3741294"/>
            <a:ext cx="173421" cy="2965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직선 화살표 연결선 151">
            <a:extLst>
              <a:ext uri="{FF2B5EF4-FFF2-40B4-BE49-F238E27FC236}">
                <a16:creationId xmlns:a16="http://schemas.microsoft.com/office/drawing/2014/main" id="{1B7FF4C4-64D2-4185-B5A4-2BC39886E1C1}"/>
              </a:ext>
            </a:extLst>
          </p:cNvPr>
          <p:cNvCxnSpPr>
            <a:cxnSpLocks/>
          </p:cNvCxnSpPr>
          <p:nvPr/>
        </p:nvCxnSpPr>
        <p:spPr>
          <a:xfrm flipH="1" flipV="1">
            <a:off x="1085472" y="4403780"/>
            <a:ext cx="309477" cy="2463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3" name="그룹 152">
            <a:extLst>
              <a:ext uri="{FF2B5EF4-FFF2-40B4-BE49-F238E27FC236}">
                <a16:creationId xmlns:a16="http://schemas.microsoft.com/office/drawing/2014/main" id="{B9FDA4F0-0AA6-40F1-8421-39D22B0FB1C2}"/>
              </a:ext>
            </a:extLst>
          </p:cNvPr>
          <p:cNvGrpSpPr/>
          <p:nvPr/>
        </p:nvGrpSpPr>
        <p:grpSpPr>
          <a:xfrm>
            <a:off x="1489364" y="4478371"/>
            <a:ext cx="1480058" cy="1092492"/>
            <a:chOff x="1814225" y="4012070"/>
            <a:chExt cx="2293719" cy="1331030"/>
          </a:xfrm>
        </p:grpSpPr>
        <p:sp>
          <p:nvSpPr>
            <p:cNvPr id="154" name="사다리꼴 153">
              <a:extLst>
                <a:ext uri="{FF2B5EF4-FFF2-40B4-BE49-F238E27FC236}">
                  <a16:creationId xmlns:a16="http://schemas.microsoft.com/office/drawing/2014/main" id="{2088CDA1-0466-4F3F-BFE2-CB14FC5DA000}"/>
                </a:ext>
              </a:extLst>
            </p:cNvPr>
            <p:cNvSpPr/>
            <p:nvPr/>
          </p:nvSpPr>
          <p:spPr>
            <a:xfrm rot="7814343">
              <a:off x="2263389" y="4173764"/>
              <a:ext cx="939800" cy="967407"/>
            </a:xfrm>
            <a:prstGeom prst="trapezoid">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dirty="0"/>
            </a:p>
          </p:txBody>
        </p:sp>
        <p:pic>
          <p:nvPicPr>
            <p:cNvPr id="155" name="Picture 2" descr="Connected car market is expected to grow to 37.7 million units by ...">
              <a:extLst>
                <a:ext uri="{FF2B5EF4-FFF2-40B4-BE49-F238E27FC236}">
                  <a16:creationId xmlns:a16="http://schemas.microsoft.com/office/drawing/2014/main" id="{AA6495D1-4E02-4846-A997-8109A39DA08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03816" y="4273682"/>
              <a:ext cx="1604128" cy="1069418"/>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 descr="IVE2">
              <a:extLst>
                <a:ext uri="{FF2B5EF4-FFF2-40B4-BE49-F238E27FC236}">
                  <a16:creationId xmlns:a16="http://schemas.microsoft.com/office/drawing/2014/main" id="{E070882D-6B01-40AF-AAD3-491167525E41}"/>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l="5134" r="4086" b="25256"/>
            <a:stretch/>
          </p:blipFill>
          <p:spPr bwMode="auto">
            <a:xfrm>
              <a:off x="1814225" y="4012070"/>
              <a:ext cx="973404" cy="76472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57" name="직선 연결선 156">
            <a:extLst>
              <a:ext uri="{FF2B5EF4-FFF2-40B4-BE49-F238E27FC236}">
                <a16:creationId xmlns:a16="http://schemas.microsoft.com/office/drawing/2014/main" id="{7E57A9FB-FF07-4296-B9E3-8FEAE6AEEDA5}"/>
              </a:ext>
            </a:extLst>
          </p:cNvPr>
          <p:cNvCxnSpPr>
            <a:cxnSpLocks/>
          </p:cNvCxnSpPr>
          <p:nvPr/>
        </p:nvCxnSpPr>
        <p:spPr>
          <a:xfrm>
            <a:off x="2516528" y="5470046"/>
            <a:ext cx="1722607" cy="0"/>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158" name="그룹 157">
            <a:extLst>
              <a:ext uri="{FF2B5EF4-FFF2-40B4-BE49-F238E27FC236}">
                <a16:creationId xmlns:a16="http://schemas.microsoft.com/office/drawing/2014/main" id="{717A850F-CF2F-4DB0-8AAC-B524869A31C7}"/>
              </a:ext>
            </a:extLst>
          </p:cNvPr>
          <p:cNvGrpSpPr/>
          <p:nvPr/>
        </p:nvGrpSpPr>
        <p:grpSpPr>
          <a:xfrm>
            <a:off x="525445" y="3782419"/>
            <a:ext cx="631206" cy="794035"/>
            <a:chOff x="5341286" y="2386740"/>
            <a:chExt cx="870353" cy="989557"/>
          </a:xfrm>
        </p:grpSpPr>
        <p:pic>
          <p:nvPicPr>
            <p:cNvPr id="159" name="그림 158" descr="쥐고있는, 손, 휴대폰, 사람이(가) 표시된 사진&#10;&#10;자동 생성된 설명">
              <a:extLst>
                <a:ext uri="{FF2B5EF4-FFF2-40B4-BE49-F238E27FC236}">
                  <a16:creationId xmlns:a16="http://schemas.microsoft.com/office/drawing/2014/main" id="{2E3B6117-D8EF-40C3-A54F-73E6EEA7F91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341286" y="2386740"/>
              <a:ext cx="870353" cy="989557"/>
            </a:xfrm>
            <a:prstGeom prst="rect">
              <a:avLst/>
            </a:prstGeom>
          </p:spPr>
        </p:pic>
        <p:pic>
          <p:nvPicPr>
            <p:cNvPr id="160" name="그림 159">
              <a:extLst>
                <a:ext uri="{FF2B5EF4-FFF2-40B4-BE49-F238E27FC236}">
                  <a16:creationId xmlns:a16="http://schemas.microsoft.com/office/drawing/2014/main" id="{74E9E28E-3850-4DB8-A575-0CCC45668F88}"/>
                </a:ext>
              </a:extLst>
            </p:cNvPr>
            <p:cNvPicPr>
              <a:picLocks noChangeAspect="1"/>
            </p:cNvPicPr>
            <p:nvPr/>
          </p:nvPicPr>
          <p:blipFill>
            <a:blip r:embed="rId22"/>
            <a:stretch>
              <a:fillRect/>
            </a:stretch>
          </p:blipFill>
          <p:spPr>
            <a:xfrm>
              <a:off x="5464095" y="2496527"/>
              <a:ext cx="360975" cy="669393"/>
            </a:xfrm>
            <a:prstGeom prst="rect">
              <a:avLst/>
            </a:prstGeom>
          </p:spPr>
        </p:pic>
      </p:grpSp>
      <p:grpSp>
        <p:nvGrpSpPr>
          <p:cNvPr id="161" name="그룹 160">
            <a:extLst>
              <a:ext uri="{FF2B5EF4-FFF2-40B4-BE49-F238E27FC236}">
                <a16:creationId xmlns:a16="http://schemas.microsoft.com/office/drawing/2014/main" id="{29F1806A-9BFF-4F33-AC3F-7BFCBF44C5EF}"/>
              </a:ext>
            </a:extLst>
          </p:cNvPr>
          <p:cNvGrpSpPr/>
          <p:nvPr/>
        </p:nvGrpSpPr>
        <p:grpSpPr>
          <a:xfrm>
            <a:off x="1304378" y="3250096"/>
            <a:ext cx="561412" cy="535611"/>
            <a:chOff x="2948145" y="2212089"/>
            <a:chExt cx="1023236" cy="822754"/>
          </a:xfrm>
        </p:grpSpPr>
        <p:pic>
          <p:nvPicPr>
            <p:cNvPr id="162" name="그림 161">
              <a:extLst>
                <a:ext uri="{FF2B5EF4-FFF2-40B4-BE49-F238E27FC236}">
                  <a16:creationId xmlns:a16="http://schemas.microsoft.com/office/drawing/2014/main" id="{10EEB8A4-F738-465C-B948-EF543C635F7D}"/>
                </a:ext>
              </a:extLst>
            </p:cNvPr>
            <p:cNvPicPr>
              <a:picLocks noChangeAspect="1"/>
            </p:cNvPicPr>
            <p:nvPr/>
          </p:nvPicPr>
          <p:blipFill rotWithShape="1">
            <a:blip r:embed="rId8">
              <a:extLst>
                <a:ext uri="{28A0092B-C50C-407E-A947-70E740481C1C}">
                  <a14:useLocalDpi xmlns:a14="http://schemas.microsoft.com/office/drawing/2010/main" val="0"/>
                </a:ext>
              </a:extLst>
            </a:blip>
            <a:srcRect r="25394"/>
            <a:stretch/>
          </p:blipFill>
          <p:spPr>
            <a:xfrm rot="16200000">
              <a:off x="3048386" y="2111848"/>
              <a:ext cx="822754" cy="1023236"/>
            </a:xfrm>
            <a:prstGeom prst="rect">
              <a:avLst/>
            </a:prstGeom>
          </p:spPr>
        </p:pic>
        <p:pic>
          <p:nvPicPr>
            <p:cNvPr id="165" name="Picture 8" descr="EV Dashboard/Infotainment system UI with Low power mode adobe xd switch battery music ux car speed navigation circle infotainment car dashboard electric car dark low power mode power engine ev evm uiux">
              <a:extLst>
                <a:ext uri="{FF2B5EF4-FFF2-40B4-BE49-F238E27FC236}">
                  <a16:creationId xmlns:a16="http://schemas.microsoft.com/office/drawing/2014/main" id="{73919AC9-AECE-4BAB-9233-EBD878EE6D0A}"/>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l="10834" t="14523" b="8360"/>
            <a:stretch/>
          </p:blipFill>
          <p:spPr bwMode="auto">
            <a:xfrm>
              <a:off x="3036622" y="2313857"/>
              <a:ext cx="847140" cy="571536"/>
            </a:xfrm>
            <a:prstGeom prst="rect">
              <a:avLst/>
            </a:prstGeom>
            <a:noFill/>
            <a:extLst>
              <a:ext uri="{909E8E84-426E-40DD-AFC4-6F175D3DCCD1}">
                <a14:hiddenFill xmlns:a14="http://schemas.microsoft.com/office/drawing/2010/main">
                  <a:solidFill>
                    <a:srgbClr val="FFFFFF"/>
                  </a:solidFill>
                </a14:hiddenFill>
              </a:ext>
            </a:extLst>
          </p:spPr>
        </p:pic>
      </p:grpSp>
      <p:pic>
        <p:nvPicPr>
          <p:cNvPr id="167" name="Picture 10" descr="Today companies use big data to obtain the competitive edge in the market. This article is about 20 best big data tools to boost your big data interest.">
            <a:extLst>
              <a:ext uri="{FF2B5EF4-FFF2-40B4-BE49-F238E27FC236}">
                <a16:creationId xmlns:a16="http://schemas.microsoft.com/office/drawing/2014/main" id="{A42ED9DF-14C3-4C03-AE0F-A427B5857D2D}"/>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49186" y="2650060"/>
            <a:ext cx="1557815" cy="865153"/>
          </a:xfrm>
          <a:prstGeom prst="rect">
            <a:avLst/>
          </a:prstGeom>
          <a:noFill/>
          <a:extLst>
            <a:ext uri="{909E8E84-426E-40DD-AFC4-6F175D3DCCD1}">
              <a14:hiddenFill xmlns:a14="http://schemas.microsoft.com/office/drawing/2010/main">
                <a:solidFill>
                  <a:srgbClr val="FFFFFF"/>
                </a:solidFill>
              </a14:hiddenFill>
            </a:ext>
          </a:extLst>
        </p:spPr>
      </p:pic>
      <p:grpSp>
        <p:nvGrpSpPr>
          <p:cNvPr id="168" name="그룹 167">
            <a:extLst>
              <a:ext uri="{FF2B5EF4-FFF2-40B4-BE49-F238E27FC236}">
                <a16:creationId xmlns:a16="http://schemas.microsoft.com/office/drawing/2014/main" id="{3ADCA5E1-6B2D-47DD-B252-26023384BC2B}"/>
              </a:ext>
            </a:extLst>
          </p:cNvPr>
          <p:cNvGrpSpPr/>
          <p:nvPr/>
        </p:nvGrpSpPr>
        <p:grpSpPr>
          <a:xfrm>
            <a:off x="2934365" y="4242383"/>
            <a:ext cx="886931" cy="735067"/>
            <a:chOff x="4053615" y="3724556"/>
            <a:chExt cx="1374520" cy="895564"/>
          </a:xfrm>
        </p:grpSpPr>
        <p:sp>
          <p:nvSpPr>
            <p:cNvPr id="169" name="TextBox 168">
              <a:extLst>
                <a:ext uri="{FF2B5EF4-FFF2-40B4-BE49-F238E27FC236}">
                  <a16:creationId xmlns:a16="http://schemas.microsoft.com/office/drawing/2014/main" id="{E304257D-6F75-4A38-A7B8-02E7E7564215}"/>
                </a:ext>
              </a:extLst>
            </p:cNvPr>
            <p:cNvSpPr txBox="1"/>
            <p:nvPr/>
          </p:nvSpPr>
          <p:spPr>
            <a:xfrm>
              <a:off x="4053615" y="3724556"/>
              <a:ext cx="1374520" cy="264031"/>
            </a:xfrm>
            <a:prstGeom prst="rect">
              <a:avLst/>
            </a:prstGeom>
            <a:noFill/>
          </p:spPr>
          <p:txBody>
            <a:bodyPr wrap="square" rtlCol="0">
              <a:spAutoFit/>
            </a:bodyPr>
            <a:lstStyle/>
            <a:p>
              <a:pPr algn="ctr"/>
              <a:r>
                <a:rPr lang="en-US" altLang="ko-KR" sz="900" dirty="0"/>
                <a:t>Car payment</a:t>
              </a:r>
              <a:endParaRPr lang="ko-KR" altLang="en-US" sz="900" dirty="0"/>
            </a:p>
          </p:txBody>
        </p:sp>
        <p:pic>
          <p:nvPicPr>
            <p:cNvPr id="170" name="그림 169">
              <a:extLst>
                <a:ext uri="{FF2B5EF4-FFF2-40B4-BE49-F238E27FC236}">
                  <a16:creationId xmlns:a16="http://schemas.microsoft.com/office/drawing/2014/main" id="{186EA5FC-F773-48C4-8A15-3416439652C7}"/>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368243" y="4003097"/>
              <a:ext cx="756265" cy="617023"/>
            </a:xfrm>
            <a:prstGeom prst="rect">
              <a:avLst/>
            </a:prstGeom>
          </p:spPr>
        </p:pic>
      </p:grpSp>
      <p:cxnSp>
        <p:nvCxnSpPr>
          <p:cNvPr id="184" name="직선 화살표 연결선 183">
            <a:extLst>
              <a:ext uri="{FF2B5EF4-FFF2-40B4-BE49-F238E27FC236}">
                <a16:creationId xmlns:a16="http://schemas.microsoft.com/office/drawing/2014/main" id="{1FCBD0F7-98FB-43DF-9BDB-C4DFD7535D9B}"/>
              </a:ext>
            </a:extLst>
          </p:cNvPr>
          <p:cNvCxnSpPr>
            <a:cxnSpLocks/>
          </p:cNvCxnSpPr>
          <p:nvPr/>
        </p:nvCxnSpPr>
        <p:spPr>
          <a:xfrm flipV="1">
            <a:off x="2797744" y="4731512"/>
            <a:ext cx="222047" cy="2050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직사각형 12">
            <a:extLst>
              <a:ext uri="{FF2B5EF4-FFF2-40B4-BE49-F238E27FC236}">
                <a16:creationId xmlns:a16="http://schemas.microsoft.com/office/drawing/2014/main" id="{618C26B5-585B-472F-883A-F0B3869D1AEB}"/>
              </a:ext>
            </a:extLst>
          </p:cNvPr>
          <p:cNvSpPr/>
          <p:nvPr/>
        </p:nvSpPr>
        <p:spPr>
          <a:xfrm>
            <a:off x="186558" y="177606"/>
            <a:ext cx="9228083" cy="523220"/>
          </a:xfrm>
          <a:prstGeom prst="rect">
            <a:avLst/>
          </a:prstGeom>
          <a:solidFill>
            <a:schemeClr val="tx1"/>
          </a:solidFill>
        </p:spPr>
        <p:txBody>
          <a:bodyPr wrap="square">
            <a:spAutoFit/>
          </a:bodyPr>
          <a:lstStyle/>
          <a:p>
            <a:pPr algn="ctr"/>
            <a:r>
              <a:rPr lang="ko-KR" altLang="ko-KR" sz="2800" b="1" dirty="0">
                <a:solidFill>
                  <a:schemeClr val="bg1"/>
                </a:solidFill>
                <a:latin typeface="나눔고딕 ExtraBold" panose="020D0904000000000000" pitchFamily="50" charset="-127"/>
                <a:ea typeface="나눔고딕 ExtraBold" panose="020D0904000000000000" pitchFamily="50" charset="-127"/>
              </a:rPr>
              <a:t>빅데이터 기반 </a:t>
            </a:r>
            <a:r>
              <a:rPr lang="ko-KR" altLang="ko-KR" sz="2800" b="1" dirty="0" err="1">
                <a:solidFill>
                  <a:schemeClr val="bg1"/>
                </a:solidFill>
                <a:latin typeface="나눔고딕 ExtraBold" panose="020D0904000000000000" pitchFamily="50" charset="-127"/>
                <a:ea typeface="나눔고딕 ExtraBold" panose="020D0904000000000000" pitchFamily="50" charset="-127"/>
              </a:rPr>
              <a:t>커넥티드카</a:t>
            </a:r>
            <a:r>
              <a:rPr lang="ko-KR" altLang="ko-KR" sz="2800" b="1" dirty="0">
                <a:solidFill>
                  <a:schemeClr val="bg1"/>
                </a:solidFill>
                <a:latin typeface="나눔고딕 ExtraBold" panose="020D0904000000000000" pitchFamily="50" charset="-127"/>
                <a:ea typeface="나눔고딕 ExtraBold" panose="020D0904000000000000" pitchFamily="50" charset="-127"/>
              </a:rPr>
              <a:t> 관제 및 반응형 광고 서비스</a:t>
            </a:r>
            <a:endParaRPr lang="en-US" altLang="ko-KR" sz="2800" b="1" dirty="0">
              <a:solidFill>
                <a:schemeClr val="bg1"/>
              </a:solidFill>
              <a:latin typeface="나눔고딕 ExtraBold" panose="020D0904000000000000" pitchFamily="50" charset="-127"/>
              <a:ea typeface="나눔고딕 ExtraBold" panose="020D0904000000000000" pitchFamily="50" charset="-127"/>
            </a:endParaRPr>
          </a:p>
        </p:txBody>
      </p:sp>
      <p:graphicFrame>
        <p:nvGraphicFramePr>
          <p:cNvPr id="15" name="표 14">
            <a:extLst>
              <a:ext uri="{FF2B5EF4-FFF2-40B4-BE49-F238E27FC236}">
                <a16:creationId xmlns:a16="http://schemas.microsoft.com/office/drawing/2014/main" id="{E23D042E-BEF5-4AE4-8331-8B6B54141A5D}"/>
              </a:ext>
            </a:extLst>
          </p:cNvPr>
          <p:cNvGraphicFramePr>
            <a:graphicFrameLocks noGrp="1"/>
          </p:cNvGraphicFramePr>
          <p:nvPr>
            <p:extLst>
              <p:ext uri="{D42A27DB-BD31-4B8C-83A1-F6EECF244321}">
                <p14:modId xmlns:p14="http://schemas.microsoft.com/office/powerpoint/2010/main" val="2749115663"/>
              </p:ext>
            </p:extLst>
          </p:nvPr>
        </p:nvGraphicFramePr>
        <p:xfrm>
          <a:off x="5522922" y="2740447"/>
          <a:ext cx="3758641" cy="2593703"/>
        </p:xfrm>
        <a:graphic>
          <a:graphicData uri="http://schemas.openxmlformats.org/drawingml/2006/table">
            <a:tbl>
              <a:tblPr firstRow="1" firstCol="1" bandRow="1">
                <a:tableStyleId>{5C22544A-7EE6-4342-B048-85BDC9FD1C3A}</a:tableStyleId>
              </a:tblPr>
              <a:tblGrid>
                <a:gridCol w="3758641">
                  <a:extLst>
                    <a:ext uri="{9D8B030D-6E8A-4147-A177-3AD203B41FA5}">
                      <a16:colId xmlns:a16="http://schemas.microsoft.com/office/drawing/2014/main" val="1055854863"/>
                    </a:ext>
                  </a:extLst>
                </a:gridCol>
              </a:tblGrid>
              <a:tr h="2593703">
                <a:tc>
                  <a:txBody>
                    <a:bodyPr/>
                    <a:lstStyle/>
                    <a:p>
                      <a:pPr algn="l" latinLnBrk="0">
                        <a:lnSpc>
                          <a:spcPct val="150000"/>
                        </a:lnSpc>
                        <a:spcAft>
                          <a:spcPts val="0"/>
                        </a:spcAft>
                      </a:pPr>
                      <a:r>
                        <a:rPr lang="ko-KR" altLang="en-US" sz="1400" kern="100" dirty="0">
                          <a:solidFill>
                            <a:schemeClr val="tx1"/>
                          </a:solidFill>
                          <a:effectLst/>
                          <a:latin typeface="나눔고딕 ExtraBold" panose="020D0904000000000000" pitchFamily="50" charset="-127"/>
                          <a:ea typeface="나눔고딕 ExtraBold" panose="020D0904000000000000" pitchFamily="50" charset="-127"/>
                        </a:rPr>
                        <a:t>목표 </a:t>
                      </a:r>
                      <a:r>
                        <a:rPr lang="en-US" altLang="ko-KR" sz="1400" kern="100" dirty="0">
                          <a:solidFill>
                            <a:schemeClr val="tx1"/>
                          </a:solidFill>
                          <a:effectLst/>
                          <a:latin typeface="나눔고딕 ExtraBold" panose="020D0904000000000000" pitchFamily="50" charset="-127"/>
                          <a:ea typeface="나눔고딕 ExtraBold" panose="020D0904000000000000" pitchFamily="50" charset="-127"/>
                        </a:rPr>
                        <a:t>: </a:t>
                      </a:r>
                      <a:r>
                        <a:rPr lang="ko-KR" altLang="en-US" sz="1400" kern="100" dirty="0">
                          <a:solidFill>
                            <a:schemeClr val="tx1"/>
                          </a:solidFill>
                          <a:effectLst/>
                          <a:latin typeface="나눔고딕 ExtraBold" panose="020D0904000000000000" pitchFamily="50" charset="-127"/>
                          <a:ea typeface="나눔고딕 ExtraBold" panose="020D0904000000000000" pitchFamily="50" charset="-127"/>
                        </a:rPr>
                        <a:t>빅데이터 분석을 통해 </a:t>
                      </a:r>
                      <a:r>
                        <a:rPr lang="ko-KR" sz="1400" kern="100" dirty="0">
                          <a:solidFill>
                            <a:schemeClr val="tx1"/>
                          </a:solidFill>
                          <a:effectLst/>
                          <a:latin typeface="나눔고딕 ExtraBold" panose="020D0904000000000000" pitchFamily="50" charset="-127"/>
                          <a:ea typeface="나눔고딕 ExtraBold" panose="020D0904000000000000" pitchFamily="50" charset="-127"/>
                        </a:rPr>
                        <a:t>오프라인 거점 광고에 보다 효율적인 광고집행</a:t>
                      </a:r>
                      <a:r>
                        <a:rPr lang="en-US" altLang="ko-KR" sz="1400" kern="100" dirty="0">
                          <a:solidFill>
                            <a:schemeClr val="tx1"/>
                          </a:solidFill>
                          <a:effectLst/>
                          <a:latin typeface="나눔고딕 ExtraBold" panose="020D0904000000000000" pitchFamily="50" charset="-127"/>
                          <a:ea typeface="나눔고딕 ExtraBold" panose="020D0904000000000000" pitchFamily="50" charset="-127"/>
                        </a:rPr>
                        <a:t> </a:t>
                      </a:r>
                      <a:r>
                        <a:rPr lang="ko-KR" altLang="en-US" sz="1400" kern="100" dirty="0">
                          <a:solidFill>
                            <a:schemeClr val="tx1"/>
                          </a:solidFill>
                          <a:effectLst/>
                          <a:latin typeface="나눔고딕 ExtraBold" panose="020D0904000000000000" pitchFamily="50" charset="-127"/>
                          <a:ea typeface="나눔고딕 ExtraBold" panose="020D0904000000000000" pitchFamily="50" charset="-127"/>
                        </a:rPr>
                        <a:t>제안</a:t>
                      </a:r>
                      <a:endParaRPr lang="en-US" altLang="ko-KR" sz="1400" kern="100" dirty="0">
                        <a:solidFill>
                          <a:schemeClr val="tx1"/>
                        </a:solidFill>
                        <a:effectLst/>
                        <a:latin typeface="나눔고딕 ExtraBold" panose="020D0904000000000000" pitchFamily="50" charset="-127"/>
                        <a:ea typeface="나눔고딕 ExtraBold" panose="020D0904000000000000" pitchFamily="50" charset="-127"/>
                      </a:endParaRPr>
                    </a:p>
                    <a:p>
                      <a:pPr algn="l" latinLnBrk="0">
                        <a:lnSpc>
                          <a:spcPct val="150000"/>
                        </a:lnSpc>
                        <a:spcAft>
                          <a:spcPts val="0"/>
                        </a:spcAft>
                      </a:pPr>
                      <a:endParaRPr lang="ko-KR" sz="1400" kern="100" dirty="0">
                        <a:solidFill>
                          <a:schemeClr val="tx1"/>
                        </a:solidFill>
                        <a:effectLst/>
                        <a:latin typeface="나눔고딕 ExtraBold" panose="020D0904000000000000" pitchFamily="50" charset="-127"/>
                        <a:ea typeface="나눔고딕 ExtraBold" panose="020D0904000000000000" pitchFamily="50" charset="-127"/>
                      </a:endParaRPr>
                    </a:p>
                    <a:p>
                      <a:pPr algn="l" latinLnBrk="0">
                        <a:lnSpc>
                          <a:spcPct val="150000"/>
                        </a:lnSpc>
                        <a:spcAft>
                          <a:spcPts val="0"/>
                        </a:spcAft>
                      </a:pPr>
                      <a:r>
                        <a:rPr lang="ko-KR" altLang="en-US" sz="1400" kern="100" dirty="0">
                          <a:solidFill>
                            <a:schemeClr val="tx1"/>
                          </a:solidFill>
                          <a:effectLst/>
                          <a:latin typeface="나눔고딕 ExtraBold" panose="020D0904000000000000" pitchFamily="50" charset="-127"/>
                          <a:ea typeface="나눔고딕 ExtraBold" panose="020D0904000000000000" pitchFamily="50" charset="-127"/>
                        </a:rPr>
                        <a:t>기대 효과 </a:t>
                      </a:r>
                      <a:r>
                        <a:rPr lang="en-US" altLang="ko-KR" sz="1400" kern="100" dirty="0">
                          <a:solidFill>
                            <a:schemeClr val="tx1"/>
                          </a:solidFill>
                          <a:effectLst/>
                          <a:latin typeface="나눔고딕 ExtraBold" panose="020D0904000000000000" pitchFamily="50" charset="-127"/>
                          <a:ea typeface="나눔고딕 ExtraBold" panose="020D0904000000000000" pitchFamily="50" charset="-127"/>
                        </a:rPr>
                        <a:t>: </a:t>
                      </a:r>
                      <a:r>
                        <a:rPr lang="ko-KR" sz="1400" kern="100" dirty="0">
                          <a:solidFill>
                            <a:schemeClr val="tx1"/>
                          </a:solidFill>
                          <a:effectLst/>
                          <a:latin typeface="나눔고딕 ExtraBold" panose="020D0904000000000000" pitchFamily="50" charset="-127"/>
                          <a:ea typeface="나눔고딕 ExtraBold" panose="020D0904000000000000" pitchFamily="50" charset="-127"/>
                        </a:rPr>
                        <a:t>분석을 통한 광고 서비스와 더불어 차량 내 </a:t>
                      </a:r>
                      <a:r>
                        <a:rPr lang="en-US" sz="1400" kern="100" dirty="0">
                          <a:solidFill>
                            <a:schemeClr val="tx1"/>
                          </a:solidFill>
                          <a:effectLst/>
                          <a:latin typeface="나눔고딕 ExtraBold" panose="020D0904000000000000" pitchFamily="50" charset="-127"/>
                          <a:ea typeface="나눔고딕 ExtraBold" panose="020D0904000000000000" pitchFamily="50" charset="-127"/>
                        </a:rPr>
                        <a:t>CAR PAYMENT </a:t>
                      </a:r>
                      <a:r>
                        <a:rPr lang="ko-KR" sz="1400" kern="100" dirty="0">
                          <a:solidFill>
                            <a:schemeClr val="tx1"/>
                          </a:solidFill>
                          <a:effectLst/>
                          <a:latin typeface="나눔고딕 ExtraBold" panose="020D0904000000000000" pitchFamily="50" charset="-127"/>
                          <a:ea typeface="나눔고딕 ExtraBold" panose="020D0904000000000000" pitchFamily="50" charset="-127"/>
                        </a:rPr>
                        <a:t>시스템을 구현함으로써</a:t>
                      </a:r>
                      <a:r>
                        <a:rPr lang="en-US" sz="1400" kern="100" dirty="0">
                          <a:solidFill>
                            <a:schemeClr val="tx1"/>
                          </a:solidFill>
                          <a:effectLst/>
                          <a:latin typeface="나눔고딕 ExtraBold" panose="020D0904000000000000" pitchFamily="50" charset="-127"/>
                          <a:ea typeface="나눔고딕 ExtraBold" panose="020D0904000000000000" pitchFamily="50" charset="-127"/>
                        </a:rPr>
                        <a:t> </a:t>
                      </a:r>
                      <a:r>
                        <a:rPr lang="ko-KR" sz="1400" kern="100" dirty="0">
                          <a:solidFill>
                            <a:schemeClr val="tx1"/>
                          </a:solidFill>
                          <a:effectLst/>
                          <a:latin typeface="나눔고딕 ExtraBold" panose="020D0904000000000000" pitchFamily="50" charset="-127"/>
                          <a:ea typeface="나눔고딕 ExtraBold" panose="020D0904000000000000" pitchFamily="50" charset="-127"/>
                        </a:rPr>
                        <a:t>미래형 </a:t>
                      </a:r>
                      <a:r>
                        <a:rPr lang="ko-KR" sz="1400" kern="100" dirty="0" err="1">
                          <a:solidFill>
                            <a:schemeClr val="tx1"/>
                          </a:solidFill>
                          <a:effectLst/>
                          <a:latin typeface="나눔고딕 ExtraBold" panose="020D0904000000000000" pitchFamily="50" charset="-127"/>
                          <a:ea typeface="나눔고딕 ExtraBold" panose="020D0904000000000000" pitchFamily="50" charset="-127"/>
                        </a:rPr>
                        <a:t>커넥티드카</a:t>
                      </a:r>
                      <a:r>
                        <a:rPr lang="ko-KR" sz="1400" kern="100" dirty="0">
                          <a:solidFill>
                            <a:schemeClr val="tx1"/>
                          </a:solidFill>
                          <a:effectLst/>
                          <a:latin typeface="나눔고딕 ExtraBold" panose="020D0904000000000000" pitchFamily="50" charset="-127"/>
                          <a:ea typeface="나눔고딕 ExtraBold" panose="020D0904000000000000" pitchFamily="50" charset="-127"/>
                        </a:rPr>
                        <a:t> 내 원격 제어 및 결제기능을 통해 광고서비스</a:t>
                      </a:r>
                      <a:r>
                        <a:rPr lang="en-US" sz="1400" kern="100" dirty="0">
                          <a:solidFill>
                            <a:schemeClr val="tx1"/>
                          </a:solidFill>
                          <a:effectLst/>
                          <a:latin typeface="나눔고딕 ExtraBold" panose="020D0904000000000000" pitchFamily="50" charset="-127"/>
                          <a:ea typeface="나눔고딕 ExtraBold" panose="020D0904000000000000" pitchFamily="50" charset="-127"/>
                        </a:rPr>
                        <a:t>, </a:t>
                      </a:r>
                      <a:r>
                        <a:rPr lang="ko-KR" sz="1400" kern="100" dirty="0">
                          <a:solidFill>
                            <a:schemeClr val="tx1"/>
                          </a:solidFill>
                          <a:effectLst/>
                          <a:latin typeface="나눔고딕 ExtraBold" panose="020D0904000000000000" pitchFamily="50" charset="-127"/>
                          <a:ea typeface="나눔고딕 ExtraBold" panose="020D0904000000000000" pitchFamily="50" charset="-127"/>
                        </a:rPr>
                        <a:t>구매기능까지 한번에 이루어지는 </a:t>
                      </a:r>
                      <a:r>
                        <a:rPr lang="ko-KR" sz="1400" kern="100" dirty="0" err="1">
                          <a:solidFill>
                            <a:schemeClr val="tx1"/>
                          </a:solidFill>
                          <a:effectLst/>
                          <a:latin typeface="나눔고딕 ExtraBold" panose="020D0904000000000000" pitchFamily="50" charset="-127"/>
                          <a:ea typeface="나눔고딕 ExtraBold" panose="020D0904000000000000" pitchFamily="50" charset="-127"/>
                        </a:rPr>
                        <a:t>플랫폼으로서의</a:t>
                      </a:r>
                      <a:r>
                        <a:rPr lang="ko-KR" sz="1400" kern="100" dirty="0">
                          <a:solidFill>
                            <a:schemeClr val="tx1"/>
                          </a:solidFill>
                          <a:effectLst/>
                          <a:latin typeface="나눔고딕 ExtraBold" panose="020D0904000000000000" pitchFamily="50" charset="-127"/>
                          <a:ea typeface="나눔고딕 ExtraBold" panose="020D0904000000000000" pitchFamily="50" charset="-127"/>
                        </a:rPr>
                        <a:t> </a:t>
                      </a:r>
                      <a:r>
                        <a:rPr lang="ko-KR" altLang="en-US" sz="1400" kern="100" dirty="0">
                          <a:solidFill>
                            <a:schemeClr val="tx1"/>
                          </a:solidFill>
                          <a:effectLst/>
                          <a:latin typeface="나눔고딕 ExtraBold" panose="020D0904000000000000" pitchFamily="50" charset="-127"/>
                          <a:ea typeface="나눔고딕 ExtraBold" panose="020D0904000000000000" pitchFamily="50" charset="-127"/>
                        </a:rPr>
                        <a:t>역할 기대</a:t>
                      </a:r>
                      <a:endParaRPr lang="ko-KR" sz="1400" kern="100" dirty="0">
                        <a:solidFill>
                          <a:schemeClr val="tx1"/>
                        </a:solidFill>
                        <a:effectLst/>
                        <a:latin typeface="나눔고딕 ExtraBold" panose="020D0904000000000000" pitchFamily="50" charset="-127"/>
                        <a:ea typeface="나눔고딕 ExtraBold" panose="020D0904000000000000" pitchFamily="50" charset="-127"/>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370924164"/>
                  </a:ext>
                </a:extLst>
              </a:tr>
            </a:tbl>
          </a:graphicData>
        </a:graphic>
      </p:graphicFrame>
      <p:sp>
        <p:nvSpPr>
          <p:cNvPr id="10" name="직사각형 9">
            <a:extLst>
              <a:ext uri="{FF2B5EF4-FFF2-40B4-BE49-F238E27FC236}">
                <a16:creationId xmlns:a16="http://schemas.microsoft.com/office/drawing/2014/main" id="{BE629B4C-F334-4195-8819-9949C2BE6711}"/>
              </a:ext>
            </a:extLst>
          </p:cNvPr>
          <p:cNvSpPr/>
          <p:nvPr/>
        </p:nvSpPr>
        <p:spPr>
          <a:xfrm>
            <a:off x="4878508" y="1139663"/>
            <a:ext cx="5054382" cy="421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나눔바른고딕" panose="020B0603020101020101" pitchFamily="50" charset="-127"/>
                <a:ea typeface="나눔바른고딕" panose="020B0603020101020101" pitchFamily="50" charset="-127"/>
              </a:rPr>
              <a:t>2</a:t>
            </a:r>
            <a:r>
              <a:rPr lang="ko-KR" altLang="en-US" sz="1100" dirty="0">
                <a:solidFill>
                  <a:schemeClr val="tx1"/>
                </a:solidFill>
                <a:latin typeface="나눔바른고딕" panose="020B0603020101020101" pitchFamily="50" charset="-127"/>
                <a:ea typeface="나눔바른고딕" panose="020B0603020101020101" pitchFamily="50" charset="-127"/>
              </a:rPr>
              <a:t>조</a:t>
            </a:r>
            <a:r>
              <a:rPr lang="en-US" altLang="ko-KR" sz="1100" dirty="0">
                <a:solidFill>
                  <a:schemeClr val="tx1"/>
                </a:solidFill>
                <a:latin typeface="나눔바른고딕" panose="020B0603020101020101" pitchFamily="50" charset="-127"/>
                <a:ea typeface="나눔바른고딕" panose="020B0603020101020101" pitchFamily="50" charset="-127"/>
              </a:rPr>
              <a:t>(OSTB)</a:t>
            </a:r>
            <a:r>
              <a:rPr lang="ko-KR" altLang="en-US" sz="1100" dirty="0">
                <a:solidFill>
                  <a:schemeClr val="tx1"/>
                </a:solidFill>
                <a:latin typeface="나눔바른고딕" panose="020B0603020101020101" pitchFamily="50" charset="-127"/>
                <a:ea typeface="나눔바른고딕" panose="020B0603020101020101" pitchFamily="50" charset="-127"/>
              </a:rPr>
              <a:t> </a:t>
            </a:r>
            <a:r>
              <a:rPr lang="en-US" altLang="ko-KR" sz="1100" dirty="0">
                <a:solidFill>
                  <a:schemeClr val="tx1"/>
                </a:solidFill>
                <a:latin typeface="나눔바른고딕" panose="020B0603020101020101" pitchFamily="50" charset="-127"/>
                <a:ea typeface="나눔바른고딕" panose="020B0603020101020101" pitchFamily="50" charset="-127"/>
              </a:rPr>
              <a:t>- </a:t>
            </a:r>
            <a:r>
              <a:rPr lang="ko-KR" altLang="en-US" sz="1100" dirty="0" err="1">
                <a:solidFill>
                  <a:schemeClr val="tx1"/>
                </a:solidFill>
                <a:latin typeface="나눔바른고딕" panose="020B0603020101020101" pitchFamily="50" charset="-127"/>
                <a:ea typeface="나눔바른고딕" panose="020B0603020101020101" pitchFamily="50" charset="-127"/>
              </a:rPr>
              <a:t>유한솔</a:t>
            </a:r>
            <a:r>
              <a:rPr lang="en-US" altLang="ko-KR" sz="1100" dirty="0">
                <a:solidFill>
                  <a:schemeClr val="tx1"/>
                </a:solidFill>
                <a:latin typeface="나눔바른고딕" panose="020B0603020101020101" pitchFamily="50" charset="-127"/>
                <a:ea typeface="나눔바른고딕" panose="020B0603020101020101" pitchFamily="50" charset="-127"/>
              </a:rPr>
              <a:t>, </a:t>
            </a:r>
            <a:r>
              <a:rPr lang="ko-KR" altLang="en-US" sz="1100" dirty="0">
                <a:solidFill>
                  <a:schemeClr val="tx1"/>
                </a:solidFill>
                <a:latin typeface="나눔바른고딕" panose="020B0603020101020101" pitchFamily="50" charset="-127"/>
                <a:ea typeface="나눔바른고딕" panose="020B0603020101020101" pitchFamily="50" charset="-127"/>
              </a:rPr>
              <a:t>김나윤</a:t>
            </a:r>
            <a:r>
              <a:rPr lang="en-US" altLang="ko-KR" sz="1100" dirty="0">
                <a:solidFill>
                  <a:schemeClr val="tx1"/>
                </a:solidFill>
                <a:latin typeface="나눔바른고딕" panose="020B0603020101020101" pitchFamily="50" charset="-127"/>
                <a:ea typeface="나눔바른고딕" panose="020B0603020101020101" pitchFamily="50" charset="-127"/>
              </a:rPr>
              <a:t>, </a:t>
            </a:r>
            <a:r>
              <a:rPr lang="ko-KR" altLang="en-US" sz="1100" dirty="0" err="1">
                <a:solidFill>
                  <a:schemeClr val="tx1"/>
                </a:solidFill>
                <a:latin typeface="나눔바른고딕" panose="020B0603020101020101" pitchFamily="50" charset="-127"/>
                <a:ea typeface="나눔바른고딕" panose="020B0603020101020101" pitchFamily="50" charset="-127"/>
              </a:rPr>
              <a:t>김완규</a:t>
            </a:r>
            <a:r>
              <a:rPr lang="en-US" altLang="ko-KR" sz="1100" dirty="0">
                <a:solidFill>
                  <a:schemeClr val="tx1"/>
                </a:solidFill>
                <a:latin typeface="나눔바른고딕" panose="020B0603020101020101" pitchFamily="50" charset="-127"/>
                <a:ea typeface="나눔바른고딕" panose="020B0603020101020101" pitchFamily="50" charset="-127"/>
              </a:rPr>
              <a:t>, </a:t>
            </a:r>
            <a:r>
              <a:rPr lang="ko-KR" altLang="en-US" sz="1100" dirty="0" err="1">
                <a:solidFill>
                  <a:schemeClr val="tx1"/>
                </a:solidFill>
                <a:latin typeface="나눔바른고딕" panose="020B0603020101020101" pitchFamily="50" charset="-127"/>
                <a:ea typeface="나눔바른고딕" panose="020B0603020101020101" pitchFamily="50" charset="-127"/>
              </a:rPr>
              <a:t>박나영</a:t>
            </a:r>
            <a:r>
              <a:rPr lang="en-US" altLang="ko-KR" sz="1100" dirty="0">
                <a:solidFill>
                  <a:schemeClr val="tx1"/>
                </a:solidFill>
                <a:latin typeface="나눔바른고딕" panose="020B0603020101020101" pitchFamily="50" charset="-127"/>
                <a:ea typeface="나눔바른고딕" panose="020B0603020101020101" pitchFamily="50" charset="-127"/>
              </a:rPr>
              <a:t>, </a:t>
            </a:r>
            <a:r>
              <a:rPr lang="ko-KR" altLang="en-US" sz="1100" dirty="0" err="1">
                <a:solidFill>
                  <a:schemeClr val="tx1"/>
                </a:solidFill>
                <a:latin typeface="나눔바른고딕" panose="020B0603020101020101" pitchFamily="50" charset="-127"/>
                <a:ea typeface="나눔바른고딕" panose="020B0603020101020101" pitchFamily="50" charset="-127"/>
              </a:rPr>
              <a:t>문한나</a:t>
            </a:r>
            <a:endParaRPr lang="ko-KR" altLang="en-US" sz="1100" dirty="0">
              <a:solidFill>
                <a:schemeClr val="tx1"/>
              </a:solidFill>
              <a:latin typeface="나눔바른고딕" panose="020B0603020101020101" pitchFamily="50" charset="-127"/>
              <a:ea typeface="나눔바른고딕" panose="020B0603020101020101" pitchFamily="50" charset="-127"/>
            </a:endParaRPr>
          </a:p>
        </p:txBody>
      </p:sp>
      <p:sp>
        <p:nvSpPr>
          <p:cNvPr id="28" name="직사각형 27">
            <a:extLst>
              <a:ext uri="{FF2B5EF4-FFF2-40B4-BE49-F238E27FC236}">
                <a16:creationId xmlns:a16="http://schemas.microsoft.com/office/drawing/2014/main" id="{7283FBA8-42E0-4EA2-902D-506209843963}"/>
              </a:ext>
            </a:extLst>
          </p:cNvPr>
          <p:cNvSpPr/>
          <p:nvPr/>
        </p:nvSpPr>
        <p:spPr>
          <a:xfrm rot="18715585">
            <a:off x="2724477" y="4910424"/>
            <a:ext cx="496920" cy="101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00" dirty="0">
                <a:solidFill>
                  <a:schemeClr val="accent1">
                    <a:lumMod val="50000"/>
                  </a:schemeClr>
                </a:solidFill>
                <a:latin typeface="나눔고딕 ExtraBold" panose="020D0904000000000000" pitchFamily="50" charset="-127"/>
                <a:ea typeface="나눔고딕 ExtraBold" panose="020D0904000000000000" pitchFamily="50" charset="-127"/>
              </a:rPr>
              <a:t>광고시청 후</a:t>
            </a:r>
            <a:endParaRPr lang="en-US" altLang="ko-KR" sz="400" dirty="0">
              <a:solidFill>
                <a:schemeClr val="accent1">
                  <a:lumMod val="50000"/>
                </a:schemeClr>
              </a:solidFill>
              <a:latin typeface="나눔고딕 ExtraBold" panose="020D0904000000000000" pitchFamily="50" charset="-127"/>
              <a:ea typeface="나눔고딕 ExtraBold" panose="020D0904000000000000" pitchFamily="50" charset="-127"/>
            </a:endParaRPr>
          </a:p>
          <a:p>
            <a:pPr algn="ctr"/>
            <a:r>
              <a:rPr lang="ko-KR" altLang="en-US" sz="400" dirty="0">
                <a:solidFill>
                  <a:schemeClr val="accent1">
                    <a:lumMod val="50000"/>
                  </a:schemeClr>
                </a:solidFill>
                <a:latin typeface="나눔고딕 ExtraBold" panose="020D0904000000000000" pitchFamily="50" charset="-127"/>
                <a:ea typeface="나눔고딕 ExtraBold" panose="020D0904000000000000" pitchFamily="50" charset="-127"/>
              </a:rPr>
              <a:t>구매 활동</a:t>
            </a:r>
          </a:p>
        </p:txBody>
      </p:sp>
      <p:sp>
        <p:nvSpPr>
          <p:cNvPr id="175" name="직사각형 174">
            <a:extLst>
              <a:ext uri="{FF2B5EF4-FFF2-40B4-BE49-F238E27FC236}">
                <a16:creationId xmlns:a16="http://schemas.microsoft.com/office/drawing/2014/main" id="{842006BC-75A1-4530-906A-8D38E9FB85A7}"/>
              </a:ext>
            </a:extLst>
          </p:cNvPr>
          <p:cNvSpPr/>
          <p:nvPr/>
        </p:nvSpPr>
        <p:spPr>
          <a:xfrm>
            <a:off x="3168768" y="3527268"/>
            <a:ext cx="786083" cy="140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00" dirty="0">
                <a:solidFill>
                  <a:schemeClr val="accent1">
                    <a:lumMod val="50000"/>
                  </a:schemeClr>
                </a:solidFill>
                <a:latin typeface="나눔고딕 ExtraBold" panose="020D0904000000000000" pitchFamily="50" charset="-127"/>
                <a:ea typeface="나눔고딕 ExtraBold" panose="020D0904000000000000" pitchFamily="50" charset="-127"/>
              </a:rPr>
              <a:t>빅데이터 분석을 통한 </a:t>
            </a:r>
            <a:endParaRPr lang="en-US" altLang="ko-KR" sz="400" dirty="0">
              <a:solidFill>
                <a:schemeClr val="accent1">
                  <a:lumMod val="50000"/>
                </a:schemeClr>
              </a:solidFill>
              <a:latin typeface="나눔고딕 ExtraBold" panose="020D0904000000000000" pitchFamily="50" charset="-127"/>
              <a:ea typeface="나눔고딕 ExtraBold" panose="020D0904000000000000" pitchFamily="50" charset="-127"/>
            </a:endParaRPr>
          </a:p>
          <a:p>
            <a:pPr algn="ctr"/>
            <a:r>
              <a:rPr lang="ko-KR" altLang="en-US" sz="400" dirty="0">
                <a:solidFill>
                  <a:schemeClr val="accent1">
                    <a:lumMod val="50000"/>
                  </a:schemeClr>
                </a:solidFill>
                <a:latin typeface="나눔고딕 ExtraBold" panose="020D0904000000000000" pitchFamily="50" charset="-127"/>
                <a:ea typeface="나눔고딕 ExtraBold" panose="020D0904000000000000" pitchFamily="50" charset="-127"/>
              </a:rPr>
              <a:t>맞춤 광고 송출</a:t>
            </a:r>
          </a:p>
        </p:txBody>
      </p:sp>
      <p:sp>
        <p:nvSpPr>
          <p:cNvPr id="176" name="직사각형 175">
            <a:extLst>
              <a:ext uri="{FF2B5EF4-FFF2-40B4-BE49-F238E27FC236}">
                <a16:creationId xmlns:a16="http://schemas.microsoft.com/office/drawing/2014/main" id="{A18AC05E-BBDC-4DEF-8220-12166FF11973}"/>
              </a:ext>
            </a:extLst>
          </p:cNvPr>
          <p:cNvSpPr/>
          <p:nvPr/>
        </p:nvSpPr>
        <p:spPr>
          <a:xfrm>
            <a:off x="1225420" y="3764361"/>
            <a:ext cx="1020159" cy="118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00" dirty="0">
                <a:solidFill>
                  <a:schemeClr val="accent1">
                    <a:lumMod val="50000"/>
                  </a:schemeClr>
                </a:solidFill>
                <a:latin typeface="나눔고딕 ExtraBold" panose="020D0904000000000000" pitchFamily="50" charset="-127"/>
                <a:ea typeface="나눔고딕 ExtraBold" panose="020D0904000000000000" pitchFamily="50" charset="-127"/>
              </a:rPr>
              <a:t>차량 내 </a:t>
            </a:r>
            <a:r>
              <a:rPr lang="ko-KR" altLang="en-US" sz="400" dirty="0" err="1">
                <a:solidFill>
                  <a:schemeClr val="accent1">
                    <a:lumMod val="50000"/>
                  </a:schemeClr>
                </a:solidFill>
                <a:latin typeface="나눔고딕 ExtraBold" panose="020D0904000000000000" pitchFamily="50" charset="-127"/>
                <a:ea typeface="나눔고딕 ExtraBold" panose="020D0904000000000000" pitchFamily="50" charset="-127"/>
              </a:rPr>
              <a:t>인포매틱스</a:t>
            </a:r>
            <a:r>
              <a:rPr lang="en-US" altLang="ko-KR" sz="400" dirty="0">
                <a:solidFill>
                  <a:schemeClr val="accent1">
                    <a:lumMod val="50000"/>
                  </a:schemeClr>
                </a:solidFill>
                <a:latin typeface="나눔고딕 ExtraBold" panose="020D0904000000000000" pitchFamily="50" charset="-127"/>
                <a:ea typeface="나눔고딕 ExtraBold" panose="020D0904000000000000" pitchFamily="50" charset="-127"/>
              </a:rPr>
              <a:t> </a:t>
            </a:r>
            <a:r>
              <a:rPr lang="ko-KR" altLang="en-US" sz="400" dirty="0">
                <a:solidFill>
                  <a:schemeClr val="accent1">
                    <a:lumMod val="50000"/>
                  </a:schemeClr>
                </a:solidFill>
                <a:latin typeface="나눔고딕 ExtraBold" panose="020D0904000000000000" pitchFamily="50" charset="-127"/>
                <a:ea typeface="나눔고딕 ExtraBold" panose="020D0904000000000000" pitchFamily="50" charset="-127"/>
              </a:rPr>
              <a:t>시스템을 통한 </a:t>
            </a:r>
            <a:endParaRPr lang="en-US" altLang="ko-KR" sz="400" dirty="0">
              <a:solidFill>
                <a:schemeClr val="accent1">
                  <a:lumMod val="50000"/>
                </a:schemeClr>
              </a:solidFill>
              <a:latin typeface="나눔고딕 ExtraBold" panose="020D0904000000000000" pitchFamily="50" charset="-127"/>
              <a:ea typeface="나눔고딕 ExtraBold" panose="020D0904000000000000" pitchFamily="50" charset="-127"/>
            </a:endParaRPr>
          </a:p>
          <a:p>
            <a:pPr algn="ctr"/>
            <a:r>
              <a:rPr lang="ko-KR" altLang="en-US" sz="400" dirty="0" err="1">
                <a:solidFill>
                  <a:schemeClr val="accent1">
                    <a:lumMod val="50000"/>
                  </a:schemeClr>
                </a:solidFill>
                <a:latin typeface="나눔고딕 ExtraBold" panose="020D0904000000000000" pitchFamily="50" charset="-127"/>
                <a:ea typeface="나눔고딕 ExtraBold" panose="020D0904000000000000" pitchFamily="50" charset="-127"/>
              </a:rPr>
              <a:t>푸시알림</a:t>
            </a:r>
            <a:r>
              <a:rPr lang="en-US" altLang="ko-KR" sz="400" dirty="0">
                <a:solidFill>
                  <a:schemeClr val="accent1">
                    <a:lumMod val="50000"/>
                  </a:schemeClr>
                </a:solidFill>
                <a:latin typeface="나눔고딕 ExtraBold" panose="020D0904000000000000" pitchFamily="50" charset="-127"/>
                <a:ea typeface="나눔고딕 ExtraBold" panose="020D0904000000000000" pitchFamily="50" charset="-127"/>
              </a:rPr>
              <a:t>, </a:t>
            </a:r>
            <a:r>
              <a:rPr lang="ko-KR" altLang="en-US" sz="400" dirty="0">
                <a:solidFill>
                  <a:schemeClr val="accent1">
                    <a:lumMod val="50000"/>
                  </a:schemeClr>
                </a:solidFill>
                <a:latin typeface="나눔고딕 ExtraBold" panose="020D0904000000000000" pitchFamily="50" charset="-127"/>
                <a:ea typeface="나눔고딕 ExtraBold" panose="020D0904000000000000" pitchFamily="50" charset="-127"/>
              </a:rPr>
              <a:t>광고서비스</a:t>
            </a:r>
            <a:r>
              <a:rPr lang="en-US" altLang="ko-KR" sz="400" dirty="0">
                <a:solidFill>
                  <a:schemeClr val="accent1">
                    <a:lumMod val="50000"/>
                  </a:schemeClr>
                </a:solidFill>
                <a:latin typeface="나눔고딕 ExtraBold" panose="020D0904000000000000" pitchFamily="50" charset="-127"/>
                <a:ea typeface="나눔고딕 ExtraBold" panose="020D0904000000000000" pitchFamily="50" charset="-127"/>
              </a:rPr>
              <a:t>, </a:t>
            </a:r>
            <a:r>
              <a:rPr lang="ko-KR" altLang="en-US" sz="400" dirty="0">
                <a:solidFill>
                  <a:schemeClr val="accent1">
                    <a:lumMod val="50000"/>
                  </a:schemeClr>
                </a:solidFill>
                <a:latin typeface="나눔고딕 ExtraBold" panose="020D0904000000000000" pitchFamily="50" charset="-127"/>
                <a:ea typeface="나눔고딕 ExtraBold" panose="020D0904000000000000" pitchFamily="50" charset="-127"/>
              </a:rPr>
              <a:t>차량정보 전송</a:t>
            </a:r>
          </a:p>
        </p:txBody>
      </p:sp>
      <p:sp>
        <p:nvSpPr>
          <p:cNvPr id="177" name="직사각형 176">
            <a:extLst>
              <a:ext uri="{FF2B5EF4-FFF2-40B4-BE49-F238E27FC236}">
                <a16:creationId xmlns:a16="http://schemas.microsoft.com/office/drawing/2014/main" id="{5BC301A6-64CA-486E-9EAD-E1D8363B3C5B}"/>
              </a:ext>
            </a:extLst>
          </p:cNvPr>
          <p:cNvSpPr/>
          <p:nvPr/>
        </p:nvSpPr>
        <p:spPr>
          <a:xfrm>
            <a:off x="419140" y="4586983"/>
            <a:ext cx="791402" cy="1554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00" dirty="0">
                <a:solidFill>
                  <a:schemeClr val="accent1">
                    <a:lumMod val="50000"/>
                  </a:schemeClr>
                </a:solidFill>
                <a:latin typeface="나눔고딕 ExtraBold" panose="020D0904000000000000" pitchFamily="50" charset="-127"/>
                <a:ea typeface="나눔고딕 ExtraBold" panose="020D0904000000000000" pitchFamily="50" charset="-127"/>
              </a:rPr>
              <a:t>사용자 어플 </a:t>
            </a:r>
            <a:r>
              <a:rPr lang="en-US" altLang="ko-KR" sz="400" dirty="0">
                <a:solidFill>
                  <a:schemeClr val="accent1">
                    <a:lumMod val="50000"/>
                  </a:schemeClr>
                </a:solidFill>
                <a:latin typeface="나눔고딕 ExtraBold" panose="020D0904000000000000" pitchFamily="50" charset="-127"/>
                <a:ea typeface="나눔고딕 ExtraBold" panose="020D0904000000000000" pitchFamily="50" charset="-127"/>
              </a:rPr>
              <a:t>– </a:t>
            </a:r>
            <a:r>
              <a:rPr lang="ko-KR" altLang="en-US" sz="400" dirty="0">
                <a:solidFill>
                  <a:schemeClr val="accent1">
                    <a:lumMod val="50000"/>
                  </a:schemeClr>
                </a:solidFill>
                <a:latin typeface="나눔고딕 ExtraBold" panose="020D0904000000000000" pitchFamily="50" charset="-127"/>
                <a:ea typeface="나눔고딕 ExtraBold" panose="020D0904000000000000" pitchFamily="50" charset="-127"/>
              </a:rPr>
              <a:t>회원가입</a:t>
            </a:r>
            <a:r>
              <a:rPr lang="en-US" altLang="ko-KR" sz="400" dirty="0">
                <a:solidFill>
                  <a:schemeClr val="accent1">
                    <a:lumMod val="50000"/>
                  </a:schemeClr>
                </a:solidFill>
                <a:latin typeface="나눔고딕 ExtraBold" panose="020D0904000000000000" pitchFamily="50" charset="-127"/>
                <a:ea typeface="나눔고딕 ExtraBold" panose="020D0904000000000000" pitchFamily="50" charset="-127"/>
              </a:rPr>
              <a:t>, </a:t>
            </a:r>
            <a:r>
              <a:rPr lang="ko-KR" altLang="en-US" sz="400" dirty="0">
                <a:solidFill>
                  <a:schemeClr val="accent1">
                    <a:lumMod val="50000"/>
                  </a:schemeClr>
                </a:solidFill>
                <a:latin typeface="나눔고딕 ExtraBold" panose="020D0904000000000000" pitchFamily="50" charset="-127"/>
                <a:ea typeface="나눔고딕 ExtraBold" panose="020D0904000000000000" pitchFamily="50" charset="-127"/>
              </a:rPr>
              <a:t>관심사 수집</a:t>
            </a:r>
            <a:r>
              <a:rPr lang="en-US" altLang="ko-KR" sz="400" dirty="0">
                <a:solidFill>
                  <a:schemeClr val="accent1">
                    <a:lumMod val="50000"/>
                  </a:schemeClr>
                </a:solidFill>
                <a:latin typeface="나눔고딕 ExtraBold" panose="020D0904000000000000" pitchFamily="50" charset="-127"/>
                <a:ea typeface="나눔고딕 ExtraBold" panose="020D0904000000000000" pitchFamily="50" charset="-127"/>
              </a:rPr>
              <a:t>, </a:t>
            </a:r>
            <a:r>
              <a:rPr lang="ko-KR" altLang="en-US" sz="400" dirty="0">
                <a:solidFill>
                  <a:schemeClr val="accent1">
                    <a:lumMod val="50000"/>
                  </a:schemeClr>
                </a:solidFill>
                <a:latin typeface="나눔고딕 ExtraBold" panose="020D0904000000000000" pitchFamily="50" charset="-127"/>
                <a:ea typeface="나눔고딕 ExtraBold" panose="020D0904000000000000" pitchFamily="50" charset="-127"/>
              </a:rPr>
              <a:t>원격제어</a:t>
            </a:r>
          </a:p>
        </p:txBody>
      </p:sp>
      <p:sp>
        <p:nvSpPr>
          <p:cNvPr id="178" name="직사각형 177">
            <a:extLst>
              <a:ext uri="{FF2B5EF4-FFF2-40B4-BE49-F238E27FC236}">
                <a16:creationId xmlns:a16="http://schemas.microsoft.com/office/drawing/2014/main" id="{B92E898D-1A21-4400-9819-0AB03E1FC3F4}"/>
              </a:ext>
            </a:extLst>
          </p:cNvPr>
          <p:cNvSpPr/>
          <p:nvPr/>
        </p:nvSpPr>
        <p:spPr>
          <a:xfrm>
            <a:off x="4230534" y="4613587"/>
            <a:ext cx="743555" cy="93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00" dirty="0">
                <a:solidFill>
                  <a:schemeClr val="accent1">
                    <a:lumMod val="50000"/>
                  </a:schemeClr>
                </a:solidFill>
                <a:latin typeface="나눔고딕 ExtraBold" panose="020D0904000000000000" pitchFamily="50" charset="-127"/>
                <a:ea typeface="나눔고딕 ExtraBold" panose="020D0904000000000000" pitchFamily="50" charset="-127"/>
              </a:rPr>
              <a:t>사용자 관심사에 의한 광고 게시</a:t>
            </a:r>
          </a:p>
        </p:txBody>
      </p:sp>
      <p:sp>
        <p:nvSpPr>
          <p:cNvPr id="179" name="직사각형 178">
            <a:extLst>
              <a:ext uri="{FF2B5EF4-FFF2-40B4-BE49-F238E27FC236}">
                <a16:creationId xmlns:a16="http://schemas.microsoft.com/office/drawing/2014/main" id="{F7E94E38-01A1-4943-8949-65A084DC180A}"/>
              </a:ext>
            </a:extLst>
          </p:cNvPr>
          <p:cNvSpPr/>
          <p:nvPr/>
        </p:nvSpPr>
        <p:spPr>
          <a:xfrm rot="19138330">
            <a:off x="749417" y="3531695"/>
            <a:ext cx="496920" cy="101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00" dirty="0">
                <a:solidFill>
                  <a:schemeClr val="accent1">
                    <a:lumMod val="50000"/>
                  </a:schemeClr>
                </a:solidFill>
                <a:latin typeface="나눔고딕 ExtraBold" panose="020D0904000000000000" pitchFamily="50" charset="-127"/>
                <a:ea typeface="나눔고딕 ExtraBold" panose="020D0904000000000000" pitchFamily="50" charset="-127"/>
              </a:rPr>
              <a:t>원격제어</a:t>
            </a:r>
            <a:r>
              <a:rPr lang="en-US" altLang="ko-KR" sz="400" dirty="0">
                <a:solidFill>
                  <a:schemeClr val="accent1">
                    <a:lumMod val="50000"/>
                  </a:schemeClr>
                </a:solidFill>
                <a:latin typeface="나눔고딕 ExtraBold" panose="020D0904000000000000" pitchFamily="50" charset="-127"/>
                <a:ea typeface="나눔고딕 ExtraBold" panose="020D0904000000000000" pitchFamily="50" charset="-127"/>
              </a:rPr>
              <a:t> </a:t>
            </a:r>
            <a:r>
              <a:rPr lang="ko-KR" altLang="en-US" sz="400" dirty="0">
                <a:solidFill>
                  <a:schemeClr val="accent1">
                    <a:lumMod val="50000"/>
                  </a:schemeClr>
                </a:solidFill>
                <a:latin typeface="나눔고딕 ExtraBold" panose="020D0904000000000000" pitchFamily="50" charset="-127"/>
                <a:ea typeface="나눔고딕 ExtraBold" panose="020D0904000000000000" pitchFamily="50" charset="-127"/>
              </a:rPr>
              <a:t>및 </a:t>
            </a:r>
            <a:r>
              <a:rPr lang="en-US" altLang="ko-KR" sz="400" dirty="0">
                <a:solidFill>
                  <a:schemeClr val="accent1">
                    <a:lumMod val="50000"/>
                  </a:schemeClr>
                </a:solidFill>
                <a:latin typeface="나눔고딕 ExtraBold" panose="020D0904000000000000" pitchFamily="50" charset="-127"/>
                <a:ea typeface="나눔고딕 ExtraBold" panose="020D0904000000000000" pitchFamily="50" charset="-127"/>
              </a:rPr>
              <a:t>Payment </a:t>
            </a:r>
            <a:r>
              <a:rPr lang="ko-KR" altLang="en-US" sz="400" dirty="0">
                <a:solidFill>
                  <a:schemeClr val="accent1">
                    <a:lumMod val="50000"/>
                  </a:schemeClr>
                </a:solidFill>
                <a:latin typeface="나눔고딕 ExtraBold" panose="020D0904000000000000" pitchFamily="50" charset="-127"/>
                <a:ea typeface="나눔고딕 ExtraBold" panose="020D0904000000000000" pitchFamily="50" charset="-127"/>
              </a:rPr>
              <a:t>기능</a:t>
            </a:r>
          </a:p>
        </p:txBody>
      </p:sp>
      <p:cxnSp>
        <p:nvCxnSpPr>
          <p:cNvPr id="31" name="직선 화살표 연결선 30">
            <a:extLst>
              <a:ext uri="{FF2B5EF4-FFF2-40B4-BE49-F238E27FC236}">
                <a16:creationId xmlns:a16="http://schemas.microsoft.com/office/drawing/2014/main" id="{D7C7A197-923B-438E-A711-2F1FE9F2DB26}"/>
              </a:ext>
            </a:extLst>
          </p:cNvPr>
          <p:cNvCxnSpPr/>
          <p:nvPr/>
        </p:nvCxnSpPr>
        <p:spPr>
          <a:xfrm flipV="1">
            <a:off x="953893" y="3573283"/>
            <a:ext cx="255737" cy="21547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9" name="직사각형 188">
            <a:extLst>
              <a:ext uri="{FF2B5EF4-FFF2-40B4-BE49-F238E27FC236}">
                <a16:creationId xmlns:a16="http://schemas.microsoft.com/office/drawing/2014/main" id="{F3E924C9-FA4A-49B8-869B-C32F572A2243}"/>
              </a:ext>
            </a:extLst>
          </p:cNvPr>
          <p:cNvSpPr/>
          <p:nvPr/>
        </p:nvSpPr>
        <p:spPr>
          <a:xfrm>
            <a:off x="3423515" y="4832466"/>
            <a:ext cx="538936" cy="140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00">
                <a:solidFill>
                  <a:schemeClr val="accent1">
                    <a:lumMod val="50000"/>
                  </a:schemeClr>
                </a:solidFill>
                <a:latin typeface="나눔고딕 ExtraBold" panose="020D0904000000000000" pitchFamily="50" charset="-127"/>
                <a:ea typeface="나눔고딕 ExtraBold" panose="020D0904000000000000" pitchFamily="50" charset="-127"/>
              </a:rPr>
              <a:t>광고 수익 창출</a:t>
            </a:r>
            <a:endParaRPr lang="ko-KR" altLang="en-US" sz="400" dirty="0">
              <a:solidFill>
                <a:schemeClr val="accent1">
                  <a:lumMod val="50000"/>
                </a:schemeClr>
              </a:solidFill>
              <a:latin typeface="나눔고딕 ExtraBold" panose="020D0904000000000000" pitchFamily="50" charset="-127"/>
              <a:ea typeface="나눔고딕 ExtraBold" panose="020D0904000000000000" pitchFamily="50" charset="-127"/>
            </a:endParaRPr>
          </a:p>
        </p:txBody>
      </p:sp>
    </p:spTree>
    <p:extLst>
      <p:ext uri="{BB962C8B-B14F-4D97-AF65-F5344CB8AC3E}">
        <p14:creationId xmlns:p14="http://schemas.microsoft.com/office/powerpoint/2010/main" val="3323123540"/>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515</TotalTime>
  <Words>194</Words>
  <Application>Microsoft Office PowerPoint</Application>
  <PresentationFormat>A3 용지(297x420mm)</PresentationFormat>
  <Paragraphs>60</Paragraphs>
  <Slides>1</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vt:i4>
      </vt:variant>
    </vt:vector>
  </HeadingPairs>
  <TitlesOfParts>
    <vt:vector size="8" baseType="lpstr">
      <vt:lpstr>나눔고딕 ExtraBold</vt:lpstr>
      <vt:lpstr>나눔바른고딕</vt:lpstr>
      <vt:lpstr>휴먼둥근헤드라인</vt:lpstr>
      <vt:lpstr>Arial</vt:lpstr>
      <vt:lpstr>Calibri</vt:lpstr>
      <vt:lpstr>Calibri Light</vt:lpstr>
      <vt:lpstr>Office 테마</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hanna moon</dc:creator>
  <cp:lastModifiedBy>park nayoung</cp:lastModifiedBy>
  <cp:revision>112</cp:revision>
  <dcterms:created xsi:type="dcterms:W3CDTF">2020-04-27T08:06:05Z</dcterms:created>
  <dcterms:modified xsi:type="dcterms:W3CDTF">2020-04-28T08:40:59Z</dcterms:modified>
</cp:coreProperties>
</file>