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7"/>
  </p:notesMasterIdLst>
  <p:sldIdLst>
    <p:sldId id="256" r:id="rId3"/>
    <p:sldId id="260" r:id="rId4"/>
    <p:sldId id="258" r:id="rId5"/>
    <p:sldId id="259" r:id="rId6"/>
    <p:sldId id="306" r:id="rId7"/>
    <p:sldId id="262" r:id="rId8"/>
    <p:sldId id="307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24" r:id="rId20"/>
    <p:sldId id="325" r:id="rId21"/>
    <p:sldId id="319" r:id="rId22"/>
    <p:sldId id="320" r:id="rId23"/>
    <p:sldId id="321" r:id="rId24"/>
    <p:sldId id="323" r:id="rId25"/>
    <p:sldId id="322" r:id="rId26"/>
  </p:sldIdLst>
  <p:sldSz cx="9144000" cy="5143500" type="screen16x9"/>
  <p:notesSz cx="6858000" cy="9144000"/>
  <p:embeddedFontLst>
    <p:embeddedFont>
      <p:font typeface="Chivo" panose="020B0604020202020204" charset="0"/>
      <p:regular r:id="rId28"/>
      <p:bold r:id="rId29"/>
      <p:italic r:id="rId30"/>
      <p:boldItalic r:id="rId31"/>
    </p:embeddedFont>
    <p:embeddedFont>
      <p:font typeface="Fahkwang" panose="020B0604020202020204" charset="-34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7850C-31F3-4EF5-93AD-97D155EF1402}">
  <a:tblStyle styleId="{9697850C-31F3-4EF5-93AD-97D155EF1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560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85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664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17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50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7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940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48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24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7983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86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97" name="Google Shape;9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107" name="Google Shape;10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8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0" hasCustomPrompt="1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name="adj" fmla="val 2146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281961" y="3344350"/>
            <a:ext cx="45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2281939" y="1682050"/>
            <a:ext cx="45801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38044" y="4604109"/>
            <a:ext cx="579644" cy="430882"/>
            <a:chOff x="1144825" y="2818822"/>
            <a:chExt cx="385863" cy="286853"/>
          </a:xfrm>
        </p:grpSpPr>
        <p:sp>
          <p:nvSpPr>
            <p:cNvPr id="146" name="Google Shape;146;p15"/>
            <p:cNvSpPr/>
            <p:nvPr/>
          </p:nvSpPr>
          <p:spPr>
            <a:xfrm>
              <a:off x="1457524" y="2859961"/>
              <a:ext cx="32022" cy="99841"/>
            </a:xfrm>
            <a:custGeom>
              <a:avLst/>
              <a:gdLst/>
              <a:ahLst/>
              <a:cxnLst/>
              <a:rect l="l" t="t" r="r" b="b"/>
              <a:pathLst>
                <a:path w="1001" h="3121" extrusionOk="0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270896" y="2891566"/>
              <a:ext cx="134102" cy="102880"/>
            </a:xfrm>
            <a:custGeom>
              <a:avLst/>
              <a:gdLst/>
              <a:ahLst/>
              <a:cxnLst/>
              <a:rect l="l" t="t" r="r" b="b"/>
              <a:pathLst>
                <a:path w="4192" h="3216" extrusionOk="0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44825" y="2913287"/>
              <a:ext cx="385863" cy="192388"/>
            </a:xfrm>
            <a:custGeom>
              <a:avLst/>
              <a:gdLst/>
              <a:ahLst/>
              <a:cxnLst/>
              <a:rect l="l" t="t" r="r" b="b"/>
              <a:pathLst>
                <a:path w="12062" h="6014" extrusionOk="0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45209" y="2818822"/>
              <a:ext cx="385480" cy="223226"/>
            </a:xfrm>
            <a:custGeom>
              <a:avLst/>
              <a:gdLst/>
              <a:ahLst/>
              <a:cxnLst/>
              <a:rect l="l" t="t" r="r" b="b"/>
              <a:pathLst>
                <a:path w="12050" h="6978" extrusionOk="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-60196" y="282492"/>
            <a:ext cx="391558" cy="436150"/>
            <a:chOff x="2092454" y="2863767"/>
            <a:chExt cx="391558" cy="436150"/>
          </a:xfrm>
        </p:grpSpPr>
        <p:sp>
          <p:nvSpPr>
            <p:cNvPr id="151" name="Google Shape;151;p15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232304" y="-153658"/>
            <a:ext cx="391558" cy="436150"/>
            <a:chOff x="2092454" y="2863767"/>
            <a:chExt cx="391558" cy="436150"/>
          </a:xfrm>
        </p:grpSpPr>
        <p:sp>
          <p:nvSpPr>
            <p:cNvPr id="155" name="Google Shape;155;p15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8662625" y="3816438"/>
            <a:ext cx="355063" cy="557161"/>
            <a:chOff x="304275" y="275275"/>
            <a:chExt cx="355063" cy="557161"/>
          </a:xfrm>
        </p:grpSpPr>
        <p:sp>
          <p:nvSpPr>
            <p:cNvPr id="159" name="Google Shape;159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834829" y="239058"/>
            <a:ext cx="896100" cy="206100"/>
            <a:chOff x="5733519" y="960358"/>
            <a:chExt cx="896100" cy="2061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67" name="Google Shape;167;p1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subTitle" idx="1"/>
          </p:nvPr>
        </p:nvSpPr>
        <p:spPr>
          <a:xfrm>
            <a:off x="5045763" y="2428050"/>
            <a:ext cx="30132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8359125" y="207874"/>
            <a:ext cx="579625" cy="343825"/>
            <a:chOff x="304275" y="488611"/>
            <a:chExt cx="579625" cy="343825"/>
          </a:xfrm>
        </p:grpSpPr>
        <p:sp>
          <p:nvSpPr>
            <p:cNvPr id="179" name="Google Shape;179;p1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5382650" y="-916625"/>
            <a:ext cx="46965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subTitle" idx="1"/>
          </p:nvPr>
        </p:nvSpPr>
        <p:spPr>
          <a:xfrm>
            <a:off x="4352925" y="3772800"/>
            <a:ext cx="407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13400" y="3819000"/>
            <a:ext cx="3239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342900" y="1172100"/>
            <a:ext cx="1165200" cy="2457000"/>
          </a:xfrm>
          <a:prstGeom prst="roundRect">
            <a:avLst>
              <a:gd name="adj" fmla="val 339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8633000" y="-647700"/>
            <a:ext cx="1057200" cy="1752600"/>
          </a:xfrm>
          <a:prstGeom prst="roundRect">
            <a:avLst>
              <a:gd name="adj" fmla="val 339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1253250" y="2224225"/>
            <a:ext cx="2746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1253250" y="1485325"/>
            <a:ext cx="274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208372" y="4751763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43400" y="4103247"/>
            <a:ext cx="288900" cy="328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455380" y="-596494"/>
            <a:ext cx="1371900" cy="10617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subTitle" idx="1"/>
          </p:nvPr>
        </p:nvSpPr>
        <p:spPr>
          <a:xfrm>
            <a:off x="5176325" y="2694900"/>
            <a:ext cx="3148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5176325" y="1956000"/>
            <a:ext cx="3148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5145875" y="2224225"/>
            <a:ext cx="2743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5145875" y="1485325"/>
            <a:ext cx="2743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261050" y="-374225"/>
            <a:ext cx="1862700" cy="2067600"/>
          </a:xfrm>
          <a:prstGeom prst="roundRect">
            <a:avLst>
              <a:gd name="adj" fmla="val 178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259725" y="4800949"/>
            <a:ext cx="355063" cy="130500"/>
            <a:chOff x="304275" y="701936"/>
            <a:chExt cx="355063" cy="130500"/>
          </a:xfrm>
        </p:grpSpPr>
        <p:sp>
          <p:nvSpPr>
            <p:cNvPr id="205" name="Google Shape;205;p2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280050"/>
            <a:ext cx="8515200" cy="4583400"/>
          </a:xfrm>
          <a:prstGeom prst="roundRect">
            <a:avLst>
              <a:gd name="adj" fmla="val 85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2"/>
          </p:nvPr>
        </p:nvSpPr>
        <p:spPr>
          <a:xfrm>
            <a:off x="14387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14387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3"/>
          </p:nvPr>
        </p:nvSpPr>
        <p:spPr>
          <a:xfrm>
            <a:off x="50481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50481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-1403100" y="663675"/>
            <a:ext cx="2356200" cy="2356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8483850" y="2097475"/>
            <a:ext cx="2127000" cy="2127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 idx="2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713400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3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4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5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6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2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3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4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5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6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 idx="7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8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68965" y="1646100"/>
            <a:ext cx="579625" cy="557161"/>
            <a:chOff x="304275" y="275275"/>
            <a:chExt cx="579625" cy="557161"/>
          </a:xfrm>
        </p:grpSpPr>
        <p:sp>
          <p:nvSpPr>
            <p:cNvPr id="236" name="Google Shape;236;p2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8647672" y="3480575"/>
            <a:ext cx="355063" cy="557161"/>
            <a:chOff x="528838" y="275275"/>
            <a:chExt cx="355063" cy="557161"/>
          </a:xfrm>
        </p:grpSpPr>
        <p:sp>
          <p:nvSpPr>
            <p:cNvPr id="246" name="Google Shape;246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8601051" y="684900"/>
            <a:ext cx="1971300" cy="1971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-733600" y="4442625"/>
            <a:ext cx="1292700" cy="1292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172350" y="4385025"/>
            <a:ext cx="2400000" cy="1407900"/>
          </a:xfrm>
          <a:prstGeom prst="plaque">
            <a:avLst>
              <a:gd name="adj" fmla="val 307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180529" y="162733"/>
            <a:ext cx="896100" cy="206100"/>
            <a:chOff x="5733519" y="960358"/>
            <a:chExt cx="896100" cy="206100"/>
          </a:xfrm>
        </p:grpSpPr>
        <p:grpSp>
          <p:nvGrpSpPr>
            <p:cNvPr id="256" name="Google Shape;256;p2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57" name="Google Shape;257;p2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2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" name="Google Shape;259;p2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60" name="Google Shape;260;p2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2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2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2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_1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 idx="2"/>
          </p:nvPr>
        </p:nvSpPr>
        <p:spPr>
          <a:xfrm>
            <a:off x="4392750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392750" y="1706997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 idx="3"/>
          </p:nvPr>
        </p:nvSpPr>
        <p:spPr>
          <a:xfrm>
            <a:off x="6508612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4"/>
          </p:nvPr>
        </p:nvSpPr>
        <p:spPr>
          <a:xfrm>
            <a:off x="6508613" y="1706998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 idx="5"/>
          </p:nvPr>
        </p:nvSpPr>
        <p:spPr>
          <a:xfrm>
            <a:off x="4392750" y="3261928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6"/>
          </p:nvPr>
        </p:nvSpPr>
        <p:spPr>
          <a:xfrm>
            <a:off x="4392750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7"/>
          </p:nvPr>
        </p:nvSpPr>
        <p:spPr>
          <a:xfrm>
            <a:off x="6508612" y="3261927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8"/>
          </p:nvPr>
        </p:nvSpPr>
        <p:spPr>
          <a:xfrm>
            <a:off x="6508613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8547700" y="199725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943600" y="4819650"/>
            <a:ext cx="3683700" cy="990600"/>
          </a:xfrm>
          <a:prstGeom prst="roundRect">
            <a:avLst>
              <a:gd name="adj" fmla="val 2980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547700" y="570388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507429" y="351995"/>
            <a:ext cx="210300" cy="206100"/>
            <a:chOff x="5733519" y="960358"/>
            <a:chExt cx="210300" cy="206100"/>
          </a:xfrm>
        </p:grpSpPr>
        <p:cxnSp>
          <p:nvCxnSpPr>
            <p:cNvPr id="279" name="Google Shape;279;p24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 idx="2"/>
          </p:nvPr>
        </p:nvSpPr>
        <p:spPr>
          <a:xfrm>
            <a:off x="713400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713400" y="377279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title" idx="3"/>
          </p:nvPr>
        </p:nvSpPr>
        <p:spPr>
          <a:xfrm>
            <a:off x="3369386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4"/>
          </p:nvPr>
        </p:nvSpPr>
        <p:spPr>
          <a:xfrm>
            <a:off x="3369375" y="37728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title" idx="5"/>
          </p:nvPr>
        </p:nvSpPr>
        <p:spPr>
          <a:xfrm>
            <a:off x="6025372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6"/>
          </p:nvPr>
        </p:nvSpPr>
        <p:spPr>
          <a:xfrm>
            <a:off x="6025372" y="37728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title" idx="7"/>
          </p:nvPr>
        </p:nvSpPr>
        <p:spPr>
          <a:xfrm>
            <a:off x="713400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8"/>
          </p:nvPr>
        </p:nvSpPr>
        <p:spPr>
          <a:xfrm>
            <a:off x="713400" y="2118924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title" idx="9"/>
          </p:nvPr>
        </p:nvSpPr>
        <p:spPr>
          <a:xfrm>
            <a:off x="3369386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13"/>
          </p:nvPr>
        </p:nvSpPr>
        <p:spPr>
          <a:xfrm>
            <a:off x="3369375" y="2118925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 idx="14"/>
          </p:nvPr>
        </p:nvSpPr>
        <p:spPr>
          <a:xfrm>
            <a:off x="6025372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5"/>
          </p:nvPr>
        </p:nvSpPr>
        <p:spPr>
          <a:xfrm>
            <a:off x="6025372" y="2118925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25"/>
          <p:cNvGrpSpPr/>
          <p:nvPr/>
        </p:nvGrpSpPr>
        <p:grpSpPr>
          <a:xfrm>
            <a:off x="8524875" y="4561524"/>
            <a:ext cx="355063" cy="343825"/>
            <a:chOff x="304275" y="488611"/>
            <a:chExt cx="355063" cy="343825"/>
          </a:xfrm>
        </p:grpSpPr>
        <p:sp>
          <p:nvSpPr>
            <p:cNvPr id="296" name="Google Shape;296;p2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-853576" y="4081850"/>
            <a:ext cx="1434600" cy="143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-372125" y="4953725"/>
            <a:ext cx="8544600" cy="615600"/>
          </a:xfrm>
          <a:prstGeom prst="roundRect">
            <a:avLst>
              <a:gd name="adj" fmla="val 4033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 rot="5400000">
            <a:off x="-88146" y="3207632"/>
            <a:ext cx="896100" cy="206100"/>
            <a:chOff x="5733519" y="960358"/>
            <a:chExt cx="896100" cy="206100"/>
          </a:xfrm>
        </p:grpSpPr>
        <p:grpSp>
          <p:nvGrpSpPr>
            <p:cNvPr id="303" name="Google Shape;303;p2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04" name="Google Shape;304;p2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2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Google Shape;306;p2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310" name="Google Shape;310;p2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2433069" y="1979400"/>
            <a:ext cx="1265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2" hasCustomPrompt="1"/>
          </p:nvPr>
        </p:nvSpPr>
        <p:spPr>
          <a:xfrm>
            <a:off x="5445225" y="1979400"/>
            <a:ext cx="1265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3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title" idx="4"/>
          </p:nvPr>
        </p:nvSpPr>
        <p:spPr>
          <a:xfrm>
            <a:off x="1837125" y="3343250"/>
            <a:ext cx="245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1"/>
          </p:nvPr>
        </p:nvSpPr>
        <p:spPr>
          <a:xfrm>
            <a:off x="1837125" y="3772800"/>
            <a:ext cx="245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title" idx="5"/>
          </p:nvPr>
        </p:nvSpPr>
        <p:spPr>
          <a:xfrm>
            <a:off x="4849286" y="3343250"/>
            <a:ext cx="245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6"/>
          </p:nvPr>
        </p:nvSpPr>
        <p:spPr>
          <a:xfrm>
            <a:off x="4849275" y="3772800"/>
            <a:ext cx="245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/>
          <p:nvPr/>
        </p:nvSpPr>
        <p:spPr>
          <a:xfrm rot="10800000" flipH="1">
            <a:off x="-819387" y="53937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10800000" flipH="1">
            <a:off x="-1273751" y="4132300"/>
            <a:ext cx="2807100" cy="280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 rot="10800000" flipH="1">
            <a:off x="8564788" y="34360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 rot="10800000" flipH="1">
            <a:off x="8068301" y="-56675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4" r:id="rId26"/>
    <p:sldLayoutId id="2147483675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ctrTitle"/>
          </p:nvPr>
        </p:nvSpPr>
        <p:spPr>
          <a:xfrm>
            <a:off x="617179" y="1929947"/>
            <a:ext cx="6089798" cy="209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/>
              <a:t>Project </a:t>
            </a:r>
            <a:r>
              <a:rPr lang="id-ID" sz="4800" dirty="0" err="1"/>
              <a:t>Website</a:t>
            </a:r>
            <a:r>
              <a:rPr lang="id-ID" sz="4800" dirty="0"/>
              <a:t> </a:t>
            </a:r>
            <a:endParaRPr sz="4800" dirty="0"/>
          </a:p>
        </p:txBody>
      </p:sp>
      <p:grpSp>
        <p:nvGrpSpPr>
          <p:cNvPr id="361" name="Google Shape;361;p33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62" name="Google Shape;362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6419319" y="3797168"/>
            <a:ext cx="1354679" cy="2315347"/>
            <a:chOff x="1657875" y="610513"/>
            <a:chExt cx="478027" cy="817018"/>
          </a:xfrm>
        </p:grpSpPr>
        <p:sp>
          <p:nvSpPr>
            <p:cNvPr id="372" name="Google Shape;372;p33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3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8344838" y="4337513"/>
            <a:ext cx="1062623" cy="1196017"/>
            <a:chOff x="867539" y="598708"/>
            <a:chExt cx="491750" cy="553455"/>
          </a:xfrm>
        </p:grpSpPr>
        <p:sp>
          <p:nvSpPr>
            <p:cNvPr id="410" name="Google Shape;410;p33"/>
            <p:cNvSpPr/>
            <p:nvPr/>
          </p:nvSpPr>
          <p:spPr>
            <a:xfrm>
              <a:off x="867539" y="812751"/>
              <a:ext cx="491750" cy="285319"/>
            </a:xfrm>
            <a:custGeom>
              <a:avLst/>
              <a:gdLst/>
              <a:ahLst/>
              <a:cxnLst/>
              <a:rect l="l" t="t" r="r" b="b"/>
              <a:pathLst>
                <a:path w="15372" h="8919" extrusionOk="0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51895" y="919405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67539" y="991381"/>
              <a:ext cx="184390" cy="160782"/>
            </a:xfrm>
            <a:custGeom>
              <a:avLst/>
              <a:gdLst/>
              <a:ahLst/>
              <a:cxnLst/>
              <a:rect l="l" t="t" r="r" b="b"/>
              <a:pathLst>
                <a:path w="5764" h="5026" extrusionOk="0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67539" y="705746"/>
              <a:ext cx="491750" cy="285287"/>
            </a:xfrm>
            <a:custGeom>
              <a:avLst/>
              <a:gdLst/>
              <a:ahLst/>
              <a:cxnLst/>
              <a:rect l="l" t="t" r="r" b="b"/>
              <a:pathLst>
                <a:path w="15372" h="8918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51895" y="812367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67539" y="884376"/>
              <a:ext cx="184390" cy="160750"/>
            </a:xfrm>
            <a:custGeom>
              <a:avLst/>
              <a:gdLst/>
              <a:ahLst/>
              <a:cxnLst/>
              <a:rect l="l" t="t" r="r" b="b"/>
              <a:pathLst>
                <a:path w="5764" h="5025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7539" y="598708"/>
              <a:ext cx="491750" cy="284935"/>
            </a:xfrm>
            <a:custGeom>
              <a:avLst/>
              <a:gdLst/>
              <a:ahLst/>
              <a:cxnLst/>
              <a:rect l="l" t="t" r="r" b="b"/>
              <a:pathLst>
                <a:path w="15372" h="8907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051895" y="705362"/>
              <a:ext cx="307392" cy="232343"/>
            </a:xfrm>
            <a:custGeom>
              <a:avLst/>
              <a:gdLst/>
              <a:ahLst/>
              <a:cxnLst/>
              <a:rect l="l" t="t" r="r" b="b"/>
              <a:pathLst>
                <a:path w="9609" h="7263" extrusionOk="0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67539" y="777339"/>
              <a:ext cx="184390" cy="160366"/>
            </a:xfrm>
            <a:custGeom>
              <a:avLst/>
              <a:gdLst/>
              <a:ahLst/>
              <a:cxnLst/>
              <a:rect l="l" t="t" r="r" b="b"/>
              <a:pathLst>
                <a:path w="5764" h="5013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725463" y="1166334"/>
            <a:ext cx="1645688" cy="2171872"/>
            <a:chOff x="683950" y="1497553"/>
            <a:chExt cx="701636" cy="925974"/>
          </a:xfrm>
        </p:grpSpPr>
        <p:sp>
          <p:nvSpPr>
            <p:cNvPr id="420" name="Google Shape;420;p33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3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9" name="Google Shape;439;p33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9" name="Google Shape;509;p33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3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13" name="Google Shape;513;p33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3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21" name="Google Shape;521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INVESTMENTS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8" name="Google Shape;528;p33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9" name="Google Shape;529;p33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3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1" name="Google Shape;531;p33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32" name="Google Shape;532;p33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3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4" name="Google Shape;534;p33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35" name="Google Shape;535;p33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3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Google Shape;359;p33">
            <a:extLst>
              <a:ext uri="{FF2B5EF4-FFF2-40B4-BE49-F238E27FC236}">
                <a16:creationId xmlns:a16="http://schemas.microsoft.com/office/drawing/2014/main" id="{7718B994-5092-3358-CF4C-46D9F5B496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9236" y="2783130"/>
            <a:ext cx="4647109" cy="52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( Tiket Bioskop 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AE21153-365F-4B30-A499-FD74F7FA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38" y="622911"/>
            <a:ext cx="5520503" cy="36880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EB0A06-6116-490D-B121-7A3E192B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19" y="1584073"/>
            <a:ext cx="4928121" cy="308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4477" y="735991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( </a:t>
            </a:r>
            <a:r>
              <a:rPr lang="id-ID" sz="2400" dirty="0" err="1"/>
              <a:t>Sign</a:t>
            </a:r>
            <a:r>
              <a:rPr lang="id-ID" sz="2400" dirty="0"/>
              <a:t> in HTML )</a:t>
            </a:r>
            <a:endParaRPr sz="2400" dirty="0"/>
          </a:p>
        </p:txBody>
      </p:sp>
      <p:pic>
        <p:nvPicPr>
          <p:cNvPr id="12" name="Gambar 11">
            <a:extLst>
              <a:ext uri="{FF2B5EF4-FFF2-40B4-BE49-F238E27FC236}">
                <a16:creationId xmlns:a16="http://schemas.microsoft.com/office/drawing/2014/main" id="{FE847313-0391-3423-4FE0-3062CDF2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24" y="1342252"/>
            <a:ext cx="5990889" cy="34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5138" y="631185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( </a:t>
            </a:r>
            <a:r>
              <a:rPr lang="id-ID" sz="2400" dirty="0"/>
              <a:t>Sign in CSS</a:t>
            </a:r>
            <a:r>
              <a:rPr lang="en-US" sz="2400" dirty="0"/>
              <a:t> )</a:t>
            </a:r>
            <a:r>
              <a:rPr lang="id-ID" sz="2400" dirty="0"/>
              <a:t> </a:t>
            </a:r>
            <a:endParaRPr sz="2400" dirty="0"/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E6358D6C-4992-15AD-2BBF-819745E7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90" y="1385414"/>
            <a:ext cx="4745514" cy="299559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ACD07BD9-FE93-DFE2-F03C-1320D8B59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580" y="1996991"/>
            <a:ext cx="4420518" cy="31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ambar 11">
            <a:extLst>
              <a:ext uri="{FF2B5EF4-FFF2-40B4-BE49-F238E27FC236}">
                <a16:creationId xmlns:a16="http://schemas.microsoft.com/office/drawing/2014/main" id="{1B1D5B4C-E184-6194-DF48-AF361E74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79" y="1149787"/>
            <a:ext cx="5079174" cy="3242434"/>
          </a:xfrm>
          <a:prstGeom prst="rect">
            <a:avLst/>
          </a:prstGeom>
        </p:spPr>
      </p:pic>
      <p:pic>
        <p:nvPicPr>
          <p:cNvPr id="49" name="Gambar 48">
            <a:extLst>
              <a:ext uri="{FF2B5EF4-FFF2-40B4-BE49-F238E27FC236}">
                <a16:creationId xmlns:a16="http://schemas.microsoft.com/office/drawing/2014/main" id="{A045FE17-E1DE-AA0B-0117-F97736D66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745" y="2135273"/>
            <a:ext cx="5426744" cy="255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6580" y="644333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( </a:t>
            </a:r>
            <a:r>
              <a:rPr lang="id-ID" sz="2400" dirty="0"/>
              <a:t>Sign </a:t>
            </a:r>
            <a:r>
              <a:rPr lang="en-US" sz="2400" dirty="0"/>
              <a:t>Up HTML )</a:t>
            </a:r>
            <a:r>
              <a:rPr lang="id-ID" sz="2400" dirty="0"/>
              <a:t> </a:t>
            </a:r>
            <a:endParaRPr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ED795A-9093-44BC-A215-8EFA217D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42" y="1387208"/>
            <a:ext cx="4125261" cy="31209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21F648E-848F-47D6-96A3-0FFB3EA33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89" y="2284731"/>
            <a:ext cx="4962461" cy="27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0120" y="618100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( </a:t>
            </a:r>
            <a:r>
              <a:rPr lang="id-ID" sz="2400" dirty="0"/>
              <a:t>Sign </a:t>
            </a:r>
            <a:r>
              <a:rPr lang="en-US" sz="2400" dirty="0"/>
              <a:t>Up CSS )</a:t>
            </a:r>
            <a:r>
              <a:rPr lang="id-ID" sz="2400" dirty="0"/>
              <a:t> </a:t>
            </a:r>
            <a:endParaRPr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8A4360-E139-4DF0-9259-265EBD1C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50" y="1392768"/>
            <a:ext cx="4072123" cy="312536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A7033F6-99E3-4DDC-9901-E35105C32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943" y="1952565"/>
            <a:ext cx="4096249" cy="312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6E43AA5-EDCB-4358-95A4-BBCD04E1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18" y="974459"/>
            <a:ext cx="4563150" cy="3404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ECC9474-E03F-400B-AD3F-19DCF4E5C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878" y="1971783"/>
            <a:ext cx="4450122" cy="341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5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B41C4E8-9FA7-4742-A806-539388A5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79" y="1087258"/>
            <a:ext cx="4918018" cy="36693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ABAD99-AFC1-4556-BFFC-DB75ECF15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515" y="1869514"/>
            <a:ext cx="4651437" cy="3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1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0120" y="618100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( HTML )</a:t>
            </a:r>
            <a:endParaRPr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44DFC-72E3-45C8-BBED-9DCC28DD4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37" y="1338632"/>
            <a:ext cx="5357513" cy="29579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9EC013E-570C-40E9-B18F-BD8B9A943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297060"/>
            <a:ext cx="4646332" cy="24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78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352A9FC-AB8F-4DDC-9DF4-2DDF9AC1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02" y="885160"/>
            <a:ext cx="5868691" cy="314153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8A80A1-D035-4904-9619-01E735DA1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82" y="1974729"/>
            <a:ext cx="4913986" cy="234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/>
          <p:nvPr/>
        </p:nvSpPr>
        <p:spPr>
          <a:xfrm>
            <a:off x="-695322" y="3337200"/>
            <a:ext cx="2533800" cy="2533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6238883" y="-2189300"/>
            <a:ext cx="3977100" cy="397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 txBox="1">
            <a:spLocks noGrp="1"/>
          </p:cNvSpPr>
          <p:nvPr>
            <p:ph type="title"/>
          </p:nvPr>
        </p:nvSpPr>
        <p:spPr>
          <a:xfrm>
            <a:off x="2246874" y="1105688"/>
            <a:ext cx="5300296" cy="104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Kelompok 4 </a:t>
            </a:r>
            <a:br>
              <a:rPr lang="id-ID" sz="3600" dirty="0"/>
            </a:br>
            <a:endParaRPr sz="3600" dirty="0"/>
          </a:p>
        </p:txBody>
      </p:sp>
      <p:grpSp>
        <p:nvGrpSpPr>
          <p:cNvPr id="642" name="Google Shape;642;p37"/>
          <p:cNvGrpSpPr/>
          <p:nvPr/>
        </p:nvGrpSpPr>
        <p:grpSpPr>
          <a:xfrm>
            <a:off x="8430733" y="2288748"/>
            <a:ext cx="1354679" cy="2315347"/>
            <a:chOff x="1657875" y="610513"/>
            <a:chExt cx="478027" cy="817018"/>
          </a:xfrm>
        </p:grpSpPr>
        <p:sp>
          <p:nvSpPr>
            <p:cNvPr id="643" name="Google Shape;643;p37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7"/>
          <p:cNvSpPr/>
          <p:nvPr/>
        </p:nvSpPr>
        <p:spPr>
          <a:xfrm>
            <a:off x="7593625" y="21808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7593625" y="265671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680" name="Google Shape;680;p3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6476838" y="3651522"/>
            <a:ext cx="1645688" cy="2171872"/>
            <a:chOff x="683950" y="1497553"/>
            <a:chExt cx="701636" cy="925974"/>
          </a:xfrm>
        </p:grpSpPr>
        <p:sp>
          <p:nvSpPr>
            <p:cNvPr id="687" name="Google Shape;687;p37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40;p37">
            <a:extLst>
              <a:ext uri="{FF2B5EF4-FFF2-40B4-BE49-F238E27FC236}">
                <a16:creationId xmlns:a16="http://schemas.microsoft.com/office/drawing/2014/main" id="{EA0021A2-B316-89A4-25C5-A42983591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239" y="1891794"/>
            <a:ext cx="5300296" cy="230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• M. Wildan Wijaya</a:t>
            </a:r>
            <a:br>
              <a:rPr lang="id-ID" sz="2400" dirty="0"/>
            </a:br>
            <a:r>
              <a:rPr lang="id-ID" sz="2400" dirty="0"/>
              <a:t>• Regina </a:t>
            </a:r>
            <a:r>
              <a:rPr lang="id-ID" sz="2400" dirty="0" err="1"/>
              <a:t>Pajriatami</a:t>
            </a:r>
            <a:br>
              <a:rPr lang="id-ID" sz="2400" dirty="0"/>
            </a:br>
            <a:r>
              <a:rPr lang="id-ID" sz="2400" dirty="0"/>
              <a:t>• Nabila </a:t>
            </a:r>
            <a:r>
              <a:rPr lang="id-ID" sz="2400" dirty="0" err="1"/>
              <a:t>Sofitri</a:t>
            </a:r>
            <a:br>
              <a:rPr lang="id-ID" sz="2400" dirty="0"/>
            </a:br>
            <a:r>
              <a:rPr lang="id-ID" sz="2400" dirty="0"/>
              <a:t>• Mita Melania Fadila</a:t>
            </a:r>
            <a:br>
              <a:rPr lang="id-ID" sz="2400" dirty="0"/>
            </a:br>
            <a:r>
              <a:rPr lang="id-ID" sz="2400" dirty="0"/>
              <a:t>• Farhan Maulana</a:t>
            </a:r>
            <a:br>
              <a:rPr lang="id-ID" sz="3600" dirty="0"/>
            </a:br>
            <a:endParaRPr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result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985" y="641075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Sign-In </a:t>
            </a:r>
            <a:endParaRPr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BC1706-A0A2-4E51-9301-0D64C63F6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47" y="1459435"/>
            <a:ext cx="6955604" cy="35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9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result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985" y="657416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Sign-Up </a:t>
            </a:r>
            <a:endParaRPr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91A694-9893-4C8C-80BC-E1182D10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6" y="1455783"/>
            <a:ext cx="6987754" cy="35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9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result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985" y="657416"/>
            <a:ext cx="4262884" cy="818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Navbar </a:t>
            </a:r>
            <a:endParaRPr sz="24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741C1B3-EFE8-46CC-88A9-79ED5E9E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32" y="1404525"/>
            <a:ext cx="6965547" cy="364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8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82F94DB-43D1-499E-AFA6-6426C533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078" y="1294582"/>
            <a:ext cx="7187660" cy="37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65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8188088" y="-318598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677760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3824DBC-E9FC-4AAA-B76B-5ACAE8204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80" y="1407741"/>
            <a:ext cx="6980240" cy="364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title" idx="2"/>
          </p:nvPr>
        </p:nvSpPr>
        <p:spPr>
          <a:xfrm>
            <a:off x="1022639" y="1571478"/>
            <a:ext cx="3275500" cy="657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Tema </a:t>
            </a:r>
            <a:r>
              <a:rPr lang="id-ID" dirty="0" err="1"/>
              <a:t>Websiten</a:t>
            </a:r>
            <a:endParaRPr dirty="0"/>
          </a:p>
        </p:txBody>
      </p:sp>
      <p:sp>
        <p:nvSpPr>
          <p:cNvPr id="554" name="Google Shape;554;p35"/>
          <p:cNvSpPr txBox="1">
            <a:spLocks noGrp="1"/>
          </p:cNvSpPr>
          <p:nvPr>
            <p:ph type="title" idx="3"/>
          </p:nvPr>
        </p:nvSpPr>
        <p:spPr>
          <a:xfrm>
            <a:off x="1044117" y="2467976"/>
            <a:ext cx="3481368" cy="97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pembuatan </a:t>
            </a:r>
            <a:r>
              <a:rPr lang="id-ID" dirty="0" err="1"/>
              <a:t>website</a:t>
            </a:r>
            <a:endParaRPr dirty="0"/>
          </a:p>
        </p:txBody>
      </p:sp>
      <p:sp>
        <p:nvSpPr>
          <p:cNvPr id="560" name="Google Shape;560;p35"/>
          <p:cNvSpPr txBox="1">
            <a:spLocks noGrp="1"/>
          </p:cNvSpPr>
          <p:nvPr>
            <p:ph type="title" idx="9"/>
          </p:nvPr>
        </p:nvSpPr>
        <p:spPr>
          <a:xfrm>
            <a:off x="412534" y="1621780"/>
            <a:ext cx="969595" cy="615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1" name="Google Shape;561;p35"/>
          <p:cNvSpPr txBox="1">
            <a:spLocks noGrp="1"/>
          </p:cNvSpPr>
          <p:nvPr>
            <p:ph type="title" idx="13"/>
          </p:nvPr>
        </p:nvSpPr>
        <p:spPr>
          <a:xfrm>
            <a:off x="4683063" y="2643326"/>
            <a:ext cx="841731" cy="628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title" idx="15"/>
          </p:nvPr>
        </p:nvSpPr>
        <p:spPr>
          <a:xfrm>
            <a:off x="2279834" y="3867406"/>
            <a:ext cx="781841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 idx="16"/>
          </p:nvPr>
        </p:nvSpPr>
        <p:spPr>
          <a:xfrm>
            <a:off x="5370199" y="1605556"/>
            <a:ext cx="3199677" cy="56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Target pengguna 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title" idx="20"/>
          </p:nvPr>
        </p:nvSpPr>
        <p:spPr>
          <a:xfrm>
            <a:off x="4683063" y="1377525"/>
            <a:ext cx="1095862" cy="815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596453" y="295796"/>
            <a:ext cx="1088919" cy="822868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7972945" y="605221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439376" y="1343194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561;p35">
            <a:extLst>
              <a:ext uri="{FF2B5EF4-FFF2-40B4-BE49-F238E27FC236}">
                <a16:creationId xmlns:a16="http://schemas.microsoft.com/office/drawing/2014/main" id="{CDA39A12-42F3-7E04-3A51-F102AC804E23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12534" y="2725775"/>
            <a:ext cx="649464" cy="541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25" name="Google Shape;564;p35">
            <a:extLst>
              <a:ext uri="{FF2B5EF4-FFF2-40B4-BE49-F238E27FC236}">
                <a16:creationId xmlns:a16="http://schemas.microsoft.com/office/drawing/2014/main" id="{2F960CA9-D371-D44F-ADFD-899DD69A3A25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5439790" y="2662178"/>
            <a:ext cx="3199677" cy="78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 dan kekurangan</a:t>
            </a:r>
            <a:endParaRPr dirty="0"/>
          </a:p>
        </p:txBody>
      </p:sp>
      <p:sp>
        <p:nvSpPr>
          <p:cNvPr id="27" name="Google Shape;552;p35">
            <a:extLst>
              <a:ext uri="{FF2B5EF4-FFF2-40B4-BE49-F238E27FC236}">
                <a16:creationId xmlns:a16="http://schemas.microsoft.com/office/drawing/2014/main" id="{0B356B9B-918A-2945-F2F3-7487D446E7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82000" y="3772747"/>
            <a:ext cx="3275500" cy="657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Progers</a:t>
            </a:r>
            <a:r>
              <a:rPr lang="id-ID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>
            <a:spLocks noGrp="1"/>
          </p:cNvSpPr>
          <p:nvPr>
            <p:ph type="title"/>
          </p:nvPr>
        </p:nvSpPr>
        <p:spPr>
          <a:xfrm>
            <a:off x="1427626" y="1078138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Tema </a:t>
            </a:r>
            <a:r>
              <a:rPr lang="id-ID" sz="3200" dirty="0" err="1"/>
              <a:t>Website</a:t>
            </a:r>
            <a:endParaRPr sz="3200" dirty="0"/>
          </a:p>
        </p:txBody>
      </p:sp>
      <p:sp>
        <p:nvSpPr>
          <p:cNvPr id="616" name="Google Shape;616;p36"/>
          <p:cNvSpPr/>
          <p:nvPr/>
        </p:nvSpPr>
        <p:spPr>
          <a:xfrm>
            <a:off x="7392938" y="2689976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357547" y="3721300"/>
            <a:ext cx="528900" cy="601800"/>
          </a:xfrm>
          <a:prstGeom prst="upArrow">
            <a:avLst>
              <a:gd name="adj1" fmla="val 10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7181850" y="-555175"/>
            <a:ext cx="2590800" cy="2707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 flipV="1">
            <a:off x="765177" y="1559038"/>
            <a:ext cx="318285" cy="315330"/>
            <a:chOff x="304275" y="275275"/>
            <a:chExt cx="579625" cy="557161"/>
          </a:xfrm>
        </p:grpSpPr>
        <p:sp>
          <p:nvSpPr>
            <p:cNvPr id="620" name="Google Shape;620;p3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7592138" y="1428538"/>
            <a:ext cx="355063" cy="343836"/>
            <a:chOff x="528838" y="275275"/>
            <a:chExt cx="355063" cy="343836"/>
          </a:xfrm>
        </p:grpSpPr>
        <p:sp>
          <p:nvSpPr>
            <p:cNvPr id="630" name="Google Shape;630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judul 2">
            <a:extLst>
              <a:ext uri="{FF2B5EF4-FFF2-40B4-BE49-F238E27FC236}">
                <a16:creationId xmlns:a16="http://schemas.microsoft.com/office/drawing/2014/main" id="{4F391B24-0854-FCD7-4143-B6BB2D57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761" y="1975484"/>
            <a:ext cx="6040200" cy="2068700"/>
          </a:xfrm>
        </p:spPr>
        <p:txBody>
          <a:bodyPr/>
          <a:lstStyle/>
          <a:p>
            <a:pPr algn="l"/>
            <a:r>
              <a:rPr lang="id-ID" sz="2000" dirty="0">
                <a:latin typeface="Times New Roman" panose="02000000000000000000" pitchFamily="2" charset="0"/>
                <a:ea typeface="Times New Roman" panose="02000000000000000000" pitchFamily="2" charset="0"/>
              </a:rPr>
              <a:t>    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Tema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website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yang telah kami buat adalah tiket bioskop yang menyediakan tiket secara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online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, dan dapat digunakan di seluruh kota maupun negara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manapun,untuk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mempermudah bagi para pengguna yang membutuhkannya.</a:t>
            </a:r>
          </a:p>
        </p:txBody>
      </p:sp>
      <p:grpSp>
        <p:nvGrpSpPr>
          <p:cNvPr id="7" name="Google Shape;972;p40">
            <a:extLst>
              <a:ext uri="{FF2B5EF4-FFF2-40B4-BE49-F238E27FC236}">
                <a16:creationId xmlns:a16="http://schemas.microsoft.com/office/drawing/2014/main" id="{AE083A60-ED1C-FC04-B6B8-D60BE6F30361}"/>
              </a:ext>
            </a:extLst>
          </p:cNvPr>
          <p:cNvGrpSpPr/>
          <p:nvPr/>
        </p:nvGrpSpPr>
        <p:grpSpPr>
          <a:xfrm flipH="1">
            <a:off x="210023" y="344406"/>
            <a:ext cx="678467" cy="601709"/>
            <a:chOff x="2092454" y="2863767"/>
            <a:chExt cx="391558" cy="436151"/>
          </a:xfrm>
        </p:grpSpPr>
        <p:sp>
          <p:nvSpPr>
            <p:cNvPr id="4" name="Google Shape;973;p40">
              <a:extLst>
                <a:ext uri="{FF2B5EF4-FFF2-40B4-BE49-F238E27FC236}">
                  <a16:creationId xmlns:a16="http://schemas.microsoft.com/office/drawing/2014/main" id="{7691C2AB-7BD6-3EA7-7A9F-081C5E3EB5AA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4;p40">
              <a:extLst>
                <a:ext uri="{FF2B5EF4-FFF2-40B4-BE49-F238E27FC236}">
                  <a16:creationId xmlns:a16="http://schemas.microsoft.com/office/drawing/2014/main" id="{DA8E6D2E-6B2B-1702-24D1-BE2B6B09CCCF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5;p40">
              <a:extLst>
                <a:ext uri="{FF2B5EF4-FFF2-40B4-BE49-F238E27FC236}">
                  <a16:creationId xmlns:a16="http://schemas.microsoft.com/office/drawing/2014/main" id="{03066D87-5DE9-2AD1-2651-ED63FECAABD8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72;p40">
            <a:extLst>
              <a:ext uri="{FF2B5EF4-FFF2-40B4-BE49-F238E27FC236}">
                <a16:creationId xmlns:a16="http://schemas.microsoft.com/office/drawing/2014/main" id="{DA8F484D-2219-C375-352A-89D87F70310C}"/>
              </a:ext>
            </a:extLst>
          </p:cNvPr>
          <p:cNvGrpSpPr/>
          <p:nvPr/>
        </p:nvGrpSpPr>
        <p:grpSpPr>
          <a:xfrm flipH="1">
            <a:off x="8138016" y="4323100"/>
            <a:ext cx="678467" cy="601708"/>
            <a:chOff x="2092454" y="2863767"/>
            <a:chExt cx="391558" cy="436151"/>
          </a:xfrm>
        </p:grpSpPr>
        <p:sp>
          <p:nvSpPr>
            <p:cNvPr id="9" name="Google Shape;973;p40">
              <a:extLst>
                <a:ext uri="{FF2B5EF4-FFF2-40B4-BE49-F238E27FC236}">
                  <a16:creationId xmlns:a16="http://schemas.microsoft.com/office/drawing/2014/main" id="{95942299-86B5-6C71-7218-C9C2E886F621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4;p40">
              <a:extLst>
                <a:ext uri="{FF2B5EF4-FFF2-40B4-BE49-F238E27FC236}">
                  <a16:creationId xmlns:a16="http://schemas.microsoft.com/office/drawing/2014/main" id="{0AC531A9-6101-4314-7ADF-8ACBD7C6077B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5;p40">
              <a:extLst>
                <a:ext uri="{FF2B5EF4-FFF2-40B4-BE49-F238E27FC236}">
                  <a16:creationId xmlns:a16="http://schemas.microsoft.com/office/drawing/2014/main" id="{D038C38E-D930-1B39-9349-CBD2EBD37AC9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1183562" y="372829"/>
            <a:ext cx="6998793" cy="75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</a:t>
            </a:r>
            <a:r>
              <a:rPr lang="id-ID" sz="3200" dirty="0" err="1"/>
              <a:t>ujuan</a:t>
            </a:r>
            <a:r>
              <a:rPr lang="id-ID" sz="3200" dirty="0"/>
              <a:t> pembuatan </a:t>
            </a:r>
            <a:r>
              <a:rPr lang="id-ID" sz="3200" dirty="0" err="1"/>
              <a:t>website</a:t>
            </a:r>
            <a:r>
              <a:rPr lang="id-ID" sz="3200" dirty="0"/>
              <a:t> </a:t>
            </a:r>
            <a:endParaRPr sz="3200"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882341" y="25265"/>
            <a:ext cx="1088919" cy="822868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8248655" y="327858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439376" y="1343194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7352555" y="4424584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" name="Google Shape;552;p35">
            <a:extLst>
              <a:ext uri="{FF2B5EF4-FFF2-40B4-BE49-F238E27FC236}">
                <a16:creationId xmlns:a16="http://schemas.microsoft.com/office/drawing/2014/main" id="{0B356B9B-918A-2945-F2F3-7487D446E7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9879" y="1238810"/>
            <a:ext cx="7966414" cy="332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1. Mempermudah untuk pemesanan tiket, pengguna dapat  membeli tiket kapan saja dan di mana saja.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2. Mengurangi </a:t>
            </a:r>
            <a:r>
              <a:rPr lang="id-ID" sz="1800" dirty="0" err="1"/>
              <a:t>antrian</a:t>
            </a:r>
            <a:r>
              <a:rPr lang="id-ID" sz="1800" dirty="0"/>
              <a:t> di loket dan mempermudah manajemen kursi dan juga jadwal film.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3. Untuk memberikan informasi </a:t>
            </a:r>
            <a:r>
              <a:rPr lang="id-ID" sz="1800" dirty="0" err="1"/>
              <a:t>lengkap,menyediakan</a:t>
            </a:r>
            <a:r>
              <a:rPr lang="id-ID" sz="1800" dirty="0"/>
              <a:t> detail tentang </a:t>
            </a:r>
            <a:r>
              <a:rPr lang="id-ID" sz="1800" dirty="0" err="1"/>
              <a:t>film,jadwal</a:t>
            </a:r>
            <a:r>
              <a:rPr lang="id-ID" sz="1800" dirty="0"/>
              <a:t> </a:t>
            </a:r>
            <a:r>
              <a:rPr lang="id-ID" sz="1800" dirty="0" err="1"/>
              <a:t>tayang,harga</a:t>
            </a:r>
            <a:r>
              <a:rPr lang="id-ID" sz="1800" dirty="0"/>
              <a:t> </a:t>
            </a:r>
            <a:r>
              <a:rPr lang="id-ID" sz="1800" dirty="0" err="1"/>
              <a:t>tiket,dan</a:t>
            </a:r>
            <a:r>
              <a:rPr lang="id-ID" sz="1800" dirty="0"/>
              <a:t> lokasi bioskop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.4. Meningkatkan </a:t>
            </a:r>
            <a:r>
              <a:rPr lang="id-ID" sz="1800" dirty="0" err="1"/>
              <a:t>pendapatan,dengan</a:t>
            </a:r>
            <a:r>
              <a:rPr lang="id-ID" sz="1800" dirty="0"/>
              <a:t> akses </a:t>
            </a:r>
            <a:r>
              <a:rPr lang="id-ID" sz="1800" dirty="0" err="1"/>
              <a:t>online</a:t>
            </a:r>
            <a:r>
              <a:rPr lang="id-ID" sz="1800" dirty="0"/>
              <a:t> jangkauan pembelian akan lebih luas dan dapat meningkatkan penjualan tiket.</a:t>
            </a:r>
            <a:endParaRPr sz="1800" dirty="0"/>
          </a:p>
        </p:txBody>
      </p:sp>
      <p:grpSp>
        <p:nvGrpSpPr>
          <p:cNvPr id="6" name="Google Shape;972;p40">
            <a:extLst>
              <a:ext uri="{FF2B5EF4-FFF2-40B4-BE49-F238E27FC236}">
                <a16:creationId xmlns:a16="http://schemas.microsoft.com/office/drawing/2014/main" id="{5AC48231-7E63-4792-2D47-358F64204379}"/>
              </a:ext>
            </a:extLst>
          </p:cNvPr>
          <p:cNvGrpSpPr/>
          <p:nvPr/>
        </p:nvGrpSpPr>
        <p:grpSpPr>
          <a:xfrm flipH="1">
            <a:off x="-130266" y="-209988"/>
            <a:ext cx="966988" cy="965043"/>
            <a:chOff x="2092454" y="2863767"/>
            <a:chExt cx="391558" cy="436151"/>
          </a:xfrm>
        </p:grpSpPr>
        <p:sp>
          <p:nvSpPr>
            <p:cNvPr id="3" name="Google Shape;973;p40">
              <a:extLst>
                <a:ext uri="{FF2B5EF4-FFF2-40B4-BE49-F238E27FC236}">
                  <a16:creationId xmlns:a16="http://schemas.microsoft.com/office/drawing/2014/main" id="{6E3FAA1E-AE86-F37F-8081-53ABC0ED67F8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74;p40">
              <a:extLst>
                <a:ext uri="{FF2B5EF4-FFF2-40B4-BE49-F238E27FC236}">
                  <a16:creationId xmlns:a16="http://schemas.microsoft.com/office/drawing/2014/main" id="{73CAC8CA-9BF9-F2D0-2E88-DD829713211C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5;p40">
              <a:extLst>
                <a:ext uri="{FF2B5EF4-FFF2-40B4-BE49-F238E27FC236}">
                  <a16:creationId xmlns:a16="http://schemas.microsoft.com/office/drawing/2014/main" id="{278077BD-800B-07DE-079C-A87FE0ED28D8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04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766887" y="369148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Target pengguna</a:t>
            </a:r>
            <a:endParaRPr dirty="0"/>
          </a:p>
        </p:txBody>
      </p:sp>
      <p:grpSp>
        <p:nvGrpSpPr>
          <p:cNvPr id="867" name="Google Shape;867;p39"/>
          <p:cNvGrpSpPr/>
          <p:nvPr/>
        </p:nvGrpSpPr>
        <p:grpSpPr>
          <a:xfrm>
            <a:off x="7521782" y="4093944"/>
            <a:ext cx="592292" cy="738900"/>
            <a:chOff x="5284573" y="1923816"/>
            <a:chExt cx="285702" cy="430009"/>
          </a:xfrm>
        </p:grpSpPr>
        <p:sp>
          <p:nvSpPr>
            <p:cNvPr id="868" name="Google Shape;868;p39"/>
            <p:cNvSpPr/>
            <p:nvPr/>
          </p:nvSpPr>
          <p:spPr>
            <a:xfrm>
              <a:off x="5339019" y="1992721"/>
              <a:ext cx="159246" cy="183591"/>
            </a:xfrm>
            <a:custGeom>
              <a:avLst/>
              <a:gdLst/>
              <a:ahLst/>
              <a:cxnLst/>
              <a:rect l="l" t="t" r="r" b="b"/>
              <a:pathLst>
                <a:path w="4978" h="5739" extrusionOk="0">
                  <a:moveTo>
                    <a:pt x="4978" y="4596"/>
                  </a:moveTo>
                  <a:lnTo>
                    <a:pt x="4968" y="4601"/>
                  </a:lnTo>
                  <a:lnTo>
                    <a:pt x="4968" y="4601"/>
                  </a:lnTo>
                  <a:cubicBezTo>
                    <a:pt x="4971" y="4600"/>
                    <a:pt x="4975" y="4598"/>
                    <a:pt x="4978" y="4596"/>
                  </a:cubicBezTo>
                  <a:close/>
                  <a:moveTo>
                    <a:pt x="2299" y="0"/>
                  </a:moveTo>
                  <a:lnTo>
                    <a:pt x="561" y="1012"/>
                  </a:lnTo>
                  <a:cubicBezTo>
                    <a:pt x="215" y="1215"/>
                    <a:pt x="13" y="1631"/>
                    <a:pt x="13" y="2227"/>
                  </a:cubicBezTo>
                  <a:cubicBezTo>
                    <a:pt x="1" y="3417"/>
                    <a:pt x="846" y="4882"/>
                    <a:pt x="1894" y="5477"/>
                  </a:cubicBezTo>
                  <a:cubicBezTo>
                    <a:pt x="2196" y="5655"/>
                    <a:pt x="2478" y="5739"/>
                    <a:pt x="2729" y="5739"/>
                  </a:cubicBezTo>
                  <a:cubicBezTo>
                    <a:pt x="2914" y="5739"/>
                    <a:pt x="3081" y="5694"/>
                    <a:pt x="3228" y="5608"/>
                  </a:cubicBezTo>
                  <a:lnTo>
                    <a:pt x="4968" y="4601"/>
                  </a:lnTo>
                  <a:lnTo>
                    <a:pt x="4968" y="4601"/>
                  </a:lnTo>
                  <a:cubicBezTo>
                    <a:pt x="4824" y="4684"/>
                    <a:pt x="4658" y="4727"/>
                    <a:pt x="4475" y="4727"/>
                  </a:cubicBezTo>
                  <a:cubicBezTo>
                    <a:pt x="4220" y="4727"/>
                    <a:pt x="3934" y="4643"/>
                    <a:pt x="3632" y="4465"/>
                  </a:cubicBezTo>
                  <a:cubicBezTo>
                    <a:pt x="2585" y="3870"/>
                    <a:pt x="1751" y="2405"/>
                    <a:pt x="1751" y="1215"/>
                  </a:cubicBezTo>
                  <a:cubicBezTo>
                    <a:pt x="1751" y="619"/>
                    <a:pt x="1965" y="203"/>
                    <a:pt x="22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318482" y="1923816"/>
              <a:ext cx="251793" cy="428858"/>
            </a:xfrm>
            <a:custGeom>
              <a:avLst/>
              <a:gdLst/>
              <a:ahLst/>
              <a:cxnLst/>
              <a:rect l="l" t="t" r="r" b="b"/>
              <a:pathLst>
                <a:path w="7871" h="13406" extrusionOk="0">
                  <a:moveTo>
                    <a:pt x="2684" y="1"/>
                  </a:moveTo>
                  <a:cubicBezTo>
                    <a:pt x="2333" y="1"/>
                    <a:pt x="2013" y="82"/>
                    <a:pt x="1738" y="237"/>
                  </a:cubicBezTo>
                  <a:lnTo>
                    <a:pt x="0" y="1249"/>
                  </a:lnTo>
                  <a:cubicBezTo>
                    <a:pt x="270" y="1094"/>
                    <a:pt x="587" y="1013"/>
                    <a:pt x="937" y="1013"/>
                  </a:cubicBezTo>
                  <a:cubicBezTo>
                    <a:pt x="1420" y="1013"/>
                    <a:pt x="1968" y="1168"/>
                    <a:pt x="2548" y="1499"/>
                  </a:cubicBezTo>
                  <a:cubicBezTo>
                    <a:pt x="4524" y="2642"/>
                    <a:pt x="6120" y="5416"/>
                    <a:pt x="6120" y="7691"/>
                  </a:cubicBezTo>
                  <a:cubicBezTo>
                    <a:pt x="6108" y="11227"/>
                    <a:pt x="3060" y="13120"/>
                    <a:pt x="2572" y="13406"/>
                  </a:cubicBezTo>
                  <a:lnTo>
                    <a:pt x="4322" y="12394"/>
                  </a:lnTo>
                  <a:cubicBezTo>
                    <a:pt x="4810" y="12108"/>
                    <a:pt x="7846" y="10215"/>
                    <a:pt x="7858" y="6679"/>
                  </a:cubicBezTo>
                  <a:cubicBezTo>
                    <a:pt x="7870" y="4404"/>
                    <a:pt x="6263" y="1630"/>
                    <a:pt x="4286" y="487"/>
                  </a:cubicBezTo>
                  <a:cubicBezTo>
                    <a:pt x="3713" y="156"/>
                    <a:pt x="3168" y="1"/>
                    <a:pt x="26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284573" y="1956029"/>
              <a:ext cx="229688" cy="397796"/>
            </a:xfrm>
            <a:custGeom>
              <a:avLst/>
              <a:gdLst/>
              <a:ahLst/>
              <a:cxnLst/>
              <a:rect l="l" t="t" r="r" b="b"/>
              <a:pathLst>
                <a:path w="7180" h="12435" extrusionOk="0">
                  <a:moveTo>
                    <a:pt x="2755" y="2034"/>
                  </a:moveTo>
                  <a:cubicBezTo>
                    <a:pt x="3008" y="2034"/>
                    <a:pt x="3294" y="2117"/>
                    <a:pt x="3596" y="2290"/>
                  </a:cubicBezTo>
                  <a:cubicBezTo>
                    <a:pt x="4644" y="2897"/>
                    <a:pt x="5489" y="4350"/>
                    <a:pt x="5477" y="5552"/>
                  </a:cubicBezTo>
                  <a:cubicBezTo>
                    <a:pt x="5477" y="6395"/>
                    <a:pt x="5054" y="6886"/>
                    <a:pt x="4440" y="6886"/>
                  </a:cubicBezTo>
                  <a:cubicBezTo>
                    <a:pt x="4186" y="6886"/>
                    <a:pt x="3899" y="6802"/>
                    <a:pt x="3596" y="6624"/>
                  </a:cubicBezTo>
                  <a:cubicBezTo>
                    <a:pt x="2548" y="6029"/>
                    <a:pt x="1703" y="4564"/>
                    <a:pt x="1715" y="3374"/>
                  </a:cubicBezTo>
                  <a:cubicBezTo>
                    <a:pt x="1715" y="2522"/>
                    <a:pt x="2139" y="2034"/>
                    <a:pt x="2755" y="2034"/>
                  </a:cubicBezTo>
                  <a:close/>
                  <a:moveTo>
                    <a:pt x="2002" y="0"/>
                  </a:moveTo>
                  <a:cubicBezTo>
                    <a:pt x="829" y="0"/>
                    <a:pt x="21" y="930"/>
                    <a:pt x="12" y="2540"/>
                  </a:cubicBezTo>
                  <a:cubicBezTo>
                    <a:pt x="0" y="6291"/>
                    <a:pt x="3394" y="12125"/>
                    <a:pt x="3572" y="12434"/>
                  </a:cubicBezTo>
                  <a:cubicBezTo>
                    <a:pt x="3751" y="12339"/>
                    <a:pt x="7168" y="10434"/>
                    <a:pt x="7180" y="6684"/>
                  </a:cubicBezTo>
                  <a:cubicBezTo>
                    <a:pt x="7180" y="4409"/>
                    <a:pt x="5584" y="1635"/>
                    <a:pt x="3608" y="492"/>
                  </a:cubicBezTo>
                  <a:cubicBezTo>
                    <a:pt x="3031" y="159"/>
                    <a:pt x="2485" y="0"/>
                    <a:pt x="200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 flipV="1">
            <a:off x="766887" y="738598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9"/>
          <p:cNvSpPr/>
          <p:nvPr/>
        </p:nvSpPr>
        <p:spPr>
          <a:xfrm flipH="1">
            <a:off x="373467" y="4157719"/>
            <a:ext cx="551317" cy="936416"/>
          </a:xfrm>
          <a:prstGeom prst="upArrow">
            <a:avLst>
              <a:gd name="adj1" fmla="val 50000"/>
              <a:gd name="adj2" fmla="val 84694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4F10011A-E167-DAF4-9B32-02C5276F30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679" y="1324631"/>
            <a:ext cx="7440522" cy="280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Target pengguna </a:t>
            </a:r>
            <a:r>
              <a:rPr lang="id-ID" sz="1800" dirty="0" err="1"/>
              <a:t>website</a:t>
            </a:r>
            <a:r>
              <a:rPr lang="id-ID" sz="1800" dirty="0"/>
              <a:t> kami biasa </a:t>
            </a:r>
            <a:r>
              <a:rPr lang="id-ID" sz="1800" dirty="0" err="1"/>
              <a:t>nya</a:t>
            </a:r>
            <a:r>
              <a:rPr lang="id-ID" sz="1800" dirty="0"/>
              <a:t> kalangan remaja hingga remaja </a:t>
            </a:r>
            <a:r>
              <a:rPr lang="id-ID" sz="1800" dirty="0" err="1"/>
              <a:t>muda,seperti</a:t>
            </a:r>
            <a:r>
              <a:rPr lang="id-ID" sz="1800" dirty="0"/>
              <a:t> umur 15- 30 </a:t>
            </a:r>
            <a:r>
              <a:rPr lang="id-ID" sz="1800" dirty="0" err="1"/>
              <a:t>tahun,karena</a:t>
            </a:r>
            <a:r>
              <a:rPr lang="id-ID" sz="1800" dirty="0"/>
              <a:t> kelompok ini paling sering menonton film di bioskop &amp; cenderung nyaman memesan tiket secara </a:t>
            </a:r>
            <a:r>
              <a:rPr lang="id-ID" sz="1800" dirty="0" err="1"/>
              <a:t>online</a:t>
            </a:r>
            <a:r>
              <a:rPr lang="id-ID" sz="1800" dirty="0"/>
              <a:t>. Tidak hanya kalangan remaja saja tetapi bagi para pekerja yang </a:t>
            </a:r>
            <a:r>
              <a:rPr lang="id-ID" sz="1800" dirty="0" err="1"/>
              <a:t>sibuk,mereka</a:t>
            </a:r>
            <a:r>
              <a:rPr lang="id-ID" sz="1800" dirty="0"/>
              <a:t> mengandalkan kemudahan juga kecepatan pembelian tiket tanpa harus </a:t>
            </a:r>
            <a:r>
              <a:rPr lang="id-ID" sz="1800" dirty="0" err="1"/>
              <a:t>antri,dan</a:t>
            </a:r>
            <a:r>
              <a:rPr lang="id-ID" sz="1800" dirty="0"/>
              <a:t> juga ada komunitas atau grup yang sering juga memakai </a:t>
            </a:r>
            <a:r>
              <a:rPr lang="id-ID" sz="1800" dirty="0" err="1"/>
              <a:t>website</a:t>
            </a:r>
            <a:r>
              <a:rPr lang="id-ID" sz="1800" dirty="0"/>
              <a:t> tiket bioskop </a:t>
            </a:r>
            <a:r>
              <a:rPr lang="id-ID" sz="1800" dirty="0" err="1"/>
              <a:t>ini,biasanya</a:t>
            </a:r>
            <a:r>
              <a:rPr lang="id-ID" sz="1800" dirty="0"/>
              <a:t> anak sekolahan yang membeli tiket dalam jumlah banyak.</a:t>
            </a:r>
            <a:endParaRPr sz="1800" dirty="0"/>
          </a:p>
        </p:txBody>
      </p: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>
            <a:spLocks noGrp="1"/>
          </p:cNvSpPr>
          <p:nvPr>
            <p:ph type="title"/>
          </p:nvPr>
        </p:nvSpPr>
        <p:spPr>
          <a:xfrm>
            <a:off x="1551900" y="582889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Kelebihan dan kekurangan </a:t>
            </a:r>
            <a:endParaRPr sz="3200" dirty="0"/>
          </a:p>
        </p:txBody>
      </p:sp>
      <p:sp>
        <p:nvSpPr>
          <p:cNvPr id="616" name="Google Shape;616;p36"/>
          <p:cNvSpPr/>
          <p:nvPr/>
        </p:nvSpPr>
        <p:spPr>
          <a:xfrm>
            <a:off x="8221824" y="4444501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28826" y="4144961"/>
            <a:ext cx="528900" cy="601800"/>
          </a:xfrm>
          <a:prstGeom prst="upArrow">
            <a:avLst>
              <a:gd name="adj1" fmla="val 10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8013917" y="-969566"/>
            <a:ext cx="2590800" cy="2707800"/>
          </a:xfrm>
          <a:prstGeom prst="roundRect">
            <a:avLst>
              <a:gd name="adj" fmla="val 1023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 flipV="1">
            <a:off x="288305" y="347405"/>
            <a:ext cx="318285" cy="315330"/>
            <a:chOff x="304275" y="275275"/>
            <a:chExt cx="579625" cy="557161"/>
          </a:xfrm>
        </p:grpSpPr>
        <p:sp>
          <p:nvSpPr>
            <p:cNvPr id="620" name="Google Shape;620;p3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8448955" y="513434"/>
            <a:ext cx="283427" cy="251233"/>
            <a:chOff x="528838" y="275275"/>
            <a:chExt cx="355063" cy="343836"/>
          </a:xfrm>
        </p:grpSpPr>
        <p:sp>
          <p:nvSpPr>
            <p:cNvPr id="630" name="Google Shape;630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judul 2">
            <a:extLst>
              <a:ext uri="{FF2B5EF4-FFF2-40B4-BE49-F238E27FC236}">
                <a16:creationId xmlns:a16="http://schemas.microsoft.com/office/drawing/2014/main" id="{4F391B24-0854-FCD7-4143-B6BB2D57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91" y="1236558"/>
            <a:ext cx="8086633" cy="1504717"/>
          </a:xfrm>
        </p:spPr>
        <p:txBody>
          <a:bodyPr/>
          <a:lstStyle/>
          <a:p>
            <a:pPr algn="l"/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Kelebihan :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Kemudahan Akses: Pengguna bisa membeli tiket kapan saja dan di mana saja.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Efisiensi Waktu: Pembelian tiket lebih cepat dan tidak perlu </a:t>
            </a:r>
            <a:r>
              <a:rPr lang="id-ID" sz="16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antri</a:t>
            </a: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lagi.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Informasi Lengkap: Menampilkan jadwal, film, dan </a:t>
            </a:r>
            <a:r>
              <a:rPr lang="id-ID" sz="16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rating</a:t>
            </a: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secara jelas.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Fleksibilitas Pembayaran: Beragam metode pembayaran tersedia</a:t>
            </a:r>
          </a:p>
        </p:txBody>
      </p:sp>
      <p:sp>
        <p:nvSpPr>
          <p:cNvPr id="8" name="Subjudul 2">
            <a:extLst>
              <a:ext uri="{FF2B5EF4-FFF2-40B4-BE49-F238E27FC236}">
                <a16:creationId xmlns:a16="http://schemas.microsoft.com/office/drawing/2014/main" id="{4A683879-D907-B420-DEA7-516E3CA7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90" y="2642585"/>
            <a:ext cx="8086633" cy="1504717"/>
          </a:xfrm>
        </p:spPr>
        <p:txBody>
          <a:bodyPr/>
          <a:lstStyle/>
          <a:p>
            <a:pPr algn="l"/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Kekurangan :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Biaya Pengembangan: Membutuhkan biaya awal yang cukup besar.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Masalah Keamanan: Risiko kebocoran data atau peretasan.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Ketergantungan Internet: Pengguna harus memiliki koneksi internet stabil.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Kompleksitas Integrasi: Sistem harus terhubung dengan manajemen bioskop yang ada.</a:t>
            </a:r>
          </a:p>
        </p:txBody>
      </p:sp>
    </p:spTree>
    <p:extLst>
      <p:ext uri="{BB962C8B-B14F-4D97-AF65-F5344CB8AC3E}">
        <p14:creationId xmlns:p14="http://schemas.microsoft.com/office/powerpoint/2010/main" val="14365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3EC72CD5-52BC-873B-1660-F49DB2BF2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925" y="622911"/>
            <a:ext cx="4561086" cy="97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( Navbar </a:t>
            </a:r>
            <a:r>
              <a:rPr lang="id-ID" sz="2800" dirty="0"/>
              <a:t>HTML</a:t>
            </a:r>
            <a:r>
              <a:rPr lang="en-US" sz="2800" dirty="0"/>
              <a:t> )</a:t>
            </a:r>
            <a:endParaRPr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754B97C-2210-43FD-9342-AAC5E5BE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65" y="1152040"/>
            <a:ext cx="2410487" cy="32072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BDFAEDD-3BAC-4193-9EFC-9ED70AC0D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4" y="1466804"/>
            <a:ext cx="2569829" cy="29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985827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853;p39">
            <a:extLst>
              <a:ext uri="{FF2B5EF4-FFF2-40B4-BE49-F238E27FC236}">
                <a16:creationId xmlns:a16="http://schemas.microsoft.com/office/drawing/2014/main" id="{3300301F-4C66-EA5E-C5D3-CEFB9D1F5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1454" y="557057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( Navbar </a:t>
            </a:r>
            <a:r>
              <a:rPr lang="id-ID" sz="2800" dirty="0"/>
              <a:t>CSS</a:t>
            </a:r>
            <a:r>
              <a:rPr lang="id-ID" dirty="0"/>
              <a:t> 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09C2461-3173-4CFC-9148-90A559372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50" y="1201310"/>
            <a:ext cx="4509623" cy="333211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E1710F1-41DA-4BAF-8F51-A024B5C66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1444910"/>
            <a:ext cx="4266799" cy="327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783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409</Words>
  <Application>Microsoft Office PowerPoint</Application>
  <PresentationFormat>On-screen Show (16:9)</PresentationFormat>
  <Paragraphs>54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Fahkwang</vt:lpstr>
      <vt:lpstr>Times New Roman</vt:lpstr>
      <vt:lpstr>Open Sans Medium</vt:lpstr>
      <vt:lpstr>Chivo</vt:lpstr>
      <vt:lpstr>Proxima Nova</vt:lpstr>
      <vt:lpstr>Global Technology Investments Project Proposal by Slidesgo</vt:lpstr>
      <vt:lpstr>Slidesgo Final Pages</vt:lpstr>
      <vt:lpstr>Project Website </vt:lpstr>
      <vt:lpstr>Kelompok 4  </vt:lpstr>
      <vt:lpstr>Table of contents</vt:lpstr>
      <vt:lpstr>Tema Website</vt:lpstr>
      <vt:lpstr>Tujuan pembuatan website </vt:lpstr>
      <vt:lpstr>Target pengguna</vt:lpstr>
      <vt:lpstr>Kelebihan dan kekurangan </vt:lpstr>
      <vt:lpstr>Dokument progress</vt:lpstr>
      <vt:lpstr>Dokument progress</vt:lpstr>
      <vt:lpstr>PowerPoint Presentation</vt:lpstr>
      <vt:lpstr>Dokument progress</vt:lpstr>
      <vt:lpstr>Dokument progress</vt:lpstr>
      <vt:lpstr>PowerPoint Presentation</vt:lpstr>
      <vt:lpstr>Dokument progress</vt:lpstr>
      <vt:lpstr>Dokument progress</vt:lpstr>
      <vt:lpstr>PowerPoint Presentation</vt:lpstr>
      <vt:lpstr>PowerPoint Presentation</vt:lpstr>
      <vt:lpstr>Dokument progress</vt:lpstr>
      <vt:lpstr>PowerPoint Presentation</vt:lpstr>
      <vt:lpstr>Final result</vt:lpstr>
      <vt:lpstr>Final result</vt:lpstr>
      <vt:lpstr>Final result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Website</dc:title>
  <dc:creator>ASUS</dc:creator>
  <cp:lastModifiedBy>ASUS</cp:lastModifiedBy>
  <cp:revision>28</cp:revision>
  <dcterms:modified xsi:type="dcterms:W3CDTF">2025-05-30T03:29:37Z</dcterms:modified>
</cp:coreProperties>
</file>