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8" r:id="rId3"/>
    <p:sldId id="260" r:id="rId4"/>
    <p:sldId id="298" r:id="rId5"/>
    <p:sldId id="301" r:id="rId6"/>
    <p:sldId id="297" r:id="rId7"/>
    <p:sldId id="265" r:id="rId8"/>
    <p:sldId id="261" r:id="rId9"/>
    <p:sldId id="306" r:id="rId10"/>
    <p:sldId id="274" r:id="rId11"/>
    <p:sldId id="305" r:id="rId12"/>
    <p:sldId id="304" r:id="rId13"/>
    <p:sldId id="296" r:id="rId14"/>
  </p:sldIdLst>
  <p:sldSz cx="12192000" cy="6858000"/>
  <p:notesSz cx="6858000" cy="9144000"/>
  <p:embeddedFontLst>
    <p:embeddedFont>
      <p:font typeface="Algerian" pitchFamily="82" charset="0"/>
      <p:regular r:id="rId16"/>
    </p:embeddedFont>
    <p:embeddedFont>
      <p:font typeface="Georgia" pitchFamily="18" charset="0"/>
      <p:regular r:id="rId17"/>
      <p:bold r:id="rId18"/>
      <p:italic r:id="rId19"/>
      <p:bold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Trebuchet MS" pitchFamily="34" charset="0"/>
      <p:regular r:id="rId25"/>
      <p:bold r:id="rId26"/>
      <p:italic r:id="rId27"/>
      <p:boldItalic r:id="rId28"/>
    </p:embeddedFont>
    <p:embeddedFont>
      <p:font typeface="Wingdings 2" pitchFamily="18" charset="2"/>
      <p:regular r:id="rId29"/>
    </p:embeddedFont>
    <p:embeddedFont>
      <p:font typeface="Arial Narrow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AC9EACFF-8EC4-40E1-A06A-469B73124973}">
          <p14:sldIdLst>
            <p14:sldId id="256"/>
            <p14:sldId id="258"/>
            <p14:sldId id="260"/>
            <p14:sldId id="298"/>
            <p14:sldId id="264"/>
            <p14:sldId id="297"/>
            <p14:sldId id="265"/>
            <p14:sldId id="261"/>
            <p14:sldId id="267"/>
            <p14:sldId id="269"/>
            <p14:sldId id="299"/>
            <p14:sldId id="274"/>
            <p14:sldId id="276"/>
            <p14:sldId id="277"/>
            <p14:sldId id="279"/>
            <p14:sldId id="29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30" y="-77"/>
      </p:cViewPr>
      <p:guideLst>
        <p:guide orient="horz" pos="1570"/>
        <p:guide orient="horz" pos="1571"/>
        <p:guide pos="5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156456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6705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c79fd7f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80" name="Google Shape;180;g119c79fd7f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6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25.png"/><Relationship Id="rId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jpe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57200" y="1941038"/>
            <a:ext cx="10515600" cy="84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5400" b="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  <a:ea typeface="Times New Roman"/>
                <a:cs typeface="Times New Roman"/>
                <a:sym typeface="Times New Roman"/>
              </a:rPr>
              <a:t>“ </a:t>
            </a:r>
            <a:r>
              <a:rPr lang="en-US" sz="5400" b="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  <a:ea typeface="Times New Roman"/>
                <a:cs typeface="Times New Roman"/>
                <a:sym typeface="Times New Roman"/>
              </a:rPr>
              <a:t>Machine Downtime ”</a:t>
            </a:r>
            <a:endParaRPr sz="5400" b="0" dirty="0">
              <a:solidFill>
                <a:schemeClr val="accent2">
                  <a:lumMod val="75000"/>
                </a:schemeClr>
              </a:solidFill>
              <a:latin typeface="Algerian" pitchFamily="8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DE97DD-0975-59CB-0E8E-8E363E10EEAF}"/>
              </a:ext>
            </a:extLst>
          </p:cNvPr>
          <p:cNvSpPr txBox="1"/>
          <p:nvPr/>
        </p:nvSpPr>
        <p:spPr>
          <a:xfrm>
            <a:off x="7370064" y="5486400"/>
            <a:ext cx="3785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By-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Ragini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Chouhan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</p:txBody>
      </p:sp>
      <p:pic>
        <p:nvPicPr>
          <p:cNvPr id="1028" name="Picture 4" descr="360DigiTMG Reviews - 52 Reviews of 360digitmg.com | Sitejabber">
            <a:extLst>
              <a:ext uri="{FF2B5EF4-FFF2-40B4-BE49-F238E27FC236}">
                <a16:creationId xmlns:a16="http://schemas.microsoft.com/office/drawing/2014/main" xmlns="" id="{E3C5AC96-C8DA-17DB-4BE6-19E86138A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15533" y="0"/>
            <a:ext cx="2276467" cy="8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 dirty="0">
              <a:solidFill>
                <a:schemeClr val="accent2">
                  <a:lumMod val="75000"/>
                </a:schemeClr>
              </a:solidFill>
              <a:latin typeface="Algerian" pitchFamily="8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10</a:t>
            </a:fld>
            <a:endParaRPr/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 txBox="1"/>
          <p:nvPr/>
        </p:nvSpPr>
        <p:spPr>
          <a:xfrm>
            <a:off x="4928486" y="2998125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6267450" y="1428750"/>
            <a:ext cx="59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248194" y="2943743"/>
            <a:ext cx="5565691" cy="318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b="1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Data Overview: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What is the size of the dataset (number of records and features)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What are the data types of each feature (numeric, categorical, datetime)?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Are there any missing values in the dataset?</a:t>
            </a:r>
          </a:p>
          <a:p>
            <a:pPr lvl="0">
              <a:lnSpc>
                <a:spcPct val="107000"/>
              </a:lnSpc>
            </a:pPr>
            <a:endParaRPr lang="en-US" dirty="0"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b="1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Descriptive Statistics: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Calculated summary statistics for numeric variables (mean, median, standard deviation, etc.).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For categorical variables, find the unique categories and their counts.</a:t>
            </a:r>
          </a:p>
          <a:p>
            <a:pPr lvl="0">
              <a:lnSpc>
                <a:spcPct val="107000"/>
              </a:lnSpc>
            </a:pPr>
            <a:endParaRPr lang="en-US" dirty="0"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b="1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Time Series Analysis:</a:t>
            </a:r>
            <a:endParaRPr lang="en-US" b="1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Ploted</a:t>
            </a:r>
            <a:r>
              <a:rPr lang="en-US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a time series chart of machine downtime over time to identify trends or seasonality.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911C7F-9B45-1E58-95F0-06FC9C5C5728}"/>
              </a:ext>
            </a:extLst>
          </p:cNvPr>
          <p:cNvSpPr txBox="1"/>
          <p:nvPr/>
        </p:nvSpPr>
        <p:spPr>
          <a:xfrm>
            <a:off x="293401" y="2570403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lgerian" pitchFamily="82" charset="0"/>
              </a:rPr>
              <a:t>Key Interfaces</a:t>
            </a:r>
          </a:p>
        </p:txBody>
      </p:sp>
      <p:pic>
        <p:nvPicPr>
          <p:cNvPr id="13" name="Picture 4" descr="360DigiTMG Reviews - 52 Reviews of 360digitmg.com | Sitejabber">
            <a:extLst>
              <a:ext uri="{FF2B5EF4-FFF2-40B4-BE49-F238E27FC236}">
                <a16:creationId xmlns:a16="http://schemas.microsoft.com/office/drawing/2014/main" xmlns="" id="{9176F5A3-56A4-B89D-138B-2B7434E17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15533" y="0"/>
            <a:ext cx="2276467" cy="8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iamond 14">
            <a:extLst>
              <a:ext uri="{FF2B5EF4-FFF2-40B4-BE49-F238E27FC236}">
                <a16:creationId xmlns:a16="http://schemas.microsoft.com/office/drawing/2014/main" xmlns="" id="{17B11008-D346-8D74-7509-BD6F7AE5B3B7}"/>
              </a:ext>
            </a:extLst>
          </p:cNvPr>
          <p:cNvSpPr/>
          <p:nvPr/>
        </p:nvSpPr>
        <p:spPr>
          <a:xfrm>
            <a:off x="5813885" y="946046"/>
            <a:ext cx="2115403" cy="1611815"/>
          </a:xfrm>
          <a:prstGeom prst="diamond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Total Missing Values</a:t>
            </a:r>
          </a:p>
          <a:p>
            <a:pPr algn="ctr"/>
            <a:r>
              <a:rPr lang="en-US" sz="1800" dirty="0"/>
              <a:t>152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xmlns="" id="{3F6F2A98-53BB-E0D3-9F42-2150FD2F1804}"/>
              </a:ext>
            </a:extLst>
          </p:cNvPr>
          <p:cNvSpPr/>
          <p:nvPr/>
        </p:nvSpPr>
        <p:spPr>
          <a:xfrm>
            <a:off x="8009772" y="853007"/>
            <a:ext cx="2276049" cy="1759532"/>
          </a:xfrm>
          <a:prstGeom prst="diamond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Total Duplicate Records</a:t>
            </a:r>
          </a:p>
          <a:p>
            <a:pPr algn="ctr"/>
            <a:r>
              <a:rPr lang="en-US" sz="1800" dirty="0"/>
              <a:t>0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xmlns="" id="{1CE1C0F3-4B64-142C-ED1F-D11EF1E97D17}"/>
              </a:ext>
            </a:extLst>
          </p:cNvPr>
          <p:cNvSpPr/>
          <p:nvPr/>
        </p:nvSpPr>
        <p:spPr>
          <a:xfrm>
            <a:off x="3460317" y="926867"/>
            <a:ext cx="2276049" cy="1611815"/>
          </a:xfrm>
          <a:prstGeom prst="diamond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Total Features</a:t>
            </a:r>
          </a:p>
          <a:p>
            <a:pPr algn="ctr"/>
            <a:r>
              <a:rPr lang="en-US" sz="1800" dirty="0"/>
              <a:t>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B0437B5-4D37-B3BC-A96B-1BD8FB1860F6}"/>
              </a:ext>
            </a:extLst>
          </p:cNvPr>
          <p:cNvSpPr txBox="1"/>
          <p:nvPr/>
        </p:nvSpPr>
        <p:spPr>
          <a:xfrm>
            <a:off x="6125322" y="3157391"/>
            <a:ext cx="5709492" cy="261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b="1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Distribution of Downtime:</a:t>
            </a:r>
            <a:endParaRPr lang="en-US" b="1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Created a histogram or box plot to visualize the distribution of features.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Identified outliers or extreme values.</a:t>
            </a:r>
          </a:p>
          <a:p>
            <a:pPr marL="914400">
              <a:lnSpc>
                <a:spcPct val="107000"/>
              </a:lnSpc>
            </a:pPr>
            <a:r>
              <a:rPr lang="en-US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 </a:t>
            </a:r>
          </a:p>
          <a:p>
            <a:pPr lvl="0">
              <a:lnSpc>
                <a:spcPct val="107000"/>
              </a:lnSpc>
            </a:pPr>
            <a:r>
              <a:rPr lang="en-US" b="1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Categorical Analysis:</a:t>
            </a:r>
            <a:endParaRPr lang="en-US" b="1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Grouped downtime data by machine type and calculated downtime statistics for each group.</a:t>
            </a:r>
          </a:p>
          <a:p>
            <a:pPr marL="457200">
              <a:lnSpc>
                <a:spcPct val="107000"/>
              </a:lnSpc>
            </a:pPr>
            <a:r>
              <a:rPr lang="en-US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 </a:t>
            </a:r>
          </a:p>
          <a:p>
            <a:pPr lvl="0">
              <a:lnSpc>
                <a:spcPct val="107000"/>
              </a:lnSpc>
            </a:pPr>
            <a:r>
              <a:rPr lang="en-US" b="1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Correlation Analysis:</a:t>
            </a:r>
            <a:endParaRPr lang="en-US" b="1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Created a correlation heatmap to visualize relationships.</a:t>
            </a:r>
          </a:p>
          <a:p>
            <a:endParaRPr lang="en-US" dirty="0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xmlns="" id="{4609C398-03E8-EC99-4A03-5EE3C1B3CC28}"/>
              </a:ext>
            </a:extLst>
          </p:cNvPr>
          <p:cNvSpPr/>
          <p:nvPr/>
        </p:nvSpPr>
        <p:spPr>
          <a:xfrm>
            <a:off x="1282989" y="917722"/>
            <a:ext cx="2115403" cy="1611815"/>
          </a:xfrm>
          <a:prstGeom prst="diamond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Total Records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</a:rPr>
              <a:t>2500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  <a:ea typeface="Times New Roman"/>
                <a:cs typeface="Times New Roman"/>
                <a:sym typeface="Times New Roman"/>
              </a:rPr>
              <a:t>Data Preprocessing</a:t>
            </a:r>
            <a:endParaRPr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306" name="Google Shape;30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Data is imported to </a:t>
            </a:r>
            <a:r>
              <a:rPr lang="en-US" sz="1800" dirty="0" err="1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mysql</a:t>
            </a:r>
            <a:r>
              <a:rPr lang="en-US" sz="1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from csv file.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Established </a:t>
            </a:r>
            <a:r>
              <a:rPr lang="en-US" sz="1800" dirty="0" err="1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mysql</a:t>
            </a:r>
            <a:r>
              <a:rPr lang="en-US" sz="1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connection in python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Data cleaning is performed on the dataset.</a:t>
            </a:r>
          </a:p>
          <a:p>
            <a:pPr marL="627063" lvl="4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Imputed the missing values with mean values.</a:t>
            </a:r>
          </a:p>
          <a:p>
            <a:pPr marL="627063" lvl="3" indent="-2714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Identified outliers as values more than 2 standard deviations away from the mean.</a:t>
            </a:r>
          </a:p>
          <a:p>
            <a:pPr marL="627063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Imputed outliers with mean values.</a:t>
            </a:r>
            <a:endParaRPr sz="1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D7257A1-4EC0-0891-37BE-5853239FB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402" y="4435522"/>
            <a:ext cx="3122588" cy="1513621"/>
          </a:xfrm>
          <a:prstGeom prst="rect">
            <a:avLst/>
          </a:prstGeom>
        </p:spPr>
      </p:pic>
      <p:pic>
        <p:nvPicPr>
          <p:cNvPr id="8" name="Picture 7" descr="download (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15" y="4082794"/>
            <a:ext cx="3166877" cy="2167132"/>
          </a:xfrm>
          <a:prstGeom prst="rect">
            <a:avLst/>
          </a:prstGeom>
        </p:spPr>
      </p:pic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528" y="4288536"/>
            <a:ext cx="2798064" cy="18105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  <a:ea typeface="Times New Roman"/>
                <a:cs typeface="Times New Roman"/>
                <a:sym typeface="Times New Roman"/>
              </a:rPr>
              <a:t>Data Visualization </a:t>
            </a:r>
            <a:endParaRPr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9A199E1-B646-CA84-04DC-1E6D8012C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856723"/>
            <a:ext cx="3184130" cy="2081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download (25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184" y="2368296"/>
            <a:ext cx="3502152" cy="3822192"/>
          </a:xfrm>
          <a:prstGeom prst="rect">
            <a:avLst/>
          </a:prstGeom>
        </p:spPr>
      </p:pic>
      <p:pic>
        <p:nvPicPr>
          <p:cNvPr id="14" name="Picture 13" descr="download (34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5575" y="630931"/>
            <a:ext cx="5047489" cy="1892813"/>
          </a:xfrm>
          <a:prstGeom prst="rect">
            <a:avLst/>
          </a:prstGeom>
        </p:spPr>
      </p:pic>
      <p:pic>
        <p:nvPicPr>
          <p:cNvPr id="15" name="Picture 14" descr="download (35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1663" y="557784"/>
            <a:ext cx="2551177" cy="1769367"/>
          </a:xfrm>
          <a:prstGeom prst="rect">
            <a:avLst/>
          </a:prstGeom>
        </p:spPr>
      </p:pic>
      <p:pic>
        <p:nvPicPr>
          <p:cNvPr id="17" name="Picture 16" descr="download (36)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884" y="2564091"/>
            <a:ext cx="3252058" cy="2212848"/>
          </a:xfrm>
          <a:prstGeom prst="rect">
            <a:avLst/>
          </a:prstGeom>
        </p:spPr>
      </p:pic>
      <p:pic>
        <p:nvPicPr>
          <p:cNvPr id="20" name="Picture 19" descr="download (37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063523"/>
            <a:ext cx="3648457" cy="2889504"/>
          </a:xfrm>
          <a:prstGeom prst="rect">
            <a:avLst/>
          </a:prstGeom>
        </p:spPr>
      </p:pic>
      <p:pic>
        <p:nvPicPr>
          <p:cNvPr id="22" name="Picture 21" descr="download (1)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6073" y="4871817"/>
            <a:ext cx="2535811" cy="1566690"/>
          </a:xfrm>
          <a:prstGeom prst="rect">
            <a:avLst/>
          </a:prstGeom>
        </p:spPr>
      </p:pic>
      <p:pic>
        <p:nvPicPr>
          <p:cNvPr id="23" name="Picture 22" descr="downloa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8762" y="4817097"/>
            <a:ext cx="2064471" cy="16073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9"/>
            <a:ext cx="2276467" cy="706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0" name="Google Shape;490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1" name="Google Shape;491;p60" descr="Attitudes 2 Animal Cognition Survey – The Anthrozoologi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84AEF77-6939-B5BC-2988-E60A2E817E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6"/>
          <a:stretch>
            <a:fillRect/>
          </a:stretch>
        </p:blipFill>
        <p:spPr>
          <a:xfrm>
            <a:off x="377719" y="3359508"/>
            <a:ext cx="1522938" cy="1474335"/>
          </a:xfrm>
          <a:custGeom>
            <a:avLst/>
            <a:gdLst>
              <a:gd name="connsiteX0" fmla="*/ 1209008 w 2418016"/>
              <a:gd name="connsiteY0" fmla="*/ 0 h 2340848"/>
              <a:gd name="connsiteX1" fmla="*/ 2418016 w 2418016"/>
              <a:gd name="connsiteY1" fmla="*/ 1170424 h 2340848"/>
              <a:gd name="connsiteX2" fmla="*/ 1209008 w 2418016"/>
              <a:gd name="connsiteY2" fmla="*/ 2340848 h 2340848"/>
              <a:gd name="connsiteX3" fmla="*/ 0 w 2418016"/>
              <a:gd name="connsiteY3" fmla="*/ 1170424 h 2340848"/>
              <a:gd name="connsiteX4" fmla="*/ 1209008 w 2418016"/>
              <a:gd name="connsiteY4" fmla="*/ 0 h 234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8016" h="2340848">
                <a:moveTo>
                  <a:pt x="1209008" y="0"/>
                </a:moveTo>
                <a:cubicBezTo>
                  <a:pt x="1876725" y="0"/>
                  <a:pt x="2418016" y="524017"/>
                  <a:pt x="2418016" y="1170424"/>
                </a:cubicBezTo>
                <a:cubicBezTo>
                  <a:pt x="2418016" y="1816831"/>
                  <a:pt x="1876725" y="2340848"/>
                  <a:pt x="1209008" y="2340848"/>
                </a:cubicBezTo>
                <a:cubicBezTo>
                  <a:pt x="541291" y="2340848"/>
                  <a:pt x="0" y="1816831"/>
                  <a:pt x="0" y="1170424"/>
                </a:cubicBezTo>
                <a:cubicBezTo>
                  <a:pt x="0" y="524017"/>
                  <a:pt x="541291" y="0"/>
                  <a:pt x="1209008" y="0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083A642-5EF7-F912-9CDF-0D0B1A8DC1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74" r="3474"/>
          <a:stretch>
            <a:fillRect/>
          </a:stretch>
        </p:blipFill>
        <p:spPr>
          <a:xfrm>
            <a:off x="423439" y="1139012"/>
            <a:ext cx="1522938" cy="1480793"/>
          </a:xfrm>
          <a:custGeom>
            <a:avLst/>
            <a:gdLst>
              <a:gd name="connsiteX0" fmla="*/ 1299297 w 2598634"/>
              <a:gd name="connsiteY0" fmla="*/ 0 h 2526721"/>
              <a:gd name="connsiteX1" fmla="*/ 1299337 w 2598634"/>
              <a:gd name="connsiteY1" fmla="*/ 0 h 2526721"/>
              <a:gd name="connsiteX2" fmla="*/ 1432165 w 2598634"/>
              <a:gd name="connsiteY2" fmla="*/ 6522 h 2526721"/>
              <a:gd name="connsiteX3" fmla="*/ 2598634 w 2598634"/>
              <a:gd name="connsiteY3" fmla="*/ 1263360 h 2526721"/>
              <a:gd name="connsiteX4" fmla="*/ 1299317 w 2598634"/>
              <a:gd name="connsiteY4" fmla="*/ 2526721 h 2526721"/>
              <a:gd name="connsiteX5" fmla="*/ 0 w 2598634"/>
              <a:gd name="connsiteY5" fmla="*/ 1263360 h 2526721"/>
              <a:gd name="connsiteX6" fmla="*/ 1166470 w 2598634"/>
              <a:gd name="connsiteY6" fmla="*/ 6522 h 252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8634" h="2526721">
                <a:moveTo>
                  <a:pt x="1299297" y="0"/>
                </a:moveTo>
                <a:lnTo>
                  <a:pt x="1299337" y="0"/>
                </a:lnTo>
                <a:lnTo>
                  <a:pt x="1432165" y="6522"/>
                </a:lnTo>
                <a:cubicBezTo>
                  <a:pt x="2087353" y="71218"/>
                  <a:pt x="2598634" y="609234"/>
                  <a:pt x="2598634" y="1263360"/>
                </a:cubicBezTo>
                <a:cubicBezTo>
                  <a:pt x="2598634" y="1961095"/>
                  <a:pt x="2016910" y="2526721"/>
                  <a:pt x="1299317" y="2526721"/>
                </a:cubicBezTo>
                <a:cubicBezTo>
                  <a:pt x="581724" y="2526721"/>
                  <a:pt x="0" y="1961095"/>
                  <a:pt x="0" y="1263360"/>
                </a:cubicBezTo>
                <a:cubicBezTo>
                  <a:pt x="0" y="609234"/>
                  <a:pt x="511281" y="71218"/>
                  <a:pt x="1166470" y="6522"/>
                </a:cubicBezTo>
                <a:close/>
              </a:path>
            </a:pathLst>
          </a:custGeom>
          <a:ln w="57150">
            <a:solidFill>
              <a:schemeClr val="tx1"/>
            </a:solidFill>
          </a:ln>
        </p:spPr>
      </p:pic>
      <p:pic>
        <p:nvPicPr>
          <p:cNvPr id="2" name="Picture 4" descr="360DigiTMG Reviews - 52 Reviews of 360digitmg.com | Sitejabber">
            <a:extLst>
              <a:ext uri="{FF2B5EF4-FFF2-40B4-BE49-F238E27FC236}">
                <a16:creationId xmlns:a16="http://schemas.microsoft.com/office/drawing/2014/main" xmlns="" id="{9A18334D-192E-363E-3D7A-BDF519688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15533" y="0"/>
            <a:ext cx="2276467" cy="8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228600" y="177814"/>
            <a:ext cx="10515600" cy="5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  <a:ea typeface="Times New Roman"/>
                <a:cs typeface="Times New Roman"/>
                <a:sym typeface="Times New Roman"/>
              </a:rPr>
              <a:t>Project Leadership</a:t>
            </a:r>
            <a:endParaRPr b="1" dirty="0">
              <a:solidFill>
                <a:schemeClr val="accent2">
                  <a:lumMod val="75000"/>
                </a:schemeClr>
              </a:solidFill>
              <a:latin typeface="Algerian" pitchFamily="8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4600" y="1389888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Bharani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Kumar </a:t>
            </a:r>
            <a:r>
              <a:rPr lang="en-US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Depuru</a:t>
            </a: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Director &amp; Co-Founder at </a:t>
            </a:r>
            <a:r>
              <a:rPr lang="en-US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Innodatatics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| Chief Data Scientist</a:t>
            </a:r>
            <a:endParaRPr lang="en-US" sz="18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sz="1800" b="1" u="sng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linkedin.com/in/</a:t>
            </a:r>
            <a:r>
              <a:rPr lang="en-US" sz="1800" b="1" u="sng" dirty="0" err="1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bharanikumardepuru</a:t>
            </a:r>
            <a:r>
              <a:rPr lang="en-US" sz="1800" b="1" u="sng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51760" y="3438144"/>
            <a:ext cx="6492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Mihir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Jain</a:t>
            </a: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Data Scientist Intern at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Innodatatics</a:t>
            </a:r>
            <a:endParaRPr lang="en-US" sz="2000" b="1" u="sng" dirty="0" smtClean="0">
              <a:solidFill>
                <a:srgbClr val="2E75B5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/>
            <a:r>
              <a:rPr lang="en-US" sz="2000" b="1" u="sng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linkedin.com/in/mihirjain0405/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90571" y="163773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  <a:ea typeface="Times New Roman"/>
                <a:cs typeface="Times New Roman"/>
                <a:sym typeface="Times New Roman"/>
              </a:rPr>
              <a:t>Contents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Algerian" pitchFamily="8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3</a:t>
            </a:fld>
            <a:endParaRPr/>
          </a:p>
        </p:txBody>
      </p:sp>
      <p:pic>
        <p:nvPicPr>
          <p:cNvPr id="141" name="Google Shape;141;gf3a8d4be09_2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9989" y="6038978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f3a8d4be09_2_180"/>
          <p:cNvSpPr txBox="1"/>
          <p:nvPr/>
        </p:nvSpPr>
        <p:spPr>
          <a:xfrm>
            <a:off x="383125" y="1149375"/>
            <a:ext cx="11034000" cy="47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2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Introduction</a:t>
            </a:r>
          </a:p>
          <a:p>
            <a:pPr marL="482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Business Problem, Objective and Constraints</a:t>
            </a:r>
          </a:p>
          <a:p>
            <a:pPr marL="482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CRISP-ML(Q) Methodology</a:t>
            </a:r>
            <a:endParaRPr sz="2000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82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Technical Stacks</a:t>
            </a:r>
            <a:endParaRPr sz="2000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82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Project Overview and Scope</a:t>
            </a:r>
            <a:endParaRPr sz="2000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82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Data Collection and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Understanding</a:t>
            </a:r>
            <a:endParaRPr sz="2000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82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Exploratory Data Analysis [EDA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]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82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Data Preprocessing</a:t>
            </a:r>
          </a:p>
          <a:p>
            <a:pPr marL="482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Data Visualization </a:t>
            </a:r>
          </a:p>
          <a:p>
            <a:pPr marL="4826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0000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4" descr="360DigiTMG Reviews - 52 Reviews of 360digitmg.com | Sitejabber">
            <a:extLst>
              <a:ext uri="{FF2B5EF4-FFF2-40B4-BE49-F238E27FC236}">
                <a16:creationId xmlns:a16="http://schemas.microsoft.com/office/drawing/2014/main" xmlns="" id="{6424F9AD-AD16-8B63-BF8C-0AFFFB254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15533" y="0"/>
            <a:ext cx="2276467" cy="8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127855" y="169114"/>
            <a:ext cx="10460100" cy="5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E80BC8-33EA-6C23-31CF-26D3518DAC5B}"/>
              </a:ext>
            </a:extLst>
          </p:cNvPr>
          <p:cNvSpPr txBox="1"/>
          <p:nvPr/>
        </p:nvSpPr>
        <p:spPr>
          <a:xfrm>
            <a:off x="127855" y="1071130"/>
            <a:ext cx="11622867" cy="439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US" sz="2000" b="1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What is Machine Downtime?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Definition: The time during which a machine or equipment is not operational or cannot perform its primary function.</a:t>
            </a: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Types: Planned Downtime vs. Unplanned Downtime</a:t>
            </a: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Impact: Reduced productivity, increased costs, and potential safety risks.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18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228600"/>
            <a:r>
              <a:rPr lang="en-US" sz="2000" b="1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Importance of Analyzing Machine Downtime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Enhance Efficiency: Identify and reduce downtime to improve overall productivity.</a:t>
            </a: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Cost Savings: Minimize repair and maintenance costs.</a:t>
            </a: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Predictive Maintenance: Prevent unplanned downtime through early detection.</a:t>
            </a: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Competitive Advantage: Stay ahead in the market by optimizing machine performance.</a:t>
            </a:r>
          </a:p>
        </p:txBody>
      </p:sp>
      <p:pic>
        <p:nvPicPr>
          <p:cNvPr id="3" name="Picture 4" descr="360DigiTMG Reviews - 52 Reviews of 360digitmg.com | Sitejabber">
            <a:extLst>
              <a:ext uri="{FF2B5EF4-FFF2-40B4-BE49-F238E27FC236}">
                <a16:creationId xmlns:a16="http://schemas.microsoft.com/office/drawing/2014/main" xmlns="" id="{AD8261C8-4F3E-474A-2DCA-FADAAD4B8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15533" y="0"/>
            <a:ext cx="2276467" cy="8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1255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704088" y="288950"/>
            <a:ext cx="10649712" cy="5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  <a:ea typeface="Times New Roman"/>
                <a:cs typeface="Times New Roman"/>
                <a:sym typeface="Times New Roman"/>
              </a:rPr>
              <a:t>Business Problem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Algerian" pitchFamily="8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017A16-4BF2-9E28-F1B6-185E8826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280" y="1124713"/>
            <a:ext cx="9342120" cy="914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800" dirty="0" smtClean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“Machine which manufacture the </a:t>
            </a:r>
            <a:r>
              <a:rPr lang="en-US" sz="2800" dirty="0" err="1" smtClean="0">
                <a:latin typeface="Times New Roman" pitchFamily="18" charset="0"/>
                <a:ea typeface="Noto Sans Symbols"/>
                <a:cs typeface="Times New Roman" pitchFamily="18" charset="0"/>
              </a:rPr>
              <a:t>pumps.Unplanned</a:t>
            </a:r>
            <a:r>
              <a:rPr lang="en-US" sz="2800" dirty="0" smtClean="0">
                <a:latin typeface="Times New Roman" pitchFamily="18" charset="0"/>
                <a:ea typeface="Noto Sans Symbols"/>
                <a:cs typeface="Times New Roman" pitchFamily="18" charset="0"/>
              </a:rPr>
              <a:t> machine downtime which is leading to loss </a:t>
            </a:r>
            <a:r>
              <a:rPr lang="en-US" sz="2800" dirty="0" smtClean="0">
                <a:latin typeface="Times New Roman" pitchFamily="18" charset="0"/>
                <a:ea typeface="Noto Sans Symbols"/>
                <a:cs typeface="Times New Roman" pitchFamily="18" charset="0"/>
              </a:rPr>
              <a:t>of productivity</a:t>
            </a:r>
            <a:r>
              <a:rPr lang="en-US" sz="2800" dirty="0" smtClean="0">
                <a:latin typeface="Times New Roman" pitchFamily="18" charset="0"/>
                <a:ea typeface="Noto Sans Symbols"/>
                <a:cs typeface="Times New Roman" pitchFamily="18" charset="0"/>
              </a:rPr>
              <a:t>.</a:t>
            </a:r>
            <a:r>
              <a:rPr lang="en-US" sz="2800" b="1" dirty="0" smtClean="0">
                <a:latin typeface="Times New Roman" pitchFamily="18" charset="0"/>
                <a:ea typeface="Noto Sans Symbols"/>
                <a:cs typeface="Times New Roman" pitchFamily="18" charset="0"/>
              </a:rPr>
              <a:t>”</a:t>
            </a:r>
          </a:p>
          <a:p>
            <a:endParaRPr lang="en-IN" dirty="0"/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business proble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2" y="896874"/>
            <a:ext cx="1143000" cy="1233678"/>
          </a:xfrm>
          <a:prstGeom prst="rect">
            <a:avLst/>
          </a:prstGeom>
        </p:spPr>
      </p:pic>
      <p:sp>
        <p:nvSpPr>
          <p:cNvPr id="6" name="Google Shape;166;p7"/>
          <p:cNvSpPr txBox="1">
            <a:spLocks/>
          </p:cNvSpPr>
          <p:nvPr/>
        </p:nvSpPr>
        <p:spPr>
          <a:xfrm>
            <a:off x="730060" y="2275017"/>
            <a:ext cx="10515600" cy="5354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0" tIns="45675" rIns="91400" bIns="4567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lgerian" pitchFamily="82" charset="0"/>
                <a:ea typeface="Times New Roman"/>
                <a:cs typeface="Times New Roman"/>
                <a:sym typeface="Times New Roman"/>
              </a:rPr>
              <a:t>Business Objective</a:t>
            </a:r>
            <a:endParaRPr kumimoji="0" lang="en-US" sz="32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lgerian" pitchFamily="8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2928" y="3328416"/>
            <a:ext cx="1938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95" lvl="0" indent="-228552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sz="2000" dirty="0" smtClean="0">
                <a:solidFill>
                  <a:schemeClr val="tx1"/>
                </a:solidFill>
                <a:latin typeface="Algerian" pitchFamily="82" charset="0"/>
                <a:ea typeface="Times New Roman"/>
                <a:cs typeface="Times New Roman"/>
                <a:sym typeface="Times New Roman"/>
              </a:rPr>
              <a:t>Objective</a:t>
            </a:r>
            <a:endParaRPr lang="en-US" sz="20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93792" y="3275112"/>
            <a:ext cx="5230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1800" dirty="0" smtClean="0"/>
              <a:t>Minimize </a:t>
            </a:r>
            <a:r>
              <a:rPr lang="en-US" sz="1800" dirty="0" smtClean="0"/>
              <a:t>unplanned machine downtime.</a:t>
            </a:r>
            <a:endParaRPr lang="en-US" sz="1800" dirty="0"/>
          </a:p>
        </p:txBody>
      </p:sp>
      <p:pic>
        <p:nvPicPr>
          <p:cNvPr id="9" name="Picture 8" descr="objectiv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666" y="3026664"/>
            <a:ext cx="1349502" cy="1197864"/>
          </a:xfrm>
          <a:prstGeom prst="rect">
            <a:avLst/>
          </a:prstGeom>
        </p:spPr>
      </p:pic>
      <p:pic>
        <p:nvPicPr>
          <p:cNvPr id="10" name="Picture 9" descr="business constrain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798" y="4709160"/>
            <a:ext cx="1235202" cy="11704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81528" y="5233060"/>
            <a:ext cx="1837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sz="2000" dirty="0" smtClean="0">
                <a:latin typeface="Algerian" pitchFamily="82" charset="0"/>
              </a:rPr>
              <a:t>Constraints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22392" y="5257800"/>
            <a:ext cx="3108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Minimize </a:t>
            </a:r>
            <a:r>
              <a:rPr lang="en-US" sz="18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maintenance cost.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264332" y="408761"/>
            <a:ext cx="10460100" cy="358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  <a:ea typeface="Times New Roman"/>
                <a:cs typeface="Times New Roman"/>
                <a:sym typeface="Times New Roman"/>
              </a:rPr>
              <a:t>CRISP-ML(Q) Methodology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Algerian" pitchFamily="82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 b="0" dirty="0"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There are six stages of CRISP-ML(Q) Methodology</a:t>
            </a:r>
            <a:endParaRPr sz="2000" b="0" dirty="0"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3200" b="1" dirty="0">
              <a:latin typeface="Arial Narrow" pitchFamily="34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400" b="0" dirty="0">
                <a:solidFill>
                  <a:schemeClr val="tx1"/>
                </a:solidFill>
                <a:latin typeface="Arial Narrow" pitchFamily="34" charset="0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dirty="0">
                <a:solidFill>
                  <a:schemeClr val="tx1"/>
                </a:solidFill>
                <a:latin typeface="Arial Narrow" pitchFamily="34" charset="0"/>
                <a:ea typeface="Times New Roman"/>
                <a:cs typeface="Times New Roman"/>
                <a:sym typeface="Times New Roman"/>
              </a:rPr>
              <a:t>Business Understanding</a:t>
            </a:r>
            <a:br>
              <a:rPr lang="en-US" sz="2000" b="0" dirty="0">
                <a:solidFill>
                  <a:schemeClr val="tx1"/>
                </a:solidFill>
                <a:latin typeface="Arial Narrow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2000" b="0" dirty="0">
                <a:solidFill>
                  <a:schemeClr val="tx1"/>
                </a:solidFill>
                <a:latin typeface="Arial Narrow" pitchFamily="34" charset="0"/>
                <a:ea typeface="Times New Roman"/>
                <a:cs typeface="Times New Roman"/>
                <a:sym typeface="Times New Roman"/>
              </a:rPr>
              <a:t/>
            </a:r>
            <a:br>
              <a:rPr lang="en-US" sz="2000" b="0" dirty="0">
                <a:solidFill>
                  <a:schemeClr val="tx1"/>
                </a:solidFill>
                <a:latin typeface="Arial Narrow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2000" b="0" dirty="0">
                <a:solidFill>
                  <a:schemeClr val="tx1"/>
                </a:solidFill>
                <a:latin typeface="Arial Narrow" pitchFamily="34" charset="0"/>
                <a:ea typeface="Times New Roman"/>
                <a:cs typeface="Times New Roman"/>
                <a:sym typeface="Times New Roman"/>
              </a:rPr>
              <a:t>2. Data Understanding</a:t>
            </a:r>
            <a:endParaRPr sz="2000" b="0" dirty="0">
              <a:solidFill>
                <a:schemeClr val="tx1"/>
              </a:solidFill>
              <a:latin typeface="Arial Narrow" pitchFamily="34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000" b="0" dirty="0">
              <a:solidFill>
                <a:schemeClr val="tx1"/>
              </a:solidFill>
              <a:latin typeface="Arial Narrow" pitchFamily="34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2000" b="0" dirty="0">
                <a:solidFill>
                  <a:schemeClr val="tx1"/>
                </a:solidFill>
                <a:latin typeface="Arial Narrow" pitchFamily="34" charset="0"/>
                <a:ea typeface="Times New Roman"/>
                <a:cs typeface="Times New Roman"/>
                <a:sym typeface="Times New Roman"/>
              </a:rPr>
              <a:t>3. Data Preparation</a:t>
            </a:r>
            <a:endParaRPr sz="2000" b="0" dirty="0">
              <a:solidFill>
                <a:schemeClr val="tx1"/>
              </a:solidFill>
              <a:latin typeface="Arial Narrow" pitchFamily="34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 descr="360DigiTMG Reviews - 52 Reviews of 360digitmg.com | Sitejabber">
            <a:extLst>
              <a:ext uri="{FF2B5EF4-FFF2-40B4-BE49-F238E27FC236}">
                <a16:creationId xmlns:a16="http://schemas.microsoft.com/office/drawing/2014/main" xmlns="" id="{48D9AD9B-4BBE-3800-904C-5B55C1B0B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15533" y="13648"/>
            <a:ext cx="2276467" cy="8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RISP-D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696" y="1527048"/>
            <a:ext cx="6309360" cy="501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433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c79fd7f2_1_58"/>
          <p:cNvSpPr txBox="1">
            <a:spLocks noGrp="1"/>
          </p:cNvSpPr>
          <p:nvPr>
            <p:ph type="title"/>
          </p:nvPr>
        </p:nvSpPr>
        <p:spPr>
          <a:xfrm>
            <a:off x="155575" y="182315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  <a:ea typeface="Times New Roman"/>
                <a:cs typeface="Times New Roman"/>
                <a:sym typeface="Times New Roman"/>
              </a:rPr>
              <a:t>Technical Stacks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Algerian" pitchFamily="8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119c79fd7f2_1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8E9F4AC-9073-8AB0-D310-E32BDD0D0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4" y="1070018"/>
            <a:ext cx="1984248" cy="1718902"/>
          </a:xfrm>
          <a:prstGeom prst="rect">
            <a:avLst/>
          </a:prstGeom>
        </p:spPr>
      </p:pic>
      <p:pic>
        <p:nvPicPr>
          <p:cNvPr id="1026" name="Picture 2" descr="MySQL API Integrations - Pipedream">
            <a:extLst>
              <a:ext uri="{FF2B5EF4-FFF2-40B4-BE49-F238E27FC236}">
                <a16:creationId xmlns:a16="http://schemas.microsoft.com/office/drawing/2014/main" xmlns="" id="{39CE267B-D2E9-BFD6-0A19-4AD6CFBC5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45305" y="1350662"/>
            <a:ext cx="1427554" cy="142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xmlns="" id="{073AE975-430F-B1E7-5260-4304EE8F7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482" y="3209544"/>
            <a:ext cx="1373486" cy="13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8F06951F-D6D3-2E4C-188B-CECA683C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80590" y="3516772"/>
            <a:ext cx="1427554" cy="134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Importance of Excel in Business">
            <a:extLst>
              <a:ext uri="{FF2B5EF4-FFF2-40B4-BE49-F238E27FC236}">
                <a16:creationId xmlns:a16="http://schemas.microsoft.com/office/drawing/2014/main" xmlns="" id="{DB3CD82A-5B73-6C94-8251-9394982FB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1584" y="3511244"/>
            <a:ext cx="1691640" cy="133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3692DDD-A238-B534-8C7D-DC9D9CDE98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825" y="4850777"/>
            <a:ext cx="1804151" cy="1422008"/>
          </a:xfrm>
          <a:prstGeom prst="rect">
            <a:avLst/>
          </a:prstGeom>
        </p:spPr>
      </p:pic>
      <p:pic>
        <p:nvPicPr>
          <p:cNvPr id="1036" name="Picture 12" descr="pandas (software) - Wikipedia">
            <a:extLst>
              <a:ext uri="{FF2B5EF4-FFF2-40B4-BE49-F238E27FC236}">
                <a16:creationId xmlns:a16="http://schemas.microsoft.com/office/drawing/2014/main" xmlns="" id="{86BE7056-4C57-3705-E1C3-99D4424F0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7256" y="2991397"/>
            <a:ext cx="1755648" cy="121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eaborn · PyPI">
            <a:extLst>
              <a:ext uri="{FF2B5EF4-FFF2-40B4-BE49-F238E27FC236}">
                <a16:creationId xmlns:a16="http://schemas.microsoft.com/office/drawing/2014/main" xmlns="" id="{733487ED-C7F4-BD1A-C878-398018E3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1088" y="5018001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360DigiTMG Reviews - 52 Reviews of 360digitmg.com | Sitejabber">
            <a:extLst>
              <a:ext uri="{FF2B5EF4-FFF2-40B4-BE49-F238E27FC236}">
                <a16:creationId xmlns:a16="http://schemas.microsoft.com/office/drawing/2014/main" xmlns="" id="{279FD152-A70F-0684-4672-98AAB7D54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15533" y="0"/>
            <a:ext cx="2276467" cy="8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m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79776" y="2956560"/>
            <a:ext cx="2011680" cy="1310640"/>
          </a:xfrm>
          <a:prstGeom prst="rect">
            <a:avLst/>
          </a:prstGeom>
        </p:spPr>
      </p:pic>
      <p:pic>
        <p:nvPicPr>
          <p:cNvPr id="17" name="Picture 16" descr="nump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87368" y="1101852"/>
            <a:ext cx="173736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Algerian" pitchFamily="8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f3a8d4be09_2_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8</a:t>
            </a:fld>
            <a:endParaRPr/>
          </a:p>
        </p:txBody>
      </p:sp>
      <p:pic>
        <p:nvPicPr>
          <p:cNvPr id="149" name="Google Shape;149;gf3a8d4be09_2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4" descr="360DigiTMG Reviews - 52 Reviews of 360digitmg.com | Sitejabber">
            <a:extLst>
              <a:ext uri="{FF2B5EF4-FFF2-40B4-BE49-F238E27FC236}">
                <a16:creationId xmlns:a16="http://schemas.microsoft.com/office/drawing/2014/main" xmlns="" id="{ADCF9E5F-A186-0EF9-E861-017D5664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15533" y="0"/>
            <a:ext cx="2276467" cy="8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rchitech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30" y="904972"/>
            <a:ext cx="11576115" cy="50991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152400" y="186025"/>
            <a:ext cx="10591800" cy="142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  <a:ea typeface="Times New Roman"/>
                <a:cs typeface="Times New Roman"/>
                <a:sym typeface="Times New Roman"/>
              </a:rPr>
              <a:t>Data Collection and Understanding</a:t>
            </a:r>
            <a:endParaRPr sz="3200" b="1" dirty="0">
              <a:solidFill>
                <a:schemeClr val="accent2">
                  <a:lumMod val="75000"/>
                </a:schemeClr>
              </a:solidFill>
              <a:latin typeface="Algerian" pitchFamily="82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6096000" y="1809750"/>
            <a:ext cx="61341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52400" y="798636"/>
            <a:ext cx="11034000" cy="2076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Data Collection: Collect historical data on machine downtime, including timestamps, reasons for downtime, factors affecting machines, maintenance records, and any other relevant information.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D</a:t>
            </a:r>
            <a:r>
              <a:rPr lang="en-US" sz="1800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ataset is a comma separated file – </a:t>
            </a:r>
            <a:r>
              <a:rPr lang="en-US" sz="1800" b="1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Machine Downtime.csv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Sample screenshot of the data</a:t>
            </a:r>
            <a:endParaRPr lang="en-US" sz="1800" dirty="0"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58415C7-917C-F068-67FF-C222FA6EC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32" y="2352096"/>
            <a:ext cx="10525125" cy="3857625"/>
          </a:xfrm>
          <a:prstGeom prst="rect">
            <a:avLst/>
          </a:prstGeom>
        </p:spPr>
      </p:pic>
      <p:pic>
        <p:nvPicPr>
          <p:cNvPr id="4" name="Picture 4" descr="360DigiTMG Reviews - 52 Reviews of 360digitmg.com | Sitejabber">
            <a:extLst>
              <a:ext uri="{FF2B5EF4-FFF2-40B4-BE49-F238E27FC236}">
                <a16:creationId xmlns:a16="http://schemas.microsoft.com/office/drawing/2014/main" xmlns="" id="{3BA96203-3384-B190-EF2F-D0613E7E3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15533" y="0"/>
            <a:ext cx="2276467" cy="80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923</TotalTime>
  <Words>468</Words>
  <Application>Microsoft Office PowerPoint</Application>
  <PresentationFormat>Custom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Algerian</vt:lpstr>
      <vt:lpstr>Times New Roman</vt:lpstr>
      <vt:lpstr>Georgia</vt:lpstr>
      <vt:lpstr>Calibri</vt:lpstr>
      <vt:lpstr>Trebuchet MS</vt:lpstr>
      <vt:lpstr>Noto Sans Symbols</vt:lpstr>
      <vt:lpstr>Wingdings 2</vt:lpstr>
      <vt:lpstr>Arial Narrow</vt:lpstr>
      <vt:lpstr>Wingdings</vt:lpstr>
      <vt:lpstr>Opulent</vt:lpstr>
      <vt:lpstr>“ Machine Downtime ”</vt:lpstr>
      <vt:lpstr>Project Leadership</vt:lpstr>
      <vt:lpstr>Contents</vt:lpstr>
      <vt:lpstr>Introduction</vt:lpstr>
      <vt:lpstr>Business Problem</vt:lpstr>
      <vt:lpstr>CRISP-ML(Q) Methodology  There are six stages of CRISP-ML(Q) Methodology  1. Business Understanding  2. Data Understanding  3. Data Preparation </vt:lpstr>
      <vt:lpstr>Technical Stacks</vt:lpstr>
      <vt:lpstr>Project Overview and Scope</vt:lpstr>
      <vt:lpstr>Data Collection and Understanding  </vt:lpstr>
      <vt:lpstr>Exploratory Data Analysis [EDA]</vt:lpstr>
      <vt:lpstr>Data Preprocessing</vt:lpstr>
      <vt:lpstr>Data Visualization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raginichouhan13@outlook.com</cp:lastModifiedBy>
  <cp:revision>74</cp:revision>
  <dcterms:created xsi:type="dcterms:W3CDTF">2022-02-16T01:47:29Z</dcterms:created>
  <dcterms:modified xsi:type="dcterms:W3CDTF">2023-09-13T12:37:50Z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