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3" autoAdjust="0"/>
  </p:normalViewPr>
  <p:slideViewPr>
    <p:cSldViewPr>
      <p:cViewPr>
        <p:scale>
          <a:sx n="100" d="100"/>
          <a:sy n="100" d="100"/>
        </p:scale>
        <p:origin x="-516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F43EF-9BCB-4E38-B489-7D02DEEC9AC7}" type="datetimeFigureOut">
              <a:rPr lang="fr-FR" smtClean="0"/>
              <a:pPr/>
              <a:t>18/12/2017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73B1A-CAC9-42DF-AF7F-D8AF8D3AA59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891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73B1A-CAC9-42DF-AF7F-D8AF8D3AA590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6F39489-710F-41ED-8967-5B7ECD9C07C0}" type="datetime1">
              <a:rPr lang="fr-FR" smtClean="0"/>
              <a:pPr/>
              <a:t>18/12/2017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434705-3F4A-44B3-B0F6-9B98BC49E10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489D-D3E4-4B49-ACBC-F0CE20A2C03E}" type="datetime1">
              <a:rPr lang="fr-FR" smtClean="0"/>
              <a:pPr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4705-3F4A-44B3-B0F6-9B98BC49E10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3028824-8E0E-49C1-AD2D-99E02A861694}" type="datetime1">
              <a:rPr lang="fr-FR" smtClean="0"/>
              <a:pPr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0434705-3F4A-44B3-B0F6-9B98BC49E10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676-4396-4E71-A1FD-66EF01A177B1}" type="datetime1">
              <a:rPr lang="fr-FR" smtClean="0"/>
              <a:pPr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434705-3F4A-44B3-B0F6-9B98BC49E10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FB65-6C29-4249-9CB6-2C3824056043}" type="datetime1">
              <a:rPr lang="fr-FR" smtClean="0"/>
              <a:pPr/>
              <a:t>18/12/2017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0434705-3F4A-44B3-B0F6-9B98BC49E10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5AC622D-9FE6-4A8C-8CA3-19B340B8A3EB}" type="datetime1">
              <a:rPr lang="fr-FR" smtClean="0"/>
              <a:pPr/>
              <a:t>18/12/2017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0434705-3F4A-44B3-B0F6-9B98BC49E10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BB03D2-CD59-4491-B141-2930D4CB94C7}" type="datetime1">
              <a:rPr lang="fr-FR" smtClean="0"/>
              <a:pPr/>
              <a:t>18/12/2017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0434705-3F4A-44B3-B0F6-9B98BC49E10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AC7E-817E-445C-BFF8-C52C713CBCA2}" type="datetime1">
              <a:rPr lang="fr-FR" smtClean="0"/>
              <a:pPr/>
              <a:t>18/12/2017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434705-3F4A-44B3-B0F6-9B98BC49E10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9D55-6943-460D-958D-9DE474BF72E6}" type="datetime1">
              <a:rPr lang="fr-FR" smtClean="0"/>
              <a:pPr/>
              <a:t>18/12/2017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434705-3F4A-44B3-B0F6-9B98BC49E10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2E-B182-401D-A266-4921D2136B1E}" type="datetime1">
              <a:rPr lang="fr-FR" smtClean="0"/>
              <a:pPr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434705-3F4A-44B3-B0F6-9B98BC49E10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C9C401B-3681-44BB-B757-E36DFB22AA6F}" type="datetime1">
              <a:rPr lang="fr-FR" smtClean="0"/>
              <a:pPr/>
              <a:t>18/12/2017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0434705-3F4A-44B3-B0F6-9B98BC49E10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7E0C1F6-507D-460F-B8BB-AF6730236991}" type="datetime1">
              <a:rPr lang="fr-FR" smtClean="0"/>
              <a:pPr/>
              <a:t>18/12/2017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0434705-3F4A-44B3-B0F6-9B98BC49E10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Un peu </a:t>
            </a:r>
            <a:r>
              <a:rPr lang="fr-FR" dirty="0" err="1" smtClean="0"/>
              <a:t>d’ajax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4705-3F4A-44B3-B0F6-9B98BC49E1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438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 smtClean="0"/>
              <a:t>Load</a:t>
            </a:r>
            <a:r>
              <a:rPr lang="fr-FR" b="1" dirty="0" smtClean="0"/>
              <a:t>, script </a:t>
            </a:r>
            <a:r>
              <a:rPr lang="fr-FR" b="1" dirty="0" err="1" smtClean="0"/>
              <a:t>php</a:t>
            </a:r>
            <a:r>
              <a:rPr lang="fr-FR" b="1" dirty="0" smtClean="0"/>
              <a:t> sur </a:t>
            </a:r>
            <a:r>
              <a:rPr lang="fr-FR" b="1" i="1" dirty="0" smtClean="0"/>
              <a:t>change</a:t>
            </a:r>
            <a:r>
              <a:rPr lang="fr-FR" b="1" dirty="0" smtClean="0"/>
              <a:t> d’une liste  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Fichier client :</a:t>
            </a:r>
          </a:p>
          <a:p>
            <a:endParaRPr lang="fr-FR" dirty="0"/>
          </a:p>
          <a:p>
            <a:r>
              <a:rPr lang="fr-FR" dirty="0" err="1" smtClean="0"/>
              <a:t>jQuery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Code PHP : 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84784"/>
            <a:ext cx="3622903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03" y="3140968"/>
            <a:ext cx="9019948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2837" y="4437112"/>
            <a:ext cx="3257550" cy="202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1556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Le mode asynchrone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Avec la méthode </a:t>
            </a:r>
            <a:r>
              <a:rPr lang="fr-FR" i="1" dirty="0" err="1" smtClean="0"/>
              <a:t>load</a:t>
            </a:r>
            <a:r>
              <a:rPr lang="fr-FR" dirty="0" smtClean="0"/>
              <a:t>, nous étions en mode synchrone, bloquant pour la suite des instructions.</a:t>
            </a:r>
          </a:p>
          <a:p>
            <a:r>
              <a:rPr lang="fr-FR" dirty="0" smtClean="0"/>
              <a:t>Même si nous pouvons utiliser </a:t>
            </a:r>
            <a:r>
              <a:rPr lang="fr-FR" i="1" dirty="0" err="1" smtClean="0"/>
              <a:t>load</a:t>
            </a:r>
            <a:r>
              <a:rPr lang="fr-FR" dirty="0" smtClean="0"/>
              <a:t> pour des traitements simples, AJAX est surtout utilisé en mode asynchrone. Le mode asynchrone permet également de recueillir l’état du serveur : la requête AJAX s’est-elle bien passée? Ce qui n’est pas le cas avec </a:t>
            </a:r>
            <a:r>
              <a:rPr lang="fr-FR" i="1" dirty="0" err="1" smtClean="0"/>
              <a:t>load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xmlns="" val="42828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La méthode </a:t>
            </a:r>
            <a:r>
              <a:rPr lang="fr-FR" b="1" i="1" dirty="0" err="1" smtClean="0"/>
              <a:t>ajax</a:t>
            </a:r>
            <a:endParaRPr lang="fr-FR" b="1" i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C’est la méthode principale, qui peut-être paramétrée très finement ($.</a:t>
            </a:r>
            <a:r>
              <a:rPr lang="fr-FR" dirty="0" err="1" smtClean="0"/>
              <a:t>ajax</a:t>
            </a:r>
            <a:r>
              <a:rPr lang="fr-FR" dirty="0" smtClean="0"/>
              <a:t>()).</a:t>
            </a:r>
          </a:p>
          <a:p>
            <a:r>
              <a:rPr lang="fr-FR" dirty="0" err="1" smtClean="0"/>
              <a:t>jQuery</a:t>
            </a:r>
            <a:r>
              <a:rPr lang="fr-FR" dirty="0" smtClean="0"/>
              <a:t> fournit deux méthodes, plus simple d’utilisation qui conviennent parfaitement dans la très grande majorité des cas</a:t>
            </a:r>
          </a:p>
          <a:p>
            <a:r>
              <a:rPr lang="fr-FR" dirty="0" smtClean="0"/>
              <a:t>Ce sont les méthodes </a:t>
            </a:r>
            <a:r>
              <a:rPr lang="fr-FR" b="1" i="1" dirty="0" smtClean="0"/>
              <a:t>$.</a:t>
            </a:r>
            <a:r>
              <a:rPr lang="fr-FR" b="1" i="1" dirty="0" err="1" smtClean="0"/>
              <a:t>get</a:t>
            </a:r>
            <a:r>
              <a:rPr lang="fr-FR" b="1" i="1" dirty="0" smtClean="0"/>
              <a:t>() </a:t>
            </a:r>
            <a:r>
              <a:rPr lang="fr-FR" dirty="0" smtClean="0"/>
              <a:t>et </a:t>
            </a:r>
            <a:r>
              <a:rPr lang="fr-FR" b="1" i="1" dirty="0" smtClean="0"/>
              <a:t>$.post()</a:t>
            </a:r>
            <a:r>
              <a:rPr lang="fr-FR" dirty="0" smtClean="0"/>
              <a:t>.</a:t>
            </a:r>
          </a:p>
          <a:p>
            <a:r>
              <a:rPr lang="fr-FR" dirty="0" smtClean="0"/>
              <a:t>Ce sont ces deux méthodes dont nous allons utiliser le fonctionnement.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8328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Les méthodes $.</a:t>
            </a:r>
            <a:r>
              <a:rPr lang="fr-FR" b="1" dirty="0" err="1" smtClean="0"/>
              <a:t>get</a:t>
            </a:r>
            <a:r>
              <a:rPr lang="fr-FR" b="1" dirty="0" smtClean="0"/>
              <a:t> et $.post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mode asynchrone, le code client n’est pas bloqué</a:t>
            </a:r>
          </a:p>
          <a:p>
            <a:r>
              <a:rPr lang="fr-FR" dirty="0" smtClean="0"/>
              <a:t>Encore faut-il savoir à quel moment le traitement est terminé : c’est le rôle d’une fonction, que l’on appelle fonction de </a:t>
            </a:r>
            <a:r>
              <a:rPr lang="fr-FR" b="1" i="1" dirty="0" smtClean="0"/>
              <a:t>callback</a:t>
            </a:r>
            <a:r>
              <a:rPr lang="fr-FR" dirty="0" smtClean="0"/>
              <a:t> (de rappel)</a:t>
            </a:r>
          </a:p>
          <a:p>
            <a:r>
              <a:rPr lang="fr-FR" dirty="0" smtClean="0"/>
              <a:t>Cette fonction pourra également renseigner le client de l’échec de la tentative.</a:t>
            </a:r>
          </a:p>
          <a:p>
            <a:r>
              <a:rPr lang="fr-FR" dirty="0" smtClean="0"/>
              <a:t>Ce sont les deux grandes différences avec la méthode </a:t>
            </a:r>
            <a:r>
              <a:rPr lang="fr-FR" i="1" dirty="0" err="1" smtClean="0"/>
              <a:t>load</a:t>
            </a:r>
            <a:r>
              <a:rPr lang="fr-FR" i="1" dirty="0" smtClean="0"/>
              <a:t>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xmlns="" val="19377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La méthode $.</a:t>
            </a:r>
            <a:r>
              <a:rPr lang="fr-FR" b="1" dirty="0" err="1" smtClean="0"/>
              <a:t>get</a:t>
            </a:r>
            <a:r>
              <a:rPr lang="fr-FR" dirty="0" smtClean="0"/>
              <a:t> 1/3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Elle est utilisée pour recueillir de l’information du serveur, même si on peut envoyer néanmoins des paramètres.</a:t>
            </a:r>
          </a:p>
          <a:p>
            <a:r>
              <a:rPr lang="fr-FR" dirty="0" smtClean="0"/>
              <a:t>Son format général comporte 4 paramètres :</a:t>
            </a:r>
          </a:p>
          <a:p>
            <a:r>
              <a:rPr lang="fr-FR" sz="2800" dirty="0" smtClean="0"/>
              <a:t>$</a:t>
            </a:r>
            <a:r>
              <a:rPr lang="fr-FR" sz="2800" dirty="0" err="1" smtClean="0"/>
              <a:t>get</a:t>
            </a:r>
            <a:r>
              <a:rPr lang="fr-FR" sz="2800" dirty="0" smtClean="0"/>
              <a:t>(« url pointée », {madonnee1=« val1 » : </a:t>
            </a:r>
          </a:p>
          <a:p>
            <a:pPr marL="2697480" lvl="8" indent="0">
              <a:buNone/>
            </a:pPr>
            <a:r>
              <a:rPr lang="fr-FR" sz="2800" dirty="0"/>
              <a:t>	</a:t>
            </a:r>
            <a:r>
              <a:rPr lang="fr-FR" sz="2800" dirty="0" smtClean="0"/>
              <a:t>	madonnee2 = « val2 »} ,</a:t>
            </a:r>
          </a:p>
          <a:p>
            <a:pPr marL="2697480" lvl="8" indent="0">
              <a:buNone/>
            </a:pPr>
            <a:r>
              <a:rPr lang="fr-FR" sz="2800" dirty="0" err="1" smtClean="0"/>
              <a:t>function</a:t>
            </a:r>
            <a:r>
              <a:rPr lang="fr-FR" sz="2800" dirty="0" smtClean="0"/>
              <a:t>(</a:t>
            </a:r>
            <a:r>
              <a:rPr lang="fr-FR" sz="2800" dirty="0" err="1" smtClean="0"/>
              <a:t>données_retournée</a:t>
            </a:r>
            <a:r>
              <a:rPr lang="fr-FR" sz="2800" dirty="0" smtClean="0"/>
              <a:t>){ du code } </a:t>
            </a:r>
          </a:p>
          <a:p>
            <a:pPr marL="2697480" lvl="8" indent="0">
              <a:buNone/>
            </a:pPr>
            <a:r>
              <a:rPr lang="fr-FR" sz="2800" dirty="0" smtClean="0"/>
              <a:t>		, type de donnée retournée );</a:t>
            </a:r>
            <a:endParaRPr lang="fr-FR" sz="2800" dirty="0"/>
          </a:p>
          <a:p>
            <a:pPr marL="2697480" lvl="8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7955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La méthode $.</a:t>
            </a:r>
            <a:r>
              <a:rPr lang="fr-FR" b="1" dirty="0" err="1" smtClean="0"/>
              <a:t>get</a:t>
            </a:r>
            <a:r>
              <a:rPr lang="fr-FR" b="1" dirty="0" smtClean="0"/>
              <a:t> </a:t>
            </a:r>
            <a:r>
              <a:rPr lang="fr-FR" dirty="0" smtClean="0"/>
              <a:t>2/3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Tous les arguments ne sont pas requis :</a:t>
            </a:r>
          </a:p>
          <a:p>
            <a:r>
              <a:rPr lang="fr-FR" dirty="0" smtClean="0"/>
              <a:t>Exemple avec la table de multiplication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Autre format sans fonction anonyme</a:t>
            </a:r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17309"/>
            <a:ext cx="21145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6828313" cy="128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549" y="4725144"/>
            <a:ext cx="625576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7429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La méthode $.</a:t>
            </a:r>
            <a:r>
              <a:rPr lang="fr-FR" b="1" dirty="0" err="1" smtClean="0"/>
              <a:t>get</a:t>
            </a:r>
            <a:r>
              <a:rPr lang="fr-FR" b="1" dirty="0" smtClean="0"/>
              <a:t> </a:t>
            </a:r>
            <a:r>
              <a:rPr lang="fr-FR" dirty="0" smtClean="0"/>
              <a:t>3/3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Bien sûr les « data » retournées doivent être prises en charge par </a:t>
            </a:r>
            <a:r>
              <a:rPr lang="fr-FR" dirty="0" err="1" smtClean="0"/>
              <a:t>jQuery</a:t>
            </a:r>
            <a:r>
              <a:rPr lang="fr-FR" dirty="0" smtClean="0"/>
              <a:t> et interprétable en html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peut se demander s’il est souhaitable de faire circuler la mise en forme (les balises html) ou seulement les données (le tableau de valeur).</a:t>
            </a:r>
          </a:p>
          <a:p>
            <a:r>
              <a:rPr lang="fr-FR" dirty="0" err="1" smtClean="0"/>
              <a:t>Cf</a:t>
            </a:r>
            <a:r>
              <a:rPr lang="fr-FR" dirty="0" smtClean="0"/>
              <a:t> plus loin</a:t>
            </a:r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973671" cy="117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873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La méthode $.post </a:t>
            </a:r>
            <a:r>
              <a:rPr lang="fr-FR" dirty="0" smtClean="0"/>
              <a:t>1/2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Elle contient les mêmes paramètres que $.</a:t>
            </a:r>
            <a:r>
              <a:rPr lang="fr-FR" dirty="0" err="1" smtClean="0"/>
              <a:t>get</a:t>
            </a:r>
            <a:endParaRPr lang="fr-FR" dirty="0" smtClean="0"/>
          </a:p>
          <a:p>
            <a:r>
              <a:rPr lang="fr-FR" dirty="0" smtClean="0"/>
              <a:t>Elle s’utilise lorsque plusieurs données sont envoyées, par exemple un formulaire saisi :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8"/>
            <a:r>
              <a:rPr lang="fr-FR" sz="2400" dirty="0" smtClean="0"/>
              <a:t>                                    Le code …</a:t>
            </a:r>
            <a:endParaRPr lang="fr-F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2167" y="2996952"/>
            <a:ext cx="4112659" cy="2304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977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La méthode $.</a:t>
            </a:r>
            <a:r>
              <a:rPr lang="fr-FR" b="1" dirty="0" smtClean="0"/>
              <a:t>post </a:t>
            </a:r>
            <a:r>
              <a:rPr lang="fr-FR" dirty="0" smtClean="0"/>
              <a:t>2/2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Code HTML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Code </a:t>
            </a:r>
            <a:r>
              <a:rPr lang="fr-FR" dirty="0" err="1" smtClean="0"/>
              <a:t>jQuery</a:t>
            </a:r>
            <a:r>
              <a:rPr lang="fr-FR" dirty="0" smtClean="0"/>
              <a:t> :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Code </a:t>
            </a:r>
            <a:r>
              <a:rPr lang="fr-FR" dirty="0" err="1" smtClean="0"/>
              <a:t>php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56792"/>
            <a:ext cx="5905500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6197" y="3140968"/>
            <a:ext cx="533400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6196" y="5013176"/>
            <a:ext cx="3772107" cy="14968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245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 aller un peu plus loin…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Nous avons dit que l’on pouvait se demander si, avec AJAX, il était de la responsabilité du serveur de retourner les données ET la présentation (les balises) ; </a:t>
            </a:r>
            <a:r>
              <a:rPr lang="fr-FR" dirty="0" err="1" smtClean="0"/>
              <a:t>cf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 15 et la méthode $.</a:t>
            </a:r>
            <a:r>
              <a:rPr lang="fr-FR" dirty="0" err="1" smtClean="0"/>
              <a:t>get</a:t>
            </a:r>
            <a:endParaRPr lang="fr-FR" dirty="0"/>
          </a:p>
          <a:p>
            <a:r>
              <a:rPr lang="fr-FR" dirty="0" smtClean="0"/>
              <a:t>Nous allons choisir cette fois de ne retourner que le tableau de valeurs (une table de multiplication) et de demander à </a:t>
            </a:r>
            <a:r>
              <a:rPr lang="fr-FR" dirty="0" err="1" smtClean="0"/>
              <a:t>jQuery</a:t>
            </a:r>
            <a:r>
              <a:rPr lang="fr-FR" dirty="0" smtClean="0"/>
              <a:t> de construire le tableau HTML.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881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Rappel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 code JavaScript s’exécute sur le client</a:t>
            </a:r>
          </a:p>
          <a:p>
            <a:pPr marL="0" indent="0">
              <a:buNone/>
            </a:pPr>
            <a:r>
              <a:rPr lang="fr-FR" dirty="0" smtClean="0"/>
              <a:t>C’est le navigateur qui interprète ce code</a:t>
            </a:r>
          </a:p>
          <a:p>
            <a:pPr marL="0" indent="0">
              <a:buNone/>
            </a:pPr>
            <a:r>
              <a:rPr lang="fr-FR" dirty="0" smtClean="0"/>
              <a:t>Le code JavaScript est en général utilisé pour améliorer la couche de présentation</a:t>
            </a:r>
          </a:p>
          <a:p>
            <a:pPr marL="0" indent="0">
              <a:buNone/>
            </a:pPr>
            <a:r>
              <a:rPr lang="fr-FR" dirty="0" smtClean="0"/>
              <a:t>Pour s’exécuter, JavaScript n’a pas besoin du protocole HTTP, un simple navigateur suffit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314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Un premier essai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code côté serveur, nous ne générons que le tableau de données 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Côté </a:t>
            </a:r>
            <a:r>
              <a:rPr lang="fr-FR" dirty="0" err="1" smtClean="0"/>
              <a:t>jQuery</a:t>
            </a:r>
            <a:r>
              <a:rPr lang="fr-FR" dirty="0" smtClean="0"/>
              <a:t>, nous parcourons ce tableau et générons les balises 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3486983" cy="1296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4463" y="4581128"/>
            <a:ext cx="6315075" cy="1771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684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Un premier échec …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Et… ca ne marche pas</a:t>
            </a:r>
          </a:p>
          <a:p>
            <a:r>
              <a:rPr lang="fr-FR" dirty="0" smtClean="0"/>
              <a:t>La raison c’est qu’il y a une incompatibilité entre le tableau généré par PHP (</a:t>
            </a:r>
            <a:r>
              <a:rPr lang="fr-FR" dirty="0" err="1" smtClean="0"/>
              <a:t>array</a:t>
            </a:r>
            <a:r>
              <a:rPr lang="fr-FR" dirty="0" smtClean="0"/>
              <a:t>) et les tableaux en JavaScript !!</a:t>
            </a:r>
          </a:p>
          <a:p>
            <a:r>
              <a:rPr lang="fr-FR" dirty="0" smtClean="0"/>
              <a:t>Il nous faut passer par un format supporté par les deux langages : JSON (</a:t>
            </a:r>
            <a:r>
              <a:rPr lang="fr-FR" i="1" dirty="0"/>
              <a:t>JavaScript Object </a:t>
            </a:r>
            <a:r>
              <a:rPr lang="fr-FR" i="1" dirty="0" smtClean="0"/>
              <a:t>Notation)</a:t>
            </a:r>
          </a:p>
          <a:p>
            <a:r>
              <a:rPr lang="fr-FR" dirty="0" smtClean="0"/>
              <a:t>Ce format ressemble à XML, en moins lourd; nous l’avons utilisé pour décrire les paramètres envoyés :</a:t>
            </a:r>
          </a:p>
          <a:p>
            <a:r>
              <a:rPr lang="fr-FR" dirty="0" smtClean="0"/>
              <a:t>{ « nom_donnee1 » : valeur1 , « nom_donnee2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48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Une solution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Il faut encoder le tableau généré par PHP, la fonction </a:t>
            </a:r>
            <a:r>
              <a:rPr lang="fr-FR" b="1" dirty="0" err="1" smtClean="0"/>
              <a:t>json_encode</a:t>
            </a:r>
            <a:r>
              <a:rPr lang="fr-FR" b="1" dirty="0" smtClean="0"/>
              <a:t> :</a:t>
            </a:r>
          </a:p>
          <a:p>
            <a:endParaRPr lang="fr-FR" b="1" dirty="0"/>
          </a:p>
          <a:p>
            <a:endParaRPr lang="fr-FR" b="1" dirty="0" smtClean="0"/>
          </a:p>
          <a:p>
            <a:r>
              <a:rPr lang="fr-FR" dirty="0" smtClean="0"/>
              <a:t>Il faut indiquer dans la fonction de rappel que le format reçu sera </a:t>
            </a:r>
            <a:r>
              <a:rPr lang="fr-FR" b="1" dirty="0" err="1" smtClean="0"/>
              <a:t>json</a:t>
            </a:r>
            <a:r>
              <a:rPr lang="fr-FR" dirty="0" smtClean="0"/>
              <a:t> :</a:t>
            </a:r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864"/>
            <a:ext cx="3246339" cy="12732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53136"/>
            <a:ext cx="8116655" cy="95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lèche droite 7"/>
          <p:cNvSpPr/>
          <p:nvPr/>
        </p:nvSpPr>
        <p:spPr>
          <a:xfrm rot="19619912">
            <a:off x="3278779" y="5607123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466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JavaScript peut accéder au serveur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Il est parfois nécessaire de faire des appels au serveur pour récupérer des données sans avoir à redemander au serveur toute la page :</a:t>
            </a:r>
          </a:p>
          <a:p>
            <a:pPr marL="0" indent="0">
              <a:buNone/>
            </a:pPr>
            <a:r>
              <a:rPr lang="fr-FR" dirty="0" smtClean="0"/>
              <a:t>C’est le rôle de la technologie AJAX qui permet à JavaScript de communiquer avec le serveur en fournissant des données et en récupérant des données</a:t>
            </a:r>
          </a:p>
          <a:p>
            <a:pPr marL="0" indent="0">
              <a:buNone/>
            </a:pPr>
            <a:r>
              <a:rPr lang="fr-FR" dirty="0" smtClean="0"/>
              <a:t>Cette fonctionnalité existe depuis très longtemps (IE dans un premier temps et reprise par les autres navigateurs)</a:t>
            </a:r>
          </a:p>
          <a:p>
            <a:pPr marL="0" indent="0">
              <a:buNone/>
            </a:pPr>
            <a:r>
              <a:rPr lang="fr-FR" dirty="0" smtClean="0"/>
              <a:t>Elle est remise au centre du WEB 2.0 qui nécessite des échanges rapides dans les deux sens sans rafraichir la page.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950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/>
              <a:t>Deux modes de connexion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algn="ctr"/>
            <a:r>
              <a:rPr lang="fr-FR" b="1" dirty="0" smtClean="0"/>
              <a:t>Mode synchrone</a:t>
            </a:r>
            <a:r>
              <a:rPr lang="fr-FR" dirty="0" smtClean="0"/>
              <a:t> </a:t>
            </a:r>
          </a:p>
          <a:p>
            <a:r>
              <a:rPr lang="fr-FR" dirty="0" smtClean="0"/>
              <a:t>Le traitement côté serveur doit se terminer avant que le code client (JavaScript) continue :</a:t>
            </a:r>
          </a:p>
          <a:p>
            <a:pPr algn="ctr"/>
            <a:r>
              <a:rPr lang="fr-FR" b="1" dirty="0" smtClean="0"/>
              <a:t>Mode Asynchrone</a:t>
            </a:r>
          </a:p>
          <a:p>
            <a:r>
              <a:rPr lang="fr-FR" dirty="0" smtClean="0"/>
              <a:t>Le traitement côté client n’attend pas la réponse du serveur pour continuer </a:t>
            </a:r>
          </a:p>
          <a:p>
            <a:r>
              <a:rPr lang="fr-FR" dirty="0" smtClean="0"/>
              <a:t>Le mode asynchrone est souvent privilégié</a:t>
            </a:r>
            <a:endParaRPr lang="fr-FR" dirty="0"/>
          </a:p>
          <a:p>
            <a:endParaRPr lang="fr-FR" dirty="0" smtClean="0"/>
          </a:p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5697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La méthode </a:t>
            </a:r>
            <a:r>
              <a:rPr lang="fr-FR" b="1" dirty="0" err="1" smtClean="0"/>
              <a:t>load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mise en œuvre est simple (enfin si on respecte les conventions…)</a:t>
            </a:r>
          </a:p>
          <a:p>
            <a:r>
              <a:rPr lang="fr-FR" dirty="0" smtClean="0"/>
              <a:t>L’appel est synchrone, c’est-à-dire bloquant pour le client.</a:t>
            </a:r>
          </a:p>
          <a:p>
            <a:r>
              <a:rPr lang="fr-FR" dirty="0" smtClean="0"/>
              <a:t>Cela permet d’importer un fichier (HTML, PHP ou autre)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8070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200" b="1" dirty="0" err="1" smtClean="0"/>
              <a:t>Load</a:t>
            </a:r>
            <a:r>
              <a:rPr lang="fr-FR" sz="3200" b="1" dirty="0" smtClean="0"/>
              <a:t> : Chargement </a:t>
            </a:r>
            <a:r>
              <a:rPr lang="fr-FR" sz="3200" b="1" dirty="0"/>
              <a:t>d’un simple fichier HTML </a:t>
            </a: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Fichier client 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jQuery</a:t>
            </a:r>
            <a:r>
              <a:rPr lang="fr-FR" dirty="0" smtClean="0"/>
              <a:t> :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Fichier importé : 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7244" y="1556792"/>
            <a:ext cx="5290860" cy="23825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2382" y="3939356"/>
            <a:ext cx="7596408" cy="1145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2557" y="5236825"/>
            <a:ext cx="3640234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593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Load</a:t>
            </a:r>
            <a:r>
              <a:rPr lang="fr-FR" b="1" dirty="0" smtClean="0"/>
              <a:t> : importation d’un script </a:t>
            </a:r>
            <a:r>
              <a:rPr lang="fr-FR" b="1" dirty="0" err="1" smtClean="0"/>
              <a:t>php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Fichier client :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jQuery</a:t>
            </a:r>
            <a:r>
              <a:rPr lang="fr-FR" dirty="0" smtClean="0"/>
              <a:t> :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Code </a:t>
            </a:r>
            <a:r>
              <a:rPr lang="fr-FR" dirty="0" err="1" smtClean="0"/>
              <a:t>php</a:t>
            </a:r>
            <a:r>
              <a:rPr lang="fr-FR" dirty="0" smtClean="0"/>
              <a:t> :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39213"/>
            <a:ext cx="4447919" cy="1067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5537" y="2852936"/>
            <a:ext cx="6202323" cy="1944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5351" y="5301208"/>
            <a:ext cx="3311614" cy="1116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76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err="1" smtClean="0"/>
              <a:t>Load</a:t>
            </a:r>
            <a:r>
              <a:rPr lang="fr-FR" sz="3600" b="1" dirty="0" smtClean="0"/>
              <a:t>, script PHP sur click de bouton radio</a:t>
            </a:r>
            <a:endParaRPr lang="fr-FR" sz="36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Fichier client 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jQuery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Code PHP : 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7140666" cy="1244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05767"/>
            <a:ext cx="6334645" cy="1511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823227"/>
            <a:ext cx="3819525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617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 err="1"/>
              <a:t>Load</a:t>
            </a:r>
            <a:r>
              <a:rPr lang="fr-FR" sz="2800" b="1" dirty="0"/>
              <a:t>, script PHP sur </a:t>
            </a:r>
            <a:r>
              <a:rPr lang="fr-FR" sz="2800" b="1" dirty="0" smtClean="0"/>
              <a:t>click </a:t>
            </a:r>
            <a:r>
              <a:rPr lang="fr-FR" sz="2800" b="1" dirty="0"/>
              <a:t>de bouton </a:t>
            </a:r>
            <a:r>
              <a:rPr lang="fr-FR" sz="2800" b="1" dirty="0" smtClean="0"/>
              <a:t>radio version 2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34705-3F4A-44B3-B0F6-9B98BC49E104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Plus propre côté </a:t>
            </a:r>
            <a:r>
              <a:rPr lang="fr-FR" dirty="0" err="1" smtClean="0"/>
              <a:t>jQuery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832" y="2420888"/>
            <a:ext cx="8235716" cy="169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634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3760</TotalTime>
  <Words>839</Words>
  <Application>Microsoft Office PowerPoint</Application>
  <PresentationFormat>Affichage à l'écran (4:3)</PresentationFormat>
  <Paragraphs>154</Paragraphs>
  <Slides>22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Médian</vt:lpstr>
      <vt:lpstr>Un peu d’ajax</vt:lpstr>
      <vt:lpstr>Rappel</vt:lpstr>
      <vt:lpstr>JavaScript peut accéder au serveur</vt:lpstr>
      <vt:lpstr>Deux modes de connexion</vt:lpstr>
      <vt:lpstr>La méthode load</vt:lpstr>
      <vt:lpstr>Load : Chargement d’un simple fichier HTML  </vt:lpstr>
      <vt:lpstr>Load : importation d’un script php</vt:lpstr>
      <vt:lpstr>Load, script PHP sur click de bouton radio</vt:lpstr>
      <vt:lpstr>Load, script PHP sur click de bouton radio version 2</vt:lpstr>
      <vt:lpstr>Load, script php sur change d’une liste  </vt:lpstr>
      <vt:lpstr>Le mode asynchrone</vt:lpstr>
      <vt:lpstr>La méthode ajax</vt:lpstr>
      <vt:lpstr>Les méthodes $.get et $.post</vt:lpstr>
      <vt:lpstr>La méthode $.get 1/3</vt:lpstr>
      <vt:lpstr>La méthode $.get 2/3</vt:lpstr>
      <vt:lpstr>La méthode $.get 3/3</vt:lpstr>
      <vt:lpstr>La méthode $.post 1/2</vt:lpstr>
      <vt:lpstr>La méthode $.post 2/2</vt:lpstr>
      <vt:lpstr>Pour aller un peu plus loin…</vt:lpstr>
      <vt:lpstr>Un premier essai</vt:lpstr>
      <vt:lpstr>Un premier échec …</vt:lpstr>
      <vt:lpstr>Une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Patrice</dc:creator>
  <cp:lastModifiedBy>prof</cp:lastModifiedBy>
  <cp:revision>114</cp:revision>
  <dcterms:created xsi:type="dcterms:W3CDTF">2012-03-08T21:10:39Z</dcterms:created>
  <dcterms:modified xsi:type="dcterms:W3CDTF">2017-12-18T16:20:06Z</dcterms:modified>
</cp:coreProperties>
</file>