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03" autoAdjust="0"/>
    <p:restoredTop sz="94660"/>
  </p:normalViewPr>
  <p:slideViewPr>
    <p:cSldViewPr>
      <p:cViewPr varScale="1">
        <p:scale>
          <a:sx n="65" d="100"/>
          <a:sy n="65" d="100"/>
        </p:scale>
        <p:origin x="16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3BF99-C376-4DE1-9287-5587F9807BF9}" type="datetimeFigureOut">
              <a:rPr lang="vi-VN" smtClean="0"/>
              <a:t>21/08/2019</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D1EF8-25B9-419E-B671-0B5356CCE07E}" type="slidenum">
              <a:rPr lang="vi-VN" smtClean="0"/>
              <a:t>‹#›</a:t>
            </a:fld>
            <a:endParaRPr lang="vi-VN"/>
          </a:p>
        </p:txBody>
      </p:sp>
    </p:spTree>
    <p:extLst>
      <p:ext uri="{BB962C8B-B14F-4D97-AF65-F5344CB8AC3E}">
        <p14:creationId xmlns:p14="http://schemas.microsoft.com/office/powerpoint/2010/main" val="3680896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lgn="ct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nchor="ctr"/>
          <a:lstStyle>
            <a:lvl1pPr marL="0" indent="0" algn="r">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bwMode="auto">
          <a:xfrm>
            <a:off x="2270760" y="6400800"/>
            <a:ext cx="6720840" cy="384048"/>
          </a:xfrm>
        </p:spPr>
        <p:txBody>
          <a:bodyPr/>
          <a:lstStyle/>
          <a:p>
            <a:r>
              <a:rPr lang="vi-VN"/>
              <a:t>PP nghiên cứu</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B9063F0-F53E-4BA6-B6E6-EA7AF3229D86}" type="slidenum">
              <a:rPr lang="vi-VN" smtClean="0"/>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5" name="Footer Placeholder 4"/>
          <p:cNvSpPr>
            <a:spLocks noGrp="1"/>
          </p:cNvSpPr>
          <p:nvPr>
            <p:ph type="ftr" sz="quarter" idx="11"/>
          </p:nvPr>
        </p:nvSpPr>
        <p:spPr/>
        <p:txBody>
          <a:bodyPr/>
          <a:lstStyle/>
          <a:p>
            <a:r>
              <a:rPr lang="vi-VN"/>
              <a:t>PP nghiên cứu</a:t>
            </a:r>
          </a:p>
        </p:txBody>
      </p:sp>
      <p:sp>
        <p:nvSpPr>
          <p:cNvPr id="6" name="Slide Number Placeholder 5"/>
          <p:cNvSpPr>
            <a:spLocks noGrp="1"/>
          </p:cNvSpPr>
          <p:nvPr>
            <p:ph type="sldNum" sz="quarter" idx="12"/>
          </p:nvPr>
        </p:nvSpPr>
        <p:spPr/>
        <p:txBody>
          <a:bodyPr/>
          <a:lstStyle/>
          <a:p>
            <a:fld id="{DB9063F0-F53E-4BA6-B6E6-EA7AF3229D86}"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5" name="Footer Placeholder 4"/>
          <p:cNvSpPr>
            <a:spLocks noGrp="1"/>
          </p:cNvSpPr>
          <p:nvPr>
            <p:ph type="ftr" sz="quarter" idx="11"/>
          </p:nvPr>
        </p:nvSpPr>
        <p:spPr/>
        <p:txBody>
          <a:bodyPr/>
          <a:lstStyle/>
          <a:p>
            <a:r>
              <a:rPr lang="vi-VN"/>
              <a:t>PP nghiên cứu</a:t>
            </a:r>
          </a:p>
        </p:txBody>
      </p:sp>
      <p:sp>
        <p:nvSpPr>
          <p:cNvPr id="6" name="Slide Number Placeholder 5"/>
          <p:cNvSpPr>
            <a:spLocks noGrp="1"/>
          </p:cNvSpPr>
          <p:nvPr>
            <p:ph type="sldNum" sz="quarter" idx="12"/>
          </p:nvPr>
        </p:nvSpPr>
        <p:spPr/>
        <p:txBody>
          <a:bodyPr/>
          <a:lstStyle/>
          <a:p>
            <a:fld id="{DB9063F0-F53E-4BA6-B6E6-EA7AF3229D86}"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228600" y="990600"/>
            <a:ext cx="8382000" cy="5334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fld id="{DB9063F0-F53E-4BA6-B6E6-EA7AF3229D86}" type="slidenum">
              <a:rPr lang="vi-VN" smtClean="0"/>
              <a:t>‹#›</a:t>
            </a:fld>
            <a:endParaRPr lang="vi-VN"/>
          </a:p>
        </p:txBody>
      </p:sp>
      <p:sp>
        <p:nvSpPr>
          <p:cNvPr id="10" name="Footer Placeholder 9"/>
          <p:cNvSpPr>
            <a:spLocks noGrp="1"/>
          </p:cNvSpPr>
          <p:nvPr>
            <p:ph type="ftr" sz="quarter" idx="16"/>
          </p:nvPr>
        </p:nvSpPr>
        <p:spPr/>
        <p:txBody>
          <a:bodyPr rtlCol="0"/>
          <a:lstStyle/>
          <a:p>
            <a:r>
              <a:rPr lang="vi-VN"/>
              <a:t>PP nghiên cứu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p>
            <a:endParaRPr lang="vi-V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vi-VN"/>
              <a:t>PP nghiên cứu</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B9063F0-F53E-4BA6-B6E6-EA7AF3229D86}" type="slidenum">
              <a:rPr lang="vi-VN" smtClean="0"/>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6" name="Footer Placeholder 5"/>
          <p:cNvSpPr>
            <a:spLocks noGrp="1"/>
          </p:cNvSpPr>
          <p:nvPr>
            <p:ph type="ftr" sz="quarter" idx="11"/>
          </p:nvPr>
        </p:nvSpPr>
        <p:spPr/>
        <p:txBody>
          <a:bodyPr/>
          <a:lstStyle/>
          <a:p>
            <a:r>
              <a:rPr lang="vi-VN"/>
              <a:t>PP nghiên cứu</a:t>
            </a:r>
          </a:p>
        </p:txBody>
      </p:sp>
      <p:sp>
        <p:nvSpPr>
          <p:cNvPr id="7" name="Slide Number Placeholder 6"/>
          <p:cNvSpPr>
            <a:spLocks noGrp="1"/>
          </p:cNvSpPr>
          <p:nvPr>
            <p:ph type="sldNum" sz="quarter" idx="12"/>
          </p:nvPr>
        </p:nvSpPr>
        <p:spPr/>
        <p:txBody>
          <a:bodyPr/>
          <a:lstStyle/>
          <a:p>
            <a:fld id="{DB9063F0-F53E-4BA6-B6E6-EA7AF3229D86}" type="slidenum">
              <a:rPr lang="vi-VN" smtClean="0"/>
              <a:t>‹#›</a:t>
            </a:fld>
            <a:endParaRPr lang="vi-V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8" name="Footer Placeholder 7"/>
          <p:cNvSpPr>
            <a:spLocks noGrp="1"/>
          </p:cNvSpPr>
          <p:nvPr>
            <p:ph type="ftr" sz="quarter" idx="11"/>
          </p:nvPr>
        </p:nvSpPr>
        <p:spPr/>
        <p:txBody>
          <a:bodyPr/>
          <a:lstStyle/>
          <a:p>
            <a:r>
              <a:rPr lang="vi-VN"/>
              <a:t>PP nghiên cứu</a:t>
            </a:r>
          </a:p>
        </p:txBody>
      </p:sp>
      <p:sp>
        <p:nvSpPr>
          <p:cNvPr id="9" name="Slide Number Placeholder 8"/>
          <p:cNvSpPr>
            <a:spLocks noGrp="1"/>
          </p:cNvSpPr>
          <p:nvPr>
            <p:ph type="sldNum" sz="quarter" idx="12"/>
          </p:nvPr>
        </p:nvSpPr>
        <p:spPr/>
        <p:txBody>
          <a:bodyPr/>
          <a:lstStyle/>
          <a:p>
            <a:fld id="{DB9063F0-F53E-4BA6-B6E6-EA7AF3229D86}" type="slidenum">
              <a:rPr lang="vi-VN" smtClean="0"/>
              <a:t>‹#›</a:t>
            </a:fld>
            <a:endParaRPr lang="vi-V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endParaRPr lang="vi-VN"/>
          </a:p>
        </p:txBody>
      </p:sp>
      <p:sp>
        <p:nvSpPr>
          <p:cNvPr id="7" name="Slide Number Placeholder 6"/>
          <p:cNvSpPr>
            <a:spLocks noGrp="1"/>
          </p:cNvSpPr>
          <p:nvPr>
            <p:ph type="sldNum" sz="quarter" idx="11"/>
          </p:nvPr>
        </p:nvSpPr>
        <p:spPr/>
        <p:txBody>
          <a:bodyPr rtlCol="0"/>
          <a:lstStyle/>
          <a:p>
            <a:fld id="{DB9063F0-F53E-4BA6-B6E6-EA7AF3229D86}" type="slidenum">
              <a:rPr lang="vi-VN" smtClean="0"/>
              <a:t>‹#›</a:t>
            </a:fld>
            <a:endParaRPr lang="vi-VN"/>
          </a:p>
        </p:txBody>
      </p:sp>
      <p:sp>
        <p:nvSpPr>
          <p:cNvPr id="8" name="Footer Placeholder 7"/>
          <p:cNvSpPr>
            <a:spLocks noGrp="1"/>
          </p:cNvSpPr>
          <p:nvPr>
            <p:ph type="ftr" sz="quarter" idx="12"/>
          </p:nvPr>
        </p:nvSpPr>
        <p:spPr/>
        <p:txBody>
          <a:bodyPr rtlCol="0"/>
          <a:lstStyle/>
          <a:p>
            <a:r>
              <a:rPr lang="vi-VN"/>
              <a:t>PP nghiên cứu</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3" name="Footer Placeholder 2"/>
          <p:cNvSpPr>
            <a:spLocks noGrp="1"/>
          </p:cNvSpPr>
          <p:nvPr>
            <p:ph type="ftr" sz="quarter" idx="11"/>
          </p:nvPr>
        </p:nvSpPr>
        <p:spPr/>
        <p:txBody>
          <a:bodyPr/>
          <a:lstStyle/>
          <a:p>
            <a:r>
              <a:rPr lang="vi-VN"/>
              <a:t>PP nghiên cứu</a:t>
            </a:r>
          </a:p>
        </p:txBody>
      </p:sp>
      <p:sp>
        <p:nvSpPr>
          <p:cNvPr id="4" name="Slide Number Placeholder 3"/>
          <p:cNvSpPr>
            <a:spLocks noGrp="1"/>
          </p:cNvSpPr>
          <p:nvPr>
            <p:ph type="sldNum" sz="quarter" idx="12"/>
          </p:nvPr>
        </p:nvSpPr>
        <p:spPr/>
        <p:txBody>
          <a:bodyPr/>
          <a:lstStyle/>
          <a:p>
            <a:fld id="{DB9063F0-F53E-4BA6-B6E6-EA7AF3229D86}"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endParaRPr lang="vi-VN"/>
          </a:p>
        </p:txBody>
      </p:sp>
      <p:sp>
        <p:nvSpPr>
          <p:cNvPr id="22" name="Slide Number Placeholder 21"/>
          <p:cNvSpPr>
            <a:spLocks noGrp="1"/>
          </p:cNvSpPr>
          <p:nvPr>
            <p:ph type="sldNum" sz="quarter" idx="15"/>
          </p:nvPr>
        </p:nvSpPr>
        <p:spPr/>
        <p:txBody>
          <a:bodyPr rtlCol="0"/>
          <a:lstStyle/>
          <a:p>
            <a:fld id="{DB9063F0-F53E-4BA6-B6E6-EA7AF3229D86}" type="slidenum">
              <a:rPr lang="vi-VN" smtClean="0"/>
              <a:t>‹#›</a:t>
            </a:fld>
            <a:endParaRPr lang="vi-VN"/>
          </a:p>
        </p:txBody>
      </p:sp>
      <p:sp>
        <p:nvSpPr>
          <p:cNvPr id="23" name="Footer Placeholder 22"/>
          <p:cNvSpPr>
            <a:spLocks noGrp="1"/>
          </p:cNvSpPr>
          <p:nvPr>
            <p:ph type="ftr" sz="quarter" idx="16"/>
          </p:nvPr>
        </p:nvSpPr>
        <p:spPr/>
        <p:txBody>
          <a:bodyPr rtlCol="0"/>
          <a:lstStyle/>
          <a:p>
            <a:r>
              <a:rPr lang="vi-VN"/>
              <a:t>PP nghiên cứu</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endParaRPr lang="vi-VN"/>
          </a:p>
        </p:txBody>
      </p:sp>
      <p:sp>
        <p:nvSpPr>
          <p:cNvPr id="18" name="Slide Number Placeholder 17"/>
          <p:cNvSpPr>
            <a:spLocks noGrp="1"/>
          </p:cNvSpPr>
          <p:nvPr>
            <p:ph type="sldNum" sz="quarter" idx="11"/>
          </p:nvPr>
        </p:nvSpPr>
        <p:spPr/>
        <p:txBody>
          <a:bodyPr rtlCol="0"/>
          <a:lstStyle/>
          <a:p>
            <a:fld id="{DB9063F0-F53E-4BA6-B6E6-EA7AF3229D86}" type="slidenum">
              <a:rPr lang="vi-VN" smtClean="0"/>
              <a:t>‹#›</a:t>
            </a:fld>
            <a:endParaRPr lang="vi-VN"/>
          </a:p>
        </p:txBody>
      </p:sp>
      <p:sp>
        <p:nvSpPr>
          <p:cNvPr id="21" name="Footer Placeholder 20"/>
          <p:cNvSpPr>
            <a:spLocks noGrp="1"/>
          </p:cNvSpPr>
          <p:nvPr>
            <p:ph type="ftr" sz="quarter" idx="12"/>
          </p:nvPr>
        </p:nvSpPr>
        <p:spPr/>
        <p:txBody>
          <a:bodyPr rtlCol="0"/>
          <a:lstStyle/>
          <a:p>
            <a:r>
              <a:rPr lang="vi-VN"/>
              <a:t>PP nghiên cứu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228600" y="274638"/>
            <a:ext cx="8382000" cy="56356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228600" y="990600"/>
            <a:ext cx="8382000" cy="5334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457200" y="6400800"/>
            <a:ext cx="7848600" cy="365760"/>
          </a:xfrm>
          <a:prstGeom prst="rect">
            <a:avLst/>
          </a:prstGeom>
        </p:spPr>
        <p:txBody>
          <a:bodyPr vert="horz" anchor="ctr" anchorCtr="0"/>
          <a:lstStyle>
            <a:lvl1pPr algn="l" eaLnBrk="1" latinLnBrk="0" hangingPunct="1">
              <a:defRPr kumimoji="0" sz="1200">
                <a:solidFill>
                  <a:schemeClr val="tx2"/>
                </a:solidFill>
              </a:defRPr>
            </a:lvl1pPr>
          </a:lstStyle>
          <a:p>
            <a:r>
              <a:rPr lang="vi-VN"/>
              <a:t>PP nghiên cứu</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485632" y="623316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458200" y="6252210"/>
            <a:ext cx="609600" cy="521208"/>
          </a:xfrm>
          <a:prstGeom prst="rect">
            <a:avLst/>
          </a:prstGeom>
        </p:spPr>
        <p:txBody>
          <a:bodyPr vert="horz" anchor="ctr"/>
          <a:lstStyle>
            <a:lvl1pPr algn="ctr" eaLnBrk="1" latinLnBrk="0" hangingPunct="1">
              <a:defRPr kumimoji="0" sz="1400" b="1">
                <a:solidFill>
                  <a:srgbClr val="FFFFFF"/>
                </a:solidFill>
              </a:defRPr>
            </a:lvl1pPr>
          </a:lstStyle>
          <a:p>
            <a:fld id="{DB9063F0-F53E-4BA6-B6E6-EA7AF3229D86}"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1" kern="1200" cap="small" baseline="0">
          <a:solidFill>
            <a:srgbClr val="002060"/>
          </a:solidFill>
          <a:latin typeface="+mj-lt"/>
          <a:ea typeface="+mj-ea"/>
          <a:cs typeface="+mj-cs"/>
        </a:defRPr>
      </a:lvl1pPr>
    </p:titleStyle>
    <p:bodyStyle>
      <a:lvl1pPr marL="274320" indent="-274320" algn="just" rtl="0" eaLnBrk="1" latinLnBrk="0" hangingPunct="1">
        <a:lnSpc>
          <a:spcPct val="130000"/>
        </a:lnSpc>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just" rtl="0" eaLnBrk="1" latinLnBrk="0" hangingPunct="1">
        <a:lnSpc>
          <a:spcPct val="130000"/>
        </a:lnSpc>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just" rtl="0" eaLnBrk="1" latinLnBrk="0" hangingPunct="1">
        <a:lnSpc>
          <a:spcPct val="130000"/>
        </a:lnSpc>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just" rtl="0" eaLnBrk="1" latinLnBrk="0" hangingPunct="1">
        <a:lnSpc>
          <a:spcPct val="130000"/>
        </a:lnSpc>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just" rtl="0" eaLnBrk="1" latinLnBrk="0" hangingPunct="1">
        <a:lnSpc>
          <a:spcPct val="130000"/>
        </a:lnSpc>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477000" cy="1894362"/>
          </a:xfrm>
        </p:spPr>
        <p:txBody>
          <a:bodyPr/>
          <a:lstStyle/>
          <a:p>
            <a:r>
              <a:rPr lang="vi-VN" b="0" dirty="0"/>
              <a:t>PHƯƠNG PHÁP NGHIÊN CỨU</a:t>
            </a:r>
            <a:r>
              <a:rPr lang="en-US" b="0" dirty="0"/>
              <a:t> </a:t>
            </a:r>
            <a:r>
              <a:rPr lang="vi-VN" b="0" dirty="0"/>
              <a:t>IT</a:t>
            </a:r>
            <a:br>
              <a:rPr lang="en-US" b="0" dirty="0"/>
            </a:br>
            <a:r>
              <a:rPr lang="en-US" dirty="0" err="1"/>
              <a:t>bài</a:t>
            </a:r>
            <a:r>
              <a:rPr lang="en-US" dirty="0"/>
              <a:t> 1. </a:t>
            </a:r>
            <a:r>
              <a:rPr lang="vi-VN" dirty="0"/>
              <a:t>Giới thiệu về PPNCKH</a:t>
            </a:r>
            <a:br>
              <a:rPr lang="en-US" b="0" dirty="0"/>
            </a:br>
            <a:endParaRPr lang="vi-VN" dirty="0"/>
          </a:p>
        </p:txBody>
      </p:sp>
      <p:sp>
        <p:nvSpPr>
          <p:cNvPr id="4" name="Footer Placeholder 3"/>
          <p:cNvSpPr>
            <a:spLocks noGrp="1"/>
          </p:cNvSpPr>
          <p:nvPr>
            <p:ph type="ftr" sz="quarter" idx="11"/>
          </p:nvPr>
        </p:nvSpPr>
        <p:spPr/>
        <p:txBody>
          <a:bodyPr/>
          <a:lstStyle/>
          <a:p>
            <a:r>
              <a:rPr lang="vi-VN"/>
              <a:t>PP nghiên cứu</a:t>
            </a:r>
          </a:p>
        </p:txBody>
      </p:sp>
      <p:sp>
        <p:nvSpPr>
          <p:cNvPr id="5" name="Slide Number Placeholder 4"/>
          <p:cNvSpPr>
            <a:spLocks noGrp="1"/>
          </p:cNvSpPr>
          <p:nvPr>
            <p:ph type="sldNum" sz="quarter" idx="12"/>
          </p:nvPr>
        </p:nvSpPr>
        <p:spPr/>
        <p:txBody>
          <a:bodyPr/>
          <a:lstStyle/>
          <a:p>
            <a:fld id="{DB9063F0-F53E-4BA6-B6E6-EA7AF3229D86}" type="slidenum">
              <a:rPr lang="vi-VN" smtClean="0"/>
              <a:t>1</a:t>
            </a:fld>
            <a:endParaRPr lang="vi-VN"/>
          </a:p>
        </p:txBody>
      </p:sp>
    </p:spTree>
    <p:extLst>
      <p:ext uri="{BB962C8B-B14F-4D97-AF65-F5344CB8AC3E}">
        <p14:creationId xmlns:p14="http://schemas.microsoft.com/office/powerpoint/2010/main" val="253691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lstStyle/>
          <a:p>
            <a:pPr marL="0" indent="0">
              <a:buNone/>
            </a:pPr>
            <a:r>
              <a:rPr lang="vi-VN" b="1"/>
              <a:t>Ví dụ về Dự án khoa học</a:t>
            </a:r>
          </a:p>
          <a:p>
            <a:pPr lvl="1"/>
            <a:r>
              <a:rPr lang="vi-VN"/>
              <a:t>Dự án phát triển giống cây cao su giai đoạn 2006-2010.</a:t>
            </a:r>
          </a:p>
          <a:p>
            <a:pPr lvl="1"/>
            <a:r>
              <a:rPr lang="vi-VN"/>
              <a:t>Dự án cải thiện công nghệ nuôi trồng nấm Linh Chi.</a:t>
            </a:r>
          </a:p>
          <a:p>
            <a:pPr lvl="1"/>
            <a:r>
              <a:rPr lang="vi-VN"/>
              <a:t>Dự án Xây dựng thí điểm mô hình phát triển nông thôn mới.</a:t>
            </a:r>
          </a:p>
        </p:txBody>
      </p:sp>
      <p:sp>
        <p:nvSpPr>
          <p:cNvPr id="4" name="Slide Number Placeholder 3"/>
          <p:cNvSpPr>
            <a:spLocks noGrp="1"/>
          </p:cNvSpPr>
          <p:nvPr>
            <p:ph type="sldNum" sz="quarter" idx="15"/>
          </p:nvPr>
        </p:nvSpPr>
        <p:spPr/>
        <p:txBody>
          <a:bodyPr/>
          <a:lstStyle/>
          <a:p>
            <a:fld id="{DB9063F0-F53E-4BA6-B6E6-EA7AF3229D86}" type="slidenum">
              <a:rPr lang="vi-VN" smtClean="0"/>
              <a:t>10</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68402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dirty="0"/>
              <a:t>c. Chương trình khoa học</a:t>
            </a:r>
          </a:p>
          <a:p>
            <a:pPr lvl="1"/>
            <a:r>
              <a:rPr lang="vi-VN" dirty="0"/>
              <a:t>Là </a:t>
            </a:r>
            <a:r>
              <a:rPr lang="vi-VN" b="1" dirty="0"/>
              <a:t>một tập hợp các đề tài/dự án </a:t>
            </a:r>
            <a:r>
              <a:rPr lang="vi-VN" dirty="0"/>
              <a:t>có cùng mục đích xác định.</a:t>
            </a:r>
          </a:p>
          <a:p>
            <a:pPr lvl="1"/>
            <a:r>
              <a:rPr lang="vi-VN" dirty="0"/>
              <a:t>Các đề tài dự án trực thuộc chương trình mang tính độc lập một cách tương đối.</a:t>
            </a:r>
          </a:p>
          <a:p>
            <a:pPr lvl="1"/>
            <a:r>
              <a:rPr lang="vi-VN" dirty="0"/>
              <a:t>Các nội dung trong chương trình có tính đồng bộ, hỗ trợ lẫn nhau.</a:t>
            </a:r>
          </a:p>
          <a:p>
            <a:pPr lvl="1"/>
            <a:r>
              <a:rPr lang="vi-VN" dirty="0"/>
              <a:t>Một nhóm các dự án, đề tài được quản lý một cách phối hợp và nhằm đạt được một số mục tiêu chung (mục tiêu chương trình) đã định ra trước.</a:t>
            </a:r>
          </a:p>
        </p:txBody>
      </p:sp>
      <p:sp>
        <p:nvSpPr>
          <p:cNvPr id="4" name="Slide Number Placeholder 3"/>
          <p:cNvSpPr>
            <a:spLocks noGrp="1"/>
          </p:cNvSpPr>
          <p:nvPr>
            <p:ph type="sldNum" sz="quarter" idx="15"/>
          </p:nvPr>
        </p:nvSpPr>
        <p:spPr/>
        <p:txBody>
          <a:bodyPr/>
          <a:lstStyle/>
          <a:p>
            <a:fld id="{DB9063F0-F53E-4BA6-B6E6-EA7AF3229D86}" type="slidenum">
              <a:rPr lang="vi-VN" smtClean="0"/>
              <a:t>11</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79771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a:t>Ví dụ về Chương trình khoa học</a:t>
            </a:r>
          </a:p>
          <a:p>
            <a:pPr lvl="1"/>
            <a:r>
              <a:rPr lang="vi-VN"/>
              <a:t>Nghiên cứu, phát triển và ứng dụng công nghệ thông tin và truyền thông” M. số: KC.01/06-10.</a:t>
            </a:r>
          </a:p>
          <a:p>
            <a:pPr lvl="1"/>
            <a:r>
              <a:rPr lang="vi-VN"/>
              <a:t>Những vấn đề cơ bản của phát triển kinh tế Việt Nam đến năm 2020”. M. số: KX.01/06-10</a:t>
            </a:r>
          </a:p>
          <a:p>
            <a:pPr lvl="1"/>
            <a:r>
              <a:rPr lang="vi-VN"/>
              <a:t>Xây dựng con người và phát triển văn hoá Việt Nam trong tiến trình đổi mới và hội nhập quốc tế”. M. số: KX.03/06-10.</a:t>
            </a:r>
          </a:p>
        </p:txBody>
      </p:sp>
      <p:sp>
        <p:nvSpPr>
          <p:cNvPr id="4" name="Slide Number Placeholder 3"/>
          <p:cNvSpPr>
            <a:spLocks noGrp="1"/>
          </p:cNvSpPr>
          <p:nvPr>
            <p:ph type="sldNum" sz="quarter" idx="15"/>
          </p:nvPr>
        </p:nvSpPr>
        <p:spPr/>
        <p:txBody>
          <a:bodyPr/>
          <a:lstStyle/>
          <a:p>
            <a:fld id="{DB9063F0-F53E-4BA6-B6E6-EA7AF3229D86}" type="slidenum">
              <a:rPr lang="vi-VN" smtClean="0"/>
              <a:t>12</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698157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lstStyle/>
          <a:p>
            <a:pPr marL="0" indent="0">
              <a:buNone/>
            </a:pPr>
            <a:r>
              <a:rPr lang="vi-VN" b="1" dirty="0"/>
              <a:t>d. Đề án khoa học</a:t>
            </a:r>
          </a:p>
          <a:p>
            <a:pPr lvl="1"/>
            <a:r>
              <a:rPr lang="vi-VN" dirty="0"/>
              <a:t>Là một loại </a:t>
            </a:r>
            <a:r>
              <a:rPr lang="vi-VN" b="1" dirty="0"/>
              <a:t>văn kiện </a:t>
            </a:r>
            <a:r>
              <a:rPr lang="vi-VN" dirty="0"/>
              <a:t>được xây dựng để trình cấp quản lý cao hơn hoặc gửi cho cơ quan tài trợ.</a:t>
            </a:r>
          </a:p>
          <a:p>
            <a:pPr lvl="1"/>
            <a:r>
              <a:rPr lang="vi-VN" dirty="0"/>
              <a:t>Nhằm </a:t>
            </a:r>
            <a:r>
              <a:rPr lang="vi-VN" b="1" dirty="0"/>
              <a:t>đề xuất xin thực hiện </a:t>
            </a:r>
            <a:r>
              <a:rPr lang="vi-VN" dirty="0"/>
              <a:t>một công việc nào đó: thành lập một tổ chức, tài trợ cho một hoạt động…</a:t>
            </a:r>
          </a:p>
          <a:p>
            <a:pPr lvl="1"/>
            <a:r>
              <a:rPr lang="vi-VN" dirty="0"/>
              <a:t>Các chương trình, đề tài, dự án được đề xuất trong đề án.</a:t>
            </a:r>
          </a:p>
        </p:txBody>
      </p:sp>
      <p:sp>
        <p:nvSpPr>
          <p:cNvPr id="4" name="Slide Number Placeholder 3"/>
          <p:cNvSpPr>
            <a:spLocks noGrp="1"/>
          </p:cNvSpPr>
          <p:nvPr>
            <p:ph type="sldNum" sz="quarter" idx="15"/>
          </p:nvPr>
        </p:nvSpPr>
        <p:spPr/>
        <p:txBody>
          <a:bodyPr/>
          <a:lstStyle/>
          <a:p>
            <a:fld id="{DB9063F0-F53E-4BA6-B6E6-EA7AF3229D86}" type="slidenum">
              <a:rPr lang="vi-VN" smtClean="0"/>
              <a:t>13</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99657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a:t>5. Căn cứ hình thành chương trình, đề tài, dự án?</a:t>
            </a:r>
          </a:p>
          <a:p>
            <a:pPr lvl="1"/>
            <a:r>
              <a:rPr lang="vi-VN"/>
              <a:t>Chiến lược, Chương trình mục tiêu, Chương trình hành động và kế hoạch phát triển của từng ngành, lĩnh vực;</a:t>
            </a:r>
          </a:p>
          <a:p>
            <a:pPr lvl="1"/>
            <a:r>
              <a:rPr lang="vi-VN"/>
              <a:t>Đề xuất của các tổ chức quản lý, nhà tài trợ;</a:t>
            </a:r>
          </a:p>
          <a:p>
            <a:pPr lvl="1"/>
            <a:r>
              <a:rPr lang="vi-VN"/>
              <a:t>Đề xuất của Cục chuyên ngành, doanh nghiệp, địa phương, đơn vị nghiên cứu, đào tạo, tổ chức và cá nhân, Hiệp hội và các Hội khoa học, các Hội đồng Khoa học;</a:t>
            </a:r>
          </a:p>
          <a:p>
            <a:pPr lvl="1"/>
            <a:r>
              <a:rPr lang="vi-VN"/>
              <a:t>Đề xuất cá nhân.</a:t>
            </a:r>
          </a:p>
        </p:txBody>
      </p:sp>
      <p:sp>
        <p:nvSpPr>
          <p:cNvPr id="4" name="Slide Number Placeholder 3"/>
          <p:cNvSpPr>
            <a:spLocks noGrp="1"/>
          </p:cNvSpPr>
          <p:nvPr>
            <p:ph type="sldNum" sz="quarter" idx="15"/>
          </p:nvPr>
        </p:nvSpPr>
        <p:spPr/>
        <p:txBody>
          <a:bodyPr/>
          <a:lstStyle/>
          <a:p>
            <a:fld id="{DB9063F0-F53E-4BA6-B6E6-EA7AF3229D86}" type="slidenum">
              <a:rPr lang="vi-VN" smtClean="0"/>
              <a:t>14</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2630607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a:t>6. Các loại hình NCKH</a:t>
            </a:r>
          </a:p>
          <a:p>
            <a:pPr lvl="1"/>
            <a:r>
              <a:rPr lang="vi-VN"/>
              <a:t>Có nhiều cách phân loại. Có thể chia làm 2 loại:</a:t>
            </a:r>
          </a:p>
          <a:p>
            <a:pPr lvl="2"/>
            <a:r>
              <a:rPr lang="vi-VN" b="1"/>
              <a:t>Nghiên cứu thực nghiệm</a:t>
            </a:r>
            <a:r>
              <a:rPr lang="vi-VN"/>
              <a:t>: liên quan đến các hoạt động của đời sống thực tế.</a:t>
            </a:r>
          </a:p>
          <a:p>
            <a:pPr lvl="2"/>
            <a:r>
              <a:rPr lang="vi-VN" b="1"/>
              <a:t>Nghiên cứu lý thuyết</a:t>
            </a:r>
            <a:r>
              <a:rPr lang="vi-VN"/>
              <a:t>: thông qua sách vở, tài liệu, các học thuyết và tư tưởng.</a:t>
            </a:r>
          </a:p>
          <a:p>
            <a:pPr lvl="2"/>
            <a:r>
              <a:rPr lang="vi-VN"/>
              <a:t>Thông thường một nghiên cứu sẽ liên quan đến cả 2 khía cạnh lý thuyết và thực nghiệm..</a:t>
            </a:r>
          </a:p>
        </p:txBody>
      </p:sp>
      <p:sp>
        <p:nvSpPr>
          <p:cNvPr id="4" name="Slide Number Placeholder 3"/>
          <p:cNvSpPr>
            <a:spLocks noGrp="1"/>
          </p:cNvSpPr>
          <p:nvPr>
            <p:ph type="sldNum" sz="quarter" idx="15"/>
          </p:nvPr>
        </p:nvSpPr>
        <p:spPr/>
        <p:txBody>
          <a:bodyPr/>
          <a:lstStyle/>
          <a:p>
            <a:fld id="{DB9063F0-F53E-4BA6-B6E6-EA7AF3229D86}" type="slidenum">
              <a:rPr lang="vi-VN" smtClean="0"/>
              <a:t>15</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93855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lstStyle/>
          <a:p>
            <a:pPr marL="0" indent="0">
              <a:buNone/>
            </a:pPr>
            <a:r>
              <a:rPr lang="vi-VN" b="1"/>
              <a:t>6. Các loại hình NCKH</a:t>
            </a:r>
          </a:p>
          <a:p>
            <a:r>
              <a:rPr lang="vi-VN" b="1"/>
              <a:t>Nghiên cứu thực nghiệm</a:t>
            </a:r>
          </a:p>
          <a:p>
            <a:r>
              <a:rPr lang="vi-VN"/>
              <a:t>Có 2 loại:</a:t>
            </a:r>
          </a:p>
          <a:p>
            <a:pPr lvl="1"/>
            <a:r>
              <a:rPr lang="vi-VN"/>
              <a:t>Nghiên cứu hiện tượng thực tế (thông qua khảo sát thực tế).</a:t>
            </a:r>
          </a:p>
          <a:p>
            <a:pPr lvl="1"/>
            <a:r>
              <a:rPr lang="vi-VN"/>
              <a:t>Nghiên cứu hiện tượng trong điều kiện có kiểm soát (thông qua thí nghiệm).</a:t>
            </a:r>
          </a:p>
        </p:txBody>
      </p:sp>
      <p:sp>
        <p:nvSpPr>
          <p:cNvPr id="4" name="Slide Number Placeholder 3"/>
          <p:cNvSpPr>
            <a:spLocks noGrp="1"/>
          </p:cNvSpPr>
          <p:nvPr>
            <p:ph type="sldNum" sz="quarter" idx="15"/>
          </p:nvPr>
        </p:nvSpPr>
        <p:spPr/>
        <p:txBody>
          <a:bodyPr/>
          <a:lstStyle/>
          <a:p>
            <a:fld id="{DB9063F0-F53E-4BA6-B6E6-EA7AF3229D86}" type="slidenum">
              <a:rPr lang="vi-VN" smtClean="0"/>
              <a:t>16</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421660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a:t>6. Các loại hình NCKH</a:t>
            </a:r>
          </a:p>
          <a:p>
            <a:r>
              <a:rPr lang="vi-VN" b="1"/>
              <a:t>Nghiên cứu lý thuyết</a:t>
            </a:r>
          </a:p>
          <a:p>
            <a:r>
              <a:rPr lang="vi-VN"/>
              <a:t>Có 2 loại:</a:t>
            </a:r>
          </a:p>
          <a:p>
            <a:pPr lvl="1"/>
            <a:r>
              <a:rPr lang="vi-VN"/>
              <a:t>Nghiên cứu lý thuyết thuần túy: nghiên cứu để bác bỏ, ủng hộ, hay làm rõ một quan điểm/lập luận lý thuyết nào đó.</a:t>
            </a:r>
          </a:p>
          <a:p>
            <a:pPr lvl="1"/>
            <a:r>
              <a:rPr lang="vi-VN"/>
              <a:t>Nghiên cứu lý thuyết ứng dụng: lý thuyết là cơ sở cho hành động. Giúp tìm hiểu các lý thuyết được áp dụng như thế nào trong thực tế, các lý thuyết có ích như thế nào...</a:t>
            </a:r>
          </a:p>
        </p:txBody>
      </p:sp>
      <p:sp>
        <p:nvSpPr>
          <p:cNvPr id="4" name="Slide Number Placeholder 3"/>
          <p:cNvSpPr>
            <a:spLocks noGrp="1"/>
          </p:cNvSpPr>
          <p:nvPr>
            <p:ph type="sldNum" sz="quarter" idx="15"/>
          </p:nvPr>
        </p:nvSpPr>
        <p:spPr/>
        <p:txBody>
          <a:bodyPr/>
          <a:lstStyle/>
          <a:p>
            <a:fld id="{DB9063F0-F53E-4BA6-B6E6-EA7AF3229D86}" type="slidenum">
              <a:rPr lang="vi-VN" smtClean="0"/>
              <a:t>17</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524979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a:t>6. Các loại hình NCKH</a:t>
            </a:r>
          </a:p>
          <a:p>
            <a:r>
              <a:rPr lang="vi-VN"/>
              <a:t>Cách phân loại nghiên cứu khác:</a:t>
            </a:r>
          </a:p>
          <a:p>
            <a:pPr lvl="1"/>
            <a:r>
              <a:rPr lang="vi-VN"/>
              <a:t>Nghiên cứu quá trình: tìm hiểu lịch sử của một sự vật hiện tượng hoặc con người.</a:t>
            </a:r>
          </a:p>
          <a:p>
            <a:pPr lvl="1"/>
            <a:r>
              <a:rPr lang="vi-VN"/>
              <a:t>Nghiên cứu mô tả: tìm hiểu bản chất của sự vật hiện tượng.</a:t>
            </a:r>
          </a:p>
          <a:p>
            <a:pPr lvl="1"/>
            <a:r>
              <a:rPr lang="vi-VN"/>
              <a:t>Nghiên cứu so sánh: tìm hiểu điểm tương đồng và khác biệt, ví dụ giữa các doanh nghiệp, thể chế, phương pháp, hành vi và thái độ...</a:t>
            </a:r>
          </a:p>
        </p:txBody>
      </p:sp>
      <p:sp>
        <p:nvSpPr>
          <p:cNvPr id="4" name="Slide Number Placeholder 3"/>
          <p:cNvSpPr>
            <a:spLocks noGrp="1"/>
          </p:cNvSpPr>
          <p:nvPr>
            <p:ph type="sldNum" sz="quarter" idx="15"/>
          </p:nvPr>
        </p:nvSpPr>
        <p:spPr/>
        <p:txBody>
          <a:bodyPr/>
          <a:lstStyle/>
          <a:p>
            <a:fld id="{DB9063F0-F53E-4BA6-B6E6-EA7AF3229D86}" type="slidenum">
              <a:rPr lang="vi-VN" smtClean="0"/>
              <a:t>18</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985147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lstStyle/>
          <a:p>
            <a:pPr marL="0" indent="0">
              <a:buNone/>
            </a:pPr>
            <a:r>
              <a:rPr lang="vi-VN" b="1"/>
              <a:t>6. Các loại hình NCKH</a:t>
            </a:r>
          </a:p>
          <a:p>
            <a:r>
              <a:rPr lang="vi-VN"/>
              <a:t>Cách phân loại nghiên cứu khác:</a:t>
            </a:r>
          </a:p>
          <a:p>
            <a:pPr lvl="1"/>
            <a:r>
              <a:rPr lang="vi-VN"/>
              <a:t>Nghiên cứu tìm hiểu mối quan hệ: giữa các sự vật hiện tượng. Công cụ thông thường là các phương pháp thống kê.</a:t>
            </a:r>
          </a:p>
          <a:p>
            <a:pPr lvl="1"/>
            <a:r>
              <a:rPr lang="vi-VN"/>
              <a:t>Nghiên cứu đánh giá: tìm hiểu và đánh giá sự vật, hiện tượng theo một hệ thống các tiêu chí.</a:t>
            </a:r>
          </a:p>
        </p:txBody>
      </p:sp>
      <p:sp>
        <p:nvSpPr>
          <p:cNvPr id="4" name="Slide Number Placeholder 3"/>
          <p:cNvSpPr>
            <a:spLocks noGrp="1"/>
          </p:cNvSpPr>
          <p:nvPr>
            <p:ph type="sldNum" sz="quarter" idx="15"/>
          </p:nvPr>
        </p:nvSpPr>
        <p:spPr/>
        <p:txBody>
          <a:bodyPr/>
          <a:lstStyle/>
          <a:p>
            <a:fld id="{DB9063F0-F53E-4BA6-B6E6-EA7AF3229D86}" type="slidenum">
              <a:rPr lang="vi-VN" smtClean="0"/>
              <a:t>19</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42736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lstStyle/>
          <a:p>
            <a:pPr marL="0" indent="0" algn="just">
              <a:buNone/>
            </a:pPr>
            <a:r>
              <a:rPr lang="vi-VN" b="1"/>
              <a:t>1. Nghiên cứu Khoa học (NCKH) là gì?</a:t>
            </a:r>
          </a:p>
          <a:p>
            <a:pPr algn="just"/>
            <a:r>
              <a:rPr lang="vi-VN"/>
              <a:t>Là quá trình áp dụng các ý tưởng, nguyên lý và phương pháp khoa học để tìm ra các </a:t>
            </a:r>
            <a:r>
              <a:rPr lang="vi-VN" b="1"/>
              <a:t>kiến thức mới </a:t>
            </a:r>
            <a:r>
              <a:rPr lang="vi-VN"/>
              <a:t>nhằm mô tả, giải thích hay dự báo các sự vật, hiện tượng trong thế giới khách quan.</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2</a:t>
            </a:fld>
            <a:endParaRPr lang="vi-VN"/>
          </a:p>
        </p:txBody>
      </p:sp>
    </p:spTree>
    <p:extLst>
      <p:ext uri="{BB962C8B-B14F-4D97-AF65-F5344CB8AC3E}">
        <p14:creationId xmlns:p14="http://schemas.microsoft.com/office/powerpoint/2010/main" val="3783659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a:t>6. Các loại hình NCKH</a:t>
            </a:r>
          </a:p>
          <a:p>
            <a:r>
              <a:rPr lang="vi-VN"/>
              <a:t>Cách phân loại nghiên cứu khác:</a:t>
            </a:r>
          </a:p>
          <a:p>
            <a:pPr lvl="1"/>
            <a:r>
              <a:rPr lang="vi-VN"/>
              <a:t>Nghiên cứu chuẩn tắc: đánh giá/dự đoán những việc sẽ xảy ra nếu thực hiện một sự thay đổi nào đó.</a:t>
            </a:r>
          </a:p>
          <a:p>
            <a:pPr lvl="1"/>
            <a:r>
              <a:rPr lang="vi-VN"/>
              <a:t>Nghiên cứu mô phỏng: đây là kỹ thuật tạo ra một môi trường có kiểm soát để mô phỏng hành vi/sự vật hiện tượng trong thực tế.</a:t>
            </a:r>
          </a:p>
        </p:txBody>
      </p:sp>
      <p:sp>
        <p:nvSpPr>
          <p:cNvPr id="4" name="Slide Number Placeholder 3"/>
          <p:cNvSpPr>
            <a:spLocks noGrp="1"/>
          </p:cNvSpPr>
          <p:nvPr>
            <p:ph type="sldNum" sz="quarter" idx="15"/>
          </p:nvPr>
        </p:nvSpPr>
        <p:spPr/>
        <p:txBody>
          <a:bodyPr/>
          <a:lstStyle/>
          <a:p>
            <a:fld id="{DB9063F0-F53E-4BA6-B6E6-EA7AF3229D86}" type="slidenum">
              <a:rPr lang="vi-VN" smtClean="0"/>
              <a:t>20</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61384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dirty="0"/>
              <a:t>7. Các phương pháp tư duy KH</a:t>
            </a:r>
          </a:p>
          <a:p>
            <a:pPr lvl="1"/>
            <a:r>
              <a:rPr lang="vi-VN" dirty="0"/>
              <a:t>Có nhiều phương pháp tư duy khoa học, trong đó, hai phương pháp (cách tiếp cận) chủ yếu là:</a:t>
            </a:r>
          </a:p>
          <a:p>
            <a:pPr lvl="2"/>
            <a:r>
              <a:rPr lang="vi-VN" dirty="0"/>
              <a:t>Phương pháp diễn </a:t>
            </a:r>
            <a:r>
              <a:rPr lang="en-US" dirty="0"/>
              <a:t>dịch (deductive method) và </a:t>
            </a:r>
          </a:p>
          <a:p>
            <a:pPr lvl="2"/>
            <a:r>
              <a:rPr lang="en-US" dirty="0"/>
              <a:t>Phương pháp quy nạp (inductive method).</a:t>
            </a:r>
            <a:endParaRPr lang="vi-VN" dirty="0"/>
          </a:p>
        </p:txBody>
      </p:sp>
      <p:sp>
        <p:nvSpPr>
          <p:cNvPr id="4" name="Slide Number Placeholder 3"/>
          <p:cNvSpPr>
            <a:spLocks noGrp="1"/>
          </p:cNvSpPr>
          <p:nvPr>
            <p:ph type="sldNum" sz="quarter" idx="15"/>
          </p:nvPr>
        </p:nvSpPr>
        <p:spPr/>
        <p:txBody>
          <a:bodyPr/>
          <a:lstStyle/>
          <a:p>
            <a:fld id="{DB9063F0-F53E-4BA6-B6E6-EA7AF3229D86}" type="slidenum">
              <a:rPr lang="vi-VN" smtClean="0"/>
              <a:t>21</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411245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dirty="0"/>
              <a:t>7. Các phương pháp tư duy KH</a:t>
            </a:r>
          </a:p>
          <a:p>
            <a:r>
              <a:rPr lang="vi-VN" b="1" dirty="0"/>
              <a:t>Phương pháp diễn dịch</a:t>
            </a:r>
          </a:p>
          <a:p>
            <a:pPr lvl="1"/>
            <a:r>
              <a:rPr lang="vi-VN" dirty="0"/>
              <a:t>Phương pháp diễn dịch liên quan đến các bước tư duy sau:</a:t>
            </a:r>
          </a:p>
          <a:p>
            <a:pPr marL="640080" lvl="2" indent="0">
              <a:buNone/>
            </a:pPr>
            <a:r>
              <a:rPr lang="vi-VN" sz="2000" dirty="0"/>
              <a:t>1. Phát biểu một giả thiết (dựa trên lý thuyết hay tổng quan nghiên cứu).</a:t>
            </a:r>
          </a:p>
          <a:p>
            <a:pPr marL="640080" lvl="2" indent="0">
              <a:buNone/>
            </a:pPr>
            <a:r>
              <a:rPr lang="vi-VN" sz="2000" dirty="0"/>
              <a:t>2. Thu thập dữ liệu để kiểm định giả thiết.</a:t>
            </a:r>
          </a:p>
          <a:p>
            <a:pPr marL="640080" lvl="2" indent="0">
              <a:buNone/>
            </a:pPr>
            <a:r>
              <a:rPr lang="vi-VN" sz="2000" dirty="0"/>
              <a:t>3. Ra quyết định chấp nhận hay bác bỏ giả thiết.</a:t>
            </a:r>
          </a:p>
        </p:txBody>
      </p:sp>
      <p:sp>
        <p:nvSpPr>
          <p:cNvPr id="4" name="Slide Number Placeholder 3"/>
          <p:cNvSpPr>
            <a:spLocks noGrp="1"/>
          </p:cNvSpPr>
          <p:nvPr>
            <p:ph type="sldNum" sz="quarter" idx="15"/>
          </p:nvPr>
        </p:nvSpPr>
        <p:spPr/>
        <p:txBody>
          <a:bodyPr/>
          <a:lstStyle/>
          <a:p>
            <a:fld id="{DB9063F0-F53E-4BA6-B6E6-EA7AF3229D86}" type="slidenum">
              <a:rPr lang="vi-VN" smtClean="0"/>
              <a:t>22</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656698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dirty="0"/>
              <a:t>7. Các phương pháp tư duy KH</a:t>
            </a:r>
          </a:p>
          <a:p>
            <a:pPr marL="0" indent="0">
              <a:buNone/>
            </a:pPr>
            <a:r>
              <a:rPr lang="vi-VN" b="1" dirty="0"/>
              <a:t>Phương pháp quy nạp</a:t>
            </a:r>
          </a:p>
          <a:p>
            <a:pPr lvl="1"/>
            <a:r>
              <a:rPr lang="vi-VN" dirty="0"/>
              <a:t>Phương pháp quy nạp có ba bước tư duy:</a:t>
            </a:r>
          </a:p>
          <a:p>
            <a:pPr marL="640080" lvl="2" indent="0">
              <a:buNone/>
            </a:pPr>
            <a:r>
              <a:rPr lang="vi-VN" sz="2000" dirty="0"/>
              <a:t>1. Quan sát thế giới thực.</a:t>
            </a:r>
          </a:p>
          <a:p>
            <a:pPr marL="640080" lvl="2" indent="0">
              <a:buNone/>
            </a:pPr>
            <a:r>
              <a:rPr lang="vi-VN" sz="2000" dirty="0"/>
              <a:t>2. Tìm kiếm một mẫu hình để quan sát.</a:t>
            </a:r>
          </a:p>
          <a:p>
            <a:pPr marL="640080" lvl="2" indent="0">
              <a:buNone/>
            </a:pPr>
            <a:r>
              <a:rPr lang="vi-VN" sz="2000" dirty="0"/>
              <a:t>3. Tổng quát hóa về những vấn đề đang xảy ra.</a:t>
            </a:r>
            <a:endParaRPr lang="vi-VN" dirty="0"/>
          </a:p>
        </p:txBody>
      </p:sp>
      <p:sp>
        <p:nvSpPr>
          <p:cNvPr id="4" name="Slide Number Placeholder 3"/>
          <p:cNvSpPr>
            <a:spLocks noGrp="1"/>
          </p:cNvSpPr>
          <p:nvPr>
            <p:ph type="sldNum" sz="quarter" idx="15"/>
          </p:nvPr>
        </p:nvSpPr>
        <p:spPr/>
        <p:txBody>
          <a:bodyPr/>
          <a:lstStyle/>
          <a:p>
            <a:fld id="{DB9063F0-F53E-4BA6-B6E6-EA7AF3229D86}" type="slidenum">
              <a:rPr lang="vi-VN" smtClean="0"/>
              <a:t>23</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39565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dirty="0"/>
              <a:t>7. Các phương pháp tư duy KH</a:t>
            </a:r>
          </a:p>
          <a:p>
            <a:r>
              <a:rPr lang="vi-VN" sz="2000" dirty="0"/>
              <a:t>Trên thực tế, ứng dụng khoa học bao gồm cả hai cách tiếp cận quy nạp và diễn dịch.</a:t>
            </a:r>
          </a:p>
          <a:p>
            <a:r>
              <a:rPr lang="vi-VN" sz="2000" dirty="0"/>
              <a:t>Phương pháp quy nạp đi theo hướng từ dưới lên (bottom up) rất phù hợp để xây dựng các lý thuyết và giả thiết;</a:t>
            </a:r>
          </a:p>
          <a:p>
            <a:r>
              <a:rPr lang="vi-VN" sz="2000" dirty="0"/>
              <a:t>Phương pháp diễn dịch đi theo hướng từ trên xuống (top down) rất hữu ích để kiểm định các lý thuyết và giả thiết.</a:t>
            </a:r>
            <a:endParaRPr lang="vi-VN" sz="1800" dirty="0"/>
          </a:p>
        </p:txBody>
      </p:sp>
      <p:sp>
        <p:nvSpPr>
          <p:cNvPr id="4" name="Slide Number Placeholder 3"/>
          <p:cNvSpPr>
            <a:spLocks noGrp="1"/>
          </p:cNvSpPr>
          <p:nvPr>
            <p:ph type="sldNum" sz="quarter" idx="15"/>
          </p:nvPr>
        </p:nvSpPr>
        <p:spPr/>
        <p:txBody>
          <a:bodyPr/>
          <a:lstStyle/>
          <a:p>
            <a:fld id="{DB9063F0-F53E-4BA6-B6E6-EA7AF3229D86}" type="slidenum">
              <a:rPr lang="vi-VN" smtClean="0"/>
              <a:t>24</a:t>
            </a:fld>
            <a:endParaRPr lang="vi-VN"/>
          </a:p>
        </p:txBody>
      </p:sp>
      <p:sp>
        <p:nvSpPr>
          <p:cNvPr id="5" name="Footer Placeholder 4"/>
          <p:cNvSpPr>
            <a:spLocks noGrp="1"/>
          </p:cNvSpPr>
          <p:nvPr>
            <p:ph type="ftr" sz="quarter" idx="16"/>
          </p:nvPr>
        </p:nvSpPr>
        <p:spPr/>
        <p:txBody>
          <a:bodyPr/>
          <a:lstStyle/>
          <a:p>
            <a:r>
              <a:rPr lang="vi-VN"/>
              <a:t>PP nghiên cứu</a:t>
            </a:r>
          </a:p>
        </p:txBody>
      </p:sp>
      <p:pic>
        <p:nvPicPr>
          <p:cNvPr id="6" name="Picture 2">
            <a:extLst>
              <a:ext uri="{FF2B5EF4-FFF2-40B4-BE49-F238E27FC236}">
                <a16:creationId xmlns:a16="http://schemas.microsoft.com/office/drawing/2014/main" id="{1182DB6F-6601-4839-9D10-F6D5CFEAB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819" y="4114800"/>
            <a:ext cx="7177381" cy="2787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4265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dirty="0"/>
              <a:t>7. Các phương pháp tư duy KH</a:t>
            </a:r>
          </a:p>
          <a:p>
            <a:r>
              <a:rPr lang="vi-VN" dirty="0"/>
              <a:t>Phương pháp diễn dịch: mục đích là đi đến kết luận. Kết luận nhất thiết phải đi theo </a:t>
            </a:r>
            <a:r>
              <a:rPr lang="pt-BR" dirty="0"/>
              <a:t>các l</a:t>
            </a:r>
            <a:r>
              <a:rPr lang="vi-VN" dirty="0"/>
              <a:t>ý</a:t>
            </a:r>
            <a:r>
              <a:rPr lang="pt-BR" dirty="0"/>
              <a:t> do cho trước.</a:t>
            </a:r>
          </a:p>
          <a:p>
            <a:r>
              <a:rPr lang="vi-VN" dirty="0"/>
              <a:t>Các lý do này dẫn đến kết luận và thể hiện qua các minh chứng cụ thể.</a:t>
            </a:r>
          </a:p>
          <a:p>
            <a:r>
              <a:rPr lang="vi-VN" dirty="0"/>
              <a:t>Để một suy luận mang tính diễn dịch là đúng, nó phải </a:t>
            </a:r>
            <a:r>
              <a:rPr lang="vi-VN" i="1" dirty="0"/>
              <a:t>đúng </a:t>
            </a:r>
            <a:r>
              <a:rPr lang="vi-VN" dirty="0"/>
              <a:t>và </a:t>
            </a:r>
            <a:r>
              <a:rPr lang="vi-VN" i="1" dirty="0"/>
              <a:t>hợp lệ</a:t>
            </a:r>
            <a:r>
              <a:rPr lang="vi-VN" dirty="0"/>
              <a:t>:</a:t>
            </a:r>
          </a:p>
          <a:p>
            <a:pPr lvl="1"/>
            <a:r>
              <a:rPr lang="vi-VN" dirty="0"/>
              <a:t>Tiền đề (lý do) cho trước đối với một kết luận phải đúng với thế giới thực (đúng).</a:t>
            </a:r>
          </a:p>
          <a:p>
            <a:pPr lvl="1"/>
            <a:r>
              <a:rPr lang="vi-VN" dirty="0"/>
              <a:t>Kết luận nhất thiết phải đi theo tiền đề (hợp lệ).</a:t>
            </a:r>
          </a:p>
        </p:txBody>
      </p:sp>
      <p:sp>
        <p:nvSpPr>
          <p:cNvPr id="4" name="Slide Number Placeholder 3"/>
          <p:cNvSpPr>
            <a:spLocks noGrp="1"/>
          </p:cNvSpPr>
          <p:nvPr>
            <p:ph type="sldNum" sz="quarter" idx="15"/>
          </p:nvPr>
        </p:nvSpPr>
        <p:spPr/>
        <p:txBody>
          <a:bodyPr/>
          <a:lstStyle/>
          <a:p>
            <a:fld id="{DB9063F0-F53E-4BA6-B6E6-EA7AF3229D86}" type="slidenum">
              <a:rPr lang="vi-VN" smtClean="0"/>
              <a:t>25</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701673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dirty="0"/>
              <a:t>7. Các phương pháp tư duy KH</a:t>
            </a:r>
          </a:p>
          <a:p>
            <a:r>
              <a:rPr lang="vi-VN" b="1" dirty="0"/>
              <a:t>Ví dụ về diễn dịch</a:t>
            </a:r>
            <a:r>
              <a:rPr lang="vi-VN" dirty="0"/>
              <a:t>:</a:t>
            </a:r>
          </a:p>
          <a:p>
            <a:pPr lvl="1"/>
            <a:r>
              <a:rPr lang="vi-VN" dirty="0"/>
              <a:t>Việc phỏng vấn các hộ gia đình trong khu phố cổ là khó khăn và tốn kém (Tiền đề 1)</a:t>
            </a:r>
          </a:p>
          <a:p>
            <a:pPr lvl="1"/>
            <a:r>
              <a:rPr lang="vi-VN" dirty="0"/>
              <a:t>Cuộc điều tra này liên quan đến nhiều hộ gia đình trong khu phố cổ (Tiền đề 2)</a:t>
            </a:r>
          </a:p>
          <a:p>
            <a:pPr lvl="1"/>
            <a:r>
              <a:rPr lang="vi-VN" dirty="0"/>
              <a:t>Việc phỏng vấn trong cuộc điều tra này là khó khăn và tốn kém (Kết luận)</a:t>
            </a:r>
          </a:p>
        </p:txBody>
      </p:sp>
      <p:sp>
        <p:nvSpPr>
          <p:cNvPr id="4" name="Slide Number Placeholder 3"/>
          <p:cNvSpPr>
            <a:spLocks noGrp="1"/>
          </p:cNvSpPr>
          <p:nvPr>
            <p:ph type="sldNum" sz="quarter" idx="15"/>
          </p:nvPr>
        </p:nvSpPr>
        <p:spPr/>
        <p:txBody>
          <a:bodyPr/>
          <a:lstStyle/>
          <a:p>
            <a:fld id="{DB9063F0-F53E-4BA6-B6E6-EA7AF3229D86}" type="slidenum">
              <a:rPr lang="vi-VN" smtClean="0"/>
              <a:t>26</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084752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dirty="0"/>
              <a:t>7. Các phương pháp tư duy KH</a:t>
            </a:r>
          </a:p>
          <a:p>
            <a:r>
              <a:rPr lang="vi-VN" dirty="0"/>
              <a:t>Trong quy nạp, không có các mối quan hệ chặt chẽ giữa các lý do và kết quả.</a:t>
            </a:r>
          </a:p>
          <a:p>
            <a:r>
              <a:rPr lang="vi-VN" dirty="0"/>
              <a:t>Trong quy nạp, ta rút ra một kết luận từ một hoặc hơn các chứng cứ cụ thể.</a:t>
            </a:r>
          </a:p>
          <a:p>
            <a:r>
              <a:rPr lang="vi-VN" dirty="0"/>
              <a:t>Các kết luận này giải thích thực tế, và thực tế ủng hộ các kết luận này.</a:t>
            </a:r>
          </a:p>
        </p:txBody>
      </p:sp>
      <p:sp>
        <p:nvSpPr>
          <p:cNvPr id="4" name="Slide Number Placeholder 3"/>
          <p:cNvSpPr>
            <a:spLocks noGrp="1"/>
          </p:cNvSpPr>
          <p:nvPr>
            <p:ph type="sldNum" sz="quarter" idx="15"/>
          </p:nvPr>
        </p:nvSpPr>
        <p:spPr/>
        <p:txBody>
          <a:bodyPr/>
          <a:lstStyle/>
          <a:p>
            <a:fld id="{DB9063F0-F53E-4BA6-B6E6-EA7AF3229D86}" type="slidenum">
              <a:rPr lang="vi-VN" smtClean="0"/>
              <a:t>27</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528313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dirty="0"/>
              <a:t>7. Các phương pháp tư duy KH</a:t>
            </a:r>
          </a:p>
          <a:p>
            <a:r>
              <a:rPr lang="vi-VN" dirty="0"/>
              <a:t>Ví dụ về quy nạp:</a:t>
            </a:r>
          </a:p>
          <a:p>
            <a:pPr lvl="1"/>
            <a:r>
              <a:rPr lang="vi-VN" dirty="0"/>
              <a:t>Một công ty tăng khoản tiền dành cho chiến dịch khuyến mại nhưng doanh thu vẫn không tăng (thực tế). Tại sao doanh thu không tăng? Kết luận là chiến dịch khuyến mại được thực hiện một cách tệ hại.</a:t>
            </a:r>
          </a:p>
          <a:p>
            <a:pPr lvl="1"/>
            <a:r>
              <a:rPr lang="vi-VN" dirty="0"/>
              <a:t>Các giải thích có thể là: </a:t>
            </a:r>
          </a:p>
          <a:p>
            <a:pPr lvl="2"/>
            <a:r>
              <a:rPr lang="vi-VN" dirty="0"/>
              <a:t>Các nhà bán lẻ không có đủ kho trữ hàng. </a:t>
            </a:r>
          </a:p>
          <a:p>
            <a:pPr lvl="2"/>
            <a:r>
              <a:rPr lang="vi-VN" dirty="0"/>
              <a:t>Một cuộc đ</a:t>
            </a:r>
            <a:r>
              <a:rPr lang="en-US" dirty="0"/>
              <a:t>ì</a:t>
            </a:r>
            <a:r>
              <a:rPr lang="vi-VN" dirty="0" err="1"/>
              <a:t>nh</a:t>
            </a:r>
            <a:r>
              <a:rPr lang="vi-VN" dirty="0"/>
              <a:t> công xảy ra.</a:t>
            </a:r>
          </a:p>
          <a:p>
            <a:pPr lvl="2"/>
            <a:r>
              <a:rPr lang="vi-VN" dirty="0"/>
              <a:t>Một cơn bão cấp 8 xảy ra.</a:t>
            </a:r>
          </a:p>
        </p:txBody>
      </p:sp>
      <p:sp>
        <p:nvSpPr>
          <p:cNvPr id="4" name="Slide Number Placeholder 3"/>
          <p:cNvSpPr>
            <a:spLocks noGrp="1"/>
          </p:cNvSpPr>
          <p:nvPr>
            <p:ph type="sldNum" sz="quarter" idx="15"/>
          </p:nvPr>
        </p:nvSpPr>
        <p:spPr/>
        <p:txBody>
          <a:bodyPr/>
          <a:lstStyle/>
          <a:p>
            <a:fld id="{DB9063F0-F53E-4BA6-B6E6-EA7AF3229D86}" type="slidenum">
              <a:rPr lang="vi-VN" smtClean="0"/>
              <a:t>28</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3878204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Bài 1.Giới thiệu về PPNCKH</a:t>
            </a:r>
          </a:p>
        </p:txBody>
      </p:sp>
      <p:sp>
        <p:nvSpPr>
          <p:cNvPr id="3" name="Content Placeholder 2"/>
          <p:cNvSpPr>
            <a:spLocks noGrp="1"/>
          </p:cNvSpPr>
          <p:nvPr>
            <p:ph sz="quarter" idx="1"/>
          </p:nvPr>
        </p:nvSpPr>
        <p:spPr/>
        <p:txBody>
          <a:bodyPr/>
          <a:lstStyle/>
          <a:p>
            <a:pPr marL="0" indent="0">
              <a:buNone/>
            </a:pPr>
            <a:r>
              <a:rPr lang="vi-VN" b="1"/>
              <a:t>8. Quy trình NCKH</a:t>
            </a:r>
          </a:p>
          <a:p>
            <a:r>
              <a:rPr lang="vi-VN"/>
              <a:t>Quy trình nghiên cứu bao gồm một loạt các bước cần thiết để thực hiện một nghiên cứu.</a:t>
            </a:r>
          </a:p>
        </p:txBody>
      </p:sp>
      <p:sp>
        <p:nvSpPr>
          <p:cNvPr id="4" name="Slide Number Placeholder 3"/>
          <p:cNvSpPr>
            <a:spLocks noGrp="1"/>
          </p:cNvSpPr>
          <p:nvPr>
            <p:ph type="sldNum" sz="quarter" idx="15"/>
          </p:nvPr>
        </p:nvSpPr>
        <p:spPr/>
        <p:txBody>
          <a:bodyPr/>
          <a:lstStyle/>
          <a:p>
            <a:fld id="{DB9063F0-F53E-4BA6-B6E6-EA7AF3229D86}" type="slidenum">
              <a:rPr lang="vi-VN" smtClean="0"/>
              <a:t>29</a:t>
            </a:fld>
            <a:endParaRPr lang="vi-VN"/>
          </a:p>
        </p:txBody>
      </p:sp>
      <p:sp>
        <p:nvSpPr>
          <p:cNvPr id="5" name="Footer Placeholder 4"/>
          <p:cNvSpPr>
            <a:spLocks noGrp="1"/>
          </p:cNvSpPr>
          <p:nvPr>
            <p:ph type="ftr" sz="quarter" idx="16"/>
          </p:nvPr>
        </p:nvSpPr>
        <p:spPr/>
        <p:txBody>
          <a:bodyPr/>
          <a:lstStyle/>
          <a:p>
            <a:r>
              <a:rPr lang="vi-VN"/>
              <a:t>PP nghiên cứu</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71800"/>
            <a:ext cx="717408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27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a:t>2. Nghiên cứu Khoa học (NCKH) cần con người như thế nào?</a:t>
            </a:r>
          </a:p>
          <a:p>
            <a:pPr lvl="1"/>
            <a:r>
              <a:rPr lang="vi-VN" sz="2400"/>
              <a:t>Có kiến thức về lĩnh vực nghiên cứu.</a:t>
            </a:r>
          </a:p>
          <a:p>
            <a:pPr lvl="1"/>
            <a:r>
              <a:rPr lang="vi-VN" sz="2400"/>
              <a:t>Có đam mê nghiên cứu, ham thích tìm tòi, khám phá cái mới.</a:t>
            </a:r>
          </a:p>
          <a:p>
            <a:pPr lvl="1"/>
            <a:r>
              <a:rPr lang="vi-VN" sz="2400"/>
              <a:t>Có sự khách quan và trung thực về khoa học (đạo đức khoa học).</a:t>
            </a:r>
          </a:p>
          <a:p>
            <a:pPr lvl="1"/>
            <a:r>
              <a:rPr lang="vi-VN" sz="2400"/>
              <a:t>Biết cách làm việc độc lập, tập thể và có phương pháp.</a:t>
            </a:r>
          </a:p>
          <a:p>
            <a:pPr lvl="1"/>
            <a:r>
              <a:rPr lang="vi-VN" sz="2400"/>
              <a:t>Liên tục rèn luyện năng lực nghiên cứu từ lúc là sinh viên.</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3</a:t>
            </a:fld>
            <a:endParaRPr lang="vi-VN"/>
          </a:p>
        </p:txBody>
      </p:sp>
    </p:spTree>
    <p:extLst>
      <p:ext uri="{BB962C8B-B14F-4D97-AF65-F5344CB8AC3E}">
        <p14:creationId xmlns:p14="http://schemas.microsoft.com/office/powerpoint/2010/main" val="3799893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78EE-F42E-4967-B1C3-E65238D27714}"/>
              </a:ext>
            </a:extLst>
          </p:cNvPr>
          <p:cNvSpPr>
            <a:spLocks noGrp="1"/>
          </p:cNvSpPr>
          <p:nvPr>
            <p:ph type="title"/>
          </p:nvPr>
        </p:nvSpPr>
        <p:spPr/>
        <p:txBody>
          <a:bodyPr/>
          <a:lstStyle/>
          <a:p>
            <a:r>
              <a:rPr lang="vi-VN" dirty="0"/>
              <a:t>Bài 1.Giới thiệu về PPNCKH</a:t>
            </a:r>
            <a:endParaRPr lang="en-US" dirty="0"/>
          </a:p>
        </p:txBody>
      </p:sp>
      <p:sp>
        <p:nvSpPr>
          <p:cNvPr id="3" name="Content Placeholder 2">
            <a:extLst>
              <a:ext uri="{FF2B5EF4-FFF2-40B4-BE49-F238E27FC236}">
                <a16:creationId xmlns:a16="http://schemas.microsoft.com/office/drawing/2014/main" id="{6BA8B2DB-8447-4AB2-A477-3C4605D4B21C}"/>
              </a:ext>
            </a:extLst>
          </p:cNvPr>
          <p:cNvSpPr>
            <a:spLocks noGrp="1"/>
          </p:cNvSpPr>
          <p:nvPr>
            <p:ph sz="quarter" idx="1"/>
          </p:nvPr>
        </p:nvSpPr>
        <p:spPr/>
        <p:txBody>
          <a:bodyPr/>
          <a:lstStyle/>
          <a:p>
            <a:r>
              <a:rPr lang="en-US" dirty="0" err="1"/>
              <a:t>Tiến</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bài</a:t>
            </a:r>
            <a:r>
              <a:rPr lang="en-US" dirty="0"/>
              <a:t> </a:t>
            </a:r>
            <a:r>
              <a:rPr lang="en-US" dirty="0" err="1"/>
              <a:t>tập</a:t>
            </a:r>
            <a:r>
              <a:rPr lang="en-US" dirty="0"/>
              <a:t> </a:t>
            </a:r>
            <a:r>
              <a:rPr lang="en-US" dirty="0" err="1"/>
              <a:t>môn</a:t>
            </a:r>
            <a:r>
              <a:rPr lang="en-US" dirty="0"/>
              <a:t> </a:t>
            </a:r>
            <a:r>
              <a:rPr lang="en-US" dirty="0" err="1"/>
              <a:t>học</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EBC0F59-A24F-4749-9321-B5B86D9E5E72}"/>
              </a:ext>
            </a:extLst>
          </p:cNvPr>
          <p:cNvSpPr>
            <a:spLocks noGrp="1"/>
          </p:cNvSpPr>
          <p:nvPr>
            <p:ph type="sldNum" sz="quarter" idx="15"/>
          </p:nvPr>
        </p:nvSpPr>
        <p:spPr/>
        <p:txBody>
          <a:bodyPr/>
          <a:lstStyle/>
          <a:p>
            <a:fld id="{DB9063F0-F53E-4BA6-B6E6-EA7AF3229D86}" type="slidenum">
              <a:rPr lang="vi-VN" smtClean="0"/>
              <a:t>30</a:t>
            </a:fld>
            <a:endParaRPr lang="vi-VN"/>
          </a:p>
        </p:txBody>
      </p:sp>
      <p:sp>
        <p:nvSpPr>
          <p:cNvPr id="5" name="Footer Placeholder 4">
            <a:extLst>
              <a:ext uri="{FF2B5EF4-FFF2-40B4-BE49-F238E27FC236}">
                <a16:creationId xmlns:a16="http://schemas.microsoft.com/office/drawing/2014/main" id="{522B5948-4AE5-471A-867C-6D7612024AB7}"/>
              </a:ext>
            </a:extLst>
          </p:cNvPr>
          <p:cNvSpPr>
            <a:spLocks noGrp="1"/>
          </p:cNvSpPr>
          <p:nvPr>
            <p:ph type="ftr" sz="quarter" idx="16"/>
          </p:nvPr>
        </p:nvSpPr>
        <p:spPr/>
        <p:txBody>
          <a:bodyPr/>
          <a:lstStyle/>
          <a:p>
            <a:r>
              <a:rPr lang="vi-VN"/>
              <a:t>PP nghiên cứu</a:t>
            </a:r>
          </a:p>
        </p:txBody>
      </p:sp>
      <p:graphicFrame>
        <p:nvGraphicFramePr>
          <p:cNvPr id="6" name="Table 5">
            <a:extLst>
              <a:ext uri="{FF2B5EF4-FFF2-40B4-BE49-F238E27FC236}">
                <a16:creationId xmlns:a16="http://schemas.microsoft.com/office/drawing/2014/main" id="{B901EF75-9118-4205-94DB-AA65AAFAE16F}"/>
              </a:ext>
            </a:extLst>
          </p:cNvPr>
          <p:cNvGraphicFramePr>
            <a:graphicFrameLocks noGrp="1"/>
          </p:cNvGraphicFramePr>
          <p:nvPr>
            <p:extLst>
              <p:ext uri="{D42A27DB-BD31-4B8C-83A1-F6EECF244321}">
                <p14:modId xmlns:p14="http://schemas.microsoft.com/office/powerpoint/2010/main" val="1279287243"/>
              </p:ext>
            </p:extLst>
          </p:nvPr>
        </p:nvGraphicFramePr>
        <p:xfrm>
          <a:off x="521110" y="1544903"/>
          <a:ext cx="7946922" cy="4219343"/>
        </p:xfrm>
        <a:graphic>
          <a:graphicData uri="http://schemas.openxmlformats.org/drawingml/2006/table">
            <a:tbl>
              <a:tblPr firstRow="1" bandRow="1">
                <a:tableStyleId>{5940675A-B579-460E-94D1-54222C63F5DA}</a:tableStyleId>
              </a:tblPr>
              <a:tblGrid>
                <a:gridCol w="1317524">
                  <a:extLst>
                    <a:ext uri="{9D8B030D-6E8A-4147-A177-3AD203B41FA5}">
                      <a16:colId xmlns:a16="http://schemas.microsoft.com/office/drawing/2014/main" val="2198503854"/>
                    </a:ext>
                  </a:extLst>
                </a:gridCol>
                <a:gridCol w="3810000">
                  <a:extLst>
                    <a:ext uri="{9D8B030D-6E8A-4147-A177-3AD203B41FA5}">
                      <a16:colId xmlns:a16="http://schemas.microsoft.com/office/drawing/2014/main" val="993744033"/>
                    </a:ext>
                  </a:extLst>
                </a:gridCol>
                <a:gridCol w="2819398">
                  <a:extLst>
                    <a:ext uri="{9D8B030D-6E8A-4147-A177-3AD203B41FA5}">
                      <a16:colId xmlns:a16="http://schemas.microsoft.com/office/drawing/2014/main" val="3043219945"/>
                    </a:ext>
                  </a:extLst>
                </a:gridCol>
              </a:tblGrid>
              <a:tr h="436297">
                <a:tc>
                  <a:txBody>
                    <a:bodyPr/>
                    <a:lstStyle/>
                    <a:p>
                      <a:r>
                        <a:rPr lang="en-US" b="1" dirty="0" err="1"/>
                        <a:t>Thời</a:t>
                      </a:r>
                      <a:r>
                        <a:rPr lang="en-US" b="1" dirty="0"/>
                        <a:t> </a:t>
                      </a:r>
                      <a:r>
                        <a:rPr lang="en-US" b="1" dirty="0" err="1"/>
                        <a:t>gian</a:t>
                      </a:r>
                      <a:endParaRPr lang="en-US" b="1" dirty="0"/>
                    </a:p>
                  </a:txBody>
                  <a:tcPr/>
                </a:tc>
                <a:tc>
                  <a:txBody>
                    <a:bodyPr/>
                    <a:lstStyle/>
                    <a:p>
                      <a:r>
                        <a:rPr lang="en-US" b="1" dirty="0" err="1"/>
                        <a:t>Nội</a:t>
                      </a:r>
                      <a:r>
                        <a:rPr lang="en-US" b="1" dirty="0"/>
                        <a:t> dung</a:t>
                      </a:r>
                    </a:p>
                  </a:txBody>
                  <a:tcPr/>
                </a:tc>
                <a:tc>
                  <a:txBody>
                    <a:bodyPr/>
                    <a:lstStyle/>
                    <a:p>
                      <a:r>
                        <a:rPr lang="en-US" b="1" dirty="0" err="1"/>
                        <a:t>Kết</a:t>
                      </a:r>
                      <a:r>
                        <a:rPr lang="en-US" b="1" dirty="0"/>
                        <a:t> </a:t>
                      </a:r>
                      <a:r>
                        <a:rPr lang="en-US" b="1" dirty="0" err="1"/>
                        <a:t>quả</a:t>
                      </a:r>
                      <a:endParaRPr lang="en-US" b="1" dirty="0"/>
                    </a:p>
                  </a:txBody>
                  <a:tcPr/>
                </a:tc>
                <a:extLst>
                  <a:ext uri="{0D108BD9-81ED-4DB2-BD59-A6C34878D82A}">
                    <a16:rowId xmlns:a16="http://schemas.microsoft.com/office/drawing/2014/main" val="3784456128"/>
                  </a:ext>
                </a:extLst>
              </a:tr>
              <a:tr h="685800">
                <a:tc>
                  <a:txBody>
                    <a:bodyPr/>
                    <a:lstStyle/>
                    <a:p>
                      <a:r>
                        <a:rPr lang="en-US" dirty="0" err="1"/>
                        <a:t>Tuần</a:t>
                      </a:r>
                      <a:r>
                        <a:rPr lang="en-US" dirty="0"/>
                        <a:t> 3</a:t>
                      </a:r>
                    </a:p>
                  </a:txBody>
                  <a:tcPr/>
                </a:tc>
                <a:tc>
                  <a:txBody>
                    <a:bodyPr/>
                    <a:lstStyle/>
                    <a:p>
                      <a:r>
                        <a:rPr lang="en-US" dirty="0" err="1"/>
                        <a:t>Xác</a:t>
                      </a:r>
                      <a:r>
                        <a:rPr lang="en-US" dirty="0"/>
                        <a:t> </a:t>
                      </a:r>
                      <a:r>
                        <a:rPr lang="en-US" dirty="0" err="1"/>
                        <a:t>định</a:t>
                      </a:r>
                      <a:r>
                        <a:rPr lang="en-US" dirty="0"/>
                        <a:t> </a:t>
                      </a:r>
                      <a:r>
                        <a:rPr lang="en-US" dirty="0" err="1"/>
                        <a:t>vấn</a:t>
                      </a:r>
                      <a:r>
                        <a:rPr lang="en-US" dirty="0"/>
                        <a:t> </a:t>
                      </a:r>
                      <a:r>
                        <a:rPr lang="en-US" dirty="0" err="1"/>
                        <a:t>đề</a:t>
                      </a:r>
                      <a:r>
                        <a:rPr lang="en-US" dirty="0"/>
                        <a:t> </a:t>
                      </a:r>
                      <a:r>
                        <a:rPr lang="en-US" dirty="0" err="1"/>
                        <a:t>nghiên</a:t>
                      </a:r>
                      <a:r>
                        <a:rPr lang="en-US" dirty="0"/>
                        <a:t> </a:t>
                      </a:r>
                      <a:r>
                        <a:rPr lang="en-US" dirty="0" err="1"/>
                        <a:t>cứu</a:t>
                      </a:r>
                      <a:endParaRPr lang="en-US" dirty="0"/>
                    </a:p>
                  </a:txBody>
                  <a:tcPr/>
                </a:tc>
                <a:tc>
                  <a:txBody>
                    <a:bodyPr/>
                    <a:lstStyle/>
                    <a:p>
                      <a:r>
                        <a:rPr lang="en-US" dirty="0" err="1"/>
                        <a:t>Danh</a:t>
                      </a:r>
                      <a:r>
                        <a:rPr lang="en-US" dirty="0"/>
                        <a:t> </a:t>
                      </a:r>
                      <a:r>
                        <a:rPr lang="en-US" dirty="0" err="1"/>
                        <a:t>sách</a:t>
                      </a:r>
                      <a:r>
                        <a:rPr lang="en-US" dirty="0"/>
                        <a:t> </a:t>
                      </a:r>
                      <a:r>
                        <a:rPr lang="en-US" dirty="0" err="1"/>
                        <a:t>tên</a:t>
                      </a:r>
                      <a:r>
                        <a:rPr lang="en-US" dirty="0"/>
                        <a:t> </a:t>
                      </a:r>
                      <a:r>
                        <a:rPr lang="en-US" dirty="0" err="1"/>
                        <a:t>đề</a:t>
                      </a:r>
                      <a:r>
                        <a:rPr lang="en-US" dirty="0"/>
                        <a:t> </a:t>
                      </a:r>
                      <a:r>
                        <a:rPr lang="en-US" dirty="0" err="1"/>
                        <a:t>tài</a:t>
                      </a:r>
                      <a:r>
                        <a:rPr lang="en-US" dirty="0"/>
                        <a:t> </a:t>
                      </a:r>
                      <a:r>
                        <a:rPr lang="en-US" dirty="0" err="1"/>
                        <a:t>dự</a:t>
                      </a:r>
                      <a:r>
                        <a:rPr lang="en-US" dirty="0"/>
                        <a:t> </a:t>
                      </a:r>
                      <a:r>
                        <a:rPr lang="en-US" dirty="0" err="1"/>
                        <a:t>định</a:t>
                      </a:r>
                      <a:r>
                        <a:rPr lang="en-US" dirty="0"/>
                        <a:t> </a:t>
                      </a:r>
                      <a:r>
                        <a:rPr lang="en-US" dirty="0" err="1"/>
                        <a:t>nghiên</a:t>
                      </a:r>
                      <a:r>
                        <a:rPr lang="en-US" dirty="0"/>
                        <a:t> </a:t>
                      </a:r>
                      <a:r>
                        <a:rPr lang="en-US" dirty="0" err="1"/>
                        <a:t>cứu</a:t>
                      </a:r>
                      <a:endParaRPr lang="en-US" dirty="0"/>
                    </a:p>
                  </a:txBody>
                  <a:tcPr/>
                </a:tc>
                <a:extLst>
                  <a:ext uri="{0D108BD9-81ED-4DB2-BD59-A6C34878D82A}">
                    <a16:rowId xmlns:a16="http://schemas.microsoft.com/office/drawing/2014/main" val="2288544436"/>
                  </a:ext>
                </a:extLst>
              </a:tr>
              <a:tr h="872731">
                <a:tc>
                  <a:txBody>
                    <a:bodyPr/>
                    <a:lstStyle/>
                    <a:p>
                      <a:r>
                        <a:rPr lang="en-US" dirty="0" err="1"/>
                        <a:t>Tuần</a:t>
                      </a:r>
                      <a:r>
                        <a:rPr lang="en-US" dirty="0"/>
                        <a:t> 5</a:t>
                      </a:r>
                    </a:p>
                  </a:txBody>
                  <a:tcPr/>
                </a:tc>
                <a:tc>
                  <a:txBody>
                    <a:bodyPr/>
                    <a:lstStyle/>
                    <a:p>
                      <a:r>
                        <a:rPr lang="en-US" dirty="0" err="1"/>
                        <a:t>Nghiên</a:t>
                      </a:r>
                      <a:r>
                        <a:rPr lang="en-US" dirty="0"/>
                        <a:t> </a:t>
                      </a:r>
                      <a:r>
                        <a:rPr lang="en-US" dirty="0" err="1"/>
                        <a:t>cứu</a:t>
                      </a:r>
                      <a:r>
                        <a:rPr lang="en-US" dirty="0"/>
                        <a:t> </a:t>
                      </a:r>
                      <a:r>
                        <a:rPr lang="en-US" dirty="0" err="1"/>
                        <a:t>các</a:t>
                      </a:r>
                      <a:r>
                        <a:rPr lang="en-US" dirty="0"/>
                        <a:t> </a:t>
                      </a:r>
                      <a:r>
                        <a:rPr lang="en-US" dirty="0" err="1"/>
                        <a:t>khái</a:t>
                      </a:r>
                      <a:r>
                        <a:rPr lang="en-US" dirty="0"/>
                        <a:t> </a:t>
                      </a:r>
                      <a:r>
                        <a:rPr lang="en-US" dirty="0" err="1"/>
                        <a:t>niệm</a:t>
                      </a:r>
                      <a:r>
                        <a:rPr lang="en-US" dirty="0"/>
                        <a:t> c</a:t>
                      </a:r>
                      <a:r>
                        <a:rPr lang="vi-VN" dirty="0"/>
                        <a:t>ơ</a:t>
                      </a:r>
                      <a:r>
                        <a:rPr lang="en-US" dirty="0"/>
                        <a:t> </a:t>
                      </a:r>
                      <a:r>
                        <a:rPr lang="en-US" dirty="0" err="1"/>
                        <a:t>bản</a:t>
                      </a:r>
                      <a:r>
                        <a:rPr lang="en-US" dirty="0"/>
                        <a:t> </a:t>
                      </a:r>
                      <a:r>
                        <a:rPr lang="en-US" dirty="0" err="1"/>
                        <a:t>và</a:t>
                      </a:r>
                      <a:r>
                        <a:rPr lang="en-US" dirty="0"/>
                        <a:t> </a:t>
                      </a:r>
                      <a:r>
                        <a:rPr lang="en-US" dirty="0" err="1"/>
                        <a:t>tìm</a:t>
                      </a:r>
                      <a:r>
                        <a:rPr lang="en-US" dirty="0"/>
                        <a:t> </a:t>
                      </a:r>
                      <a:r>
                        <a:rPr lang="en-US" dirty="0" err="1"/>
                        <a:t>hiểu</a:t>
                      </a:r>
                      <a:r>
                        <a:rPr lang="en-US" dirty="0"/>
                        <a:t> </a:t>
                      </a:r>
                      <a:r>
                        <a:rPr lang="en-US" dirty="0" err="1"/>
                        <a:t>các</a:t>
                      </a:r>
                      <a:r>
                        <a:rPr lang="en-US" dirty="0"/>
                        <a:t> </a:t>
                      </a:r>
                      <a:r>
                        <a:rPr lang="en-US" dirty="0" err="1"/>
                        <a:t>nghiên</a:t>
                      </a:r>
                      <a:r>
                        <a:rPr lang="en-US" dirty="0"/>
                        <a:t> </a:t>
                      </a:r>
                      <a:r>
                        <a:rPr lang="en-US" dirty="0" err="1"/>
                        <a:t>cứu</a:t>
                      </a:r>
                      <a:r>
                        <a:rPr lang="en-US" dirty="0"/>
                        <a:t> tr</a:t>
                      </a:r>
                      <a:r>
                        <a:rPr lang="vi-VN" dirty="0"/>
                        <a:t>ư</a:t>
                      </a:r>
                      <a:r>
                        <a:rPr lang="en-US" dirty="0" err="1"/>
                        <a:t>ớc</a:t>
                      </a:r>
                      <a:r>
                        <a:rPr lang="en-US" dirty="0"/>
                        <a:t> </a:t>
                      </a:r>
                      <a:r>
                        <a:rPr lang="en-US" dirty="0" err="1"/>
                        <a:t>đây</a:t>
                      </a:r>
                      <a:endParaRPr lang="en-US" dirty="0"/>
                    </a:p>
                  </a:txBody>
                  <a:tcPr/>
                </a:tc>
                <a:tc>
                  <a:txBody>
                    <a:bodyPr/>
                    <a:lstStyle/>
                    <a:p>
                      <a:r>
                        <a:rPr lang="en-US" dirty="0" err="1"/>
                        <a:t>Danh</a:t>
                      </a:r>
                      <a:r>
                        <a:rPr lang="en-US" dirty="0"/>
                        <a:t> </a:t>
                      </a:r>
                      <a:r>
                        <a:rPr lang="en-US" dirty="0" err="1"/>
                        <a:t>mục</a:t>
                      </a:r>
                      <a:r>
                        <a:rPr lang="en-US" dirty="0"/>
                        <a:t> </a:t>
                      </a:r>
                      <a:r>
                        <a:rPr lang="en-US" dirty="0" err="1"/>
                        <a:t>tài</a:t>
                      </a:r>
                      <a:r>
                        <a:rPr lang="en-US" dirty="0"/>
                        <a:t> </a:t>
                      </a:r>
                      <a:r>
                        <a:rPr lang="en-US" dirty="0" err="1"/>
                        <a:t>liệu</a:t>
                      </a:r>
                      <a:r>
                        <a:rPr lang="en-US" dirty="0"/>
                        <a:t> </a:t>
                      </a:r>
                      <a:r>
                        <a:rPr lang="en-US" dirty="0" err="1"/>
                        <a:t>tham</a:t>
                      </a:r>
                      <a:r>
                        <a:rPr lang="en-US" dirty="0"/>
                        <a:t> </a:t>
                      </a:r>
                      <a:r>
                        <a:rPr lang="en-US" dirty="0" err="1"/>
                        <a:t>khảo</a:t>
                      </a:r>
                      <a:r>
                        <a:rPr lang="en-US" dirty="0"/>
                        <a:t> + </a:t>
                      </a:r>
                      <a:r>
                        <a:rPr lang="en-US" dirty="0" err="1"/>
                        <a:t>Báo</a:t>
                      </a:r>
                      <a:r>
                        <a:rPr lang="en-US" dirty="0"/>
                        <a:t> </a:t>
                      </a:r>
                      <a:r>
                        <a:rPr lang="en-US" dirty="0" err="1"/>
                        <a:t>cáo</a:t>
                      </a:r>
                      <a:r>
                        <a:rPr lang="en-US" dirty="0"/>
                        <a:t> </a:t>
                      </a:r>
                      <a:r>
                        <a:rPr lang="en-US" dirty="0" err="1"/>
                        <a:t>về</a:t>
                      </a:r>
                      <a:r>
                        <a:rPr lang="en-US" dirty="0"/>
                        <a:t> </a:t>
                      </a:r>
                      <a:r>
                        <a:rPr lang="en-US" dirty="0" err="1"/>
                        <a:t>các</a:t>
                      </a:r>
                      <a:r>
                        <a:rPr lang="en-US" dirty="0"/>
                        <a:t> </a:t>
                      </a:r>
                      <a:r>
                        <a:rPr lang="en-US" dirty="0" err="1"/>
                        <a:t>nghiên</a:t>
                      </a:r>
                      <a:r>
                        <a:rPr lang="en-US" dirty="0"/>
                        <a:t> </a:t>
                      </a:r>
                      <a:r>
                        <a:rPr lang="en-US" dirty="0" err="1"/>
                        <a:t>cứu</a:t>
                      </a:r>
                      <a:r>
                        <a:rPr lang="en-US" dirty="0"/>
                        <a:t> </a:t>
                      </a:r>
                      <a:r>
                        <a:rPr lang="en-US" dirty="0" err="1"/>
                        <a:t>liên</a:t>
                      </a:r>
                      <a:r>
                        <a:rPr lang="en-US" dirty="0"/>
                        <a:t> </a:t>
                      </a:r>
                      <a:r>
                        <a:rPr lang="en-US" dirty="0" err="1"/>
                        <a:t>quan</a:t>
                      </a:r>
                      <a:endParaRPr lang="en-US" dirty="0"/>
                    </a:p>
                  </a:txBody>
                  <a:tcPr/>
                </a:tc>
                <a:extLst>
                  <a:ext uri="{0D108BD9-81ED-4DB2-BD59-A6C34878D82A}">
                    <a16:rowId xmlns:a16="http://schemas.microsoft.com/office/drawing/2014/main" val="1087885457"/>
                  </a:ext>
                </a:extLst>
              </a:tr>
              <a:tr h="457200">
                <a:tc>
                  <a:txBody>
                    <a:bodyPr/>
                    <a:lstStyle/>
                    <a:p>
                      <a:r>
                        <a:rPr lang="en-US" dirty="0" err="1"/>
                        <a:t>Tuần</a:t>
                      </a:r>
                      <a:r>
                        <a:rPr lang="en-US" dirty="0"/>
                        <a:t> 7</a:t>
                      </a:r>
                    </a:p>
                  </a:txBody>
                  <a:tcPr/>
                </a:tc>
                <a:tc>
                  <a:txBody>
                    <a:bodyPr/>
                    <a:lstStyle/>
                    <a:p>
                      <a:r>
                        <a:rPr lang="en-US" dirty="0" err="1"/>
                        <a:t>Xây</a:t>
                      </a:r>
                      <a:r>
                        <a:rPr lang="en-US" dirty="0"/>
                        <a:t> </a:t>
                      </a:r>
                      <a:r>
                        <a:rPr lang="en-US" dirty="0" err="1"/>
                        <a:t>dựng</a:t>
                      </a:r>
                      <a:r>
                        <a:rPr lang="en-US" dirty="0"/>
                        <a:t> </a:t>
                      </a:r>
                      <a:r>
                        <a:rPr lang="en-US" dirty="0" err="1"/>
                        <a:t>đề</a:t>
                      </a:r>
                      <a:r>
                        <a:rPr lang="en-US" dirty="0"/>
                        <a:t> c</a:t>
                      </a:r>
                      <a:r>
                        <a:rPr lang="vi-VN" dirty="0"/>
                        <a:t>ư</a:t>
                      </a:r>
                      <a:r>
                        <a:rPr lang="en-US" dirty="0" err="1"/>
                        <a:t>ơng</a:t>
                      </a:r>
                      <a:endParaRPr lang="en-US" dirty="0"/>
                    </a:p>
                  </a:txBody>
                  <a:tcPr/>
                </a:tc>
                <a:tc>
                  <a:txBody>
                    <a:bodyPr/>
                    <a:lstStyle/>
                    <a:p>
                      <a:r>
                        <a:rPr lang="en-US" dirty="0" err="1"/>
                        <a:t>Đề</a:t>
                      </a:r>
                      <a:r>
                        <a:rPr lang="en-US" dirty="0"/>
                        <a:t> c</a:t>
                      </a:r>
                      <a:r>
                        <a:rPr lang="vi-VN" dirty="0"/>
                        <a:t>ư</a:t>
                      </a:r>
                      <a:r>
                        <a:rPr lang="en-US" dirty="0" err="1"/>
                        <a:t>ơng</a:t>
                      </a:r>
                      <a:r>
                        <a:rPr lang="en-US" dirty="0"/>
                        <a:t> </a:t>
                      </a:r>
                      <a:r>
                        <a:rPr lang="en-US" dirty="0" err="1"/>
                        <a:t>nghiên</a:t>
                      </a:r>
                      <a:r>
                        <a:rPr lang="en-US" dirty="0"/>
                        <a:t> </a:t>
                      </a:r>
                      <a:r>
                        <a:rPr lang="en-US" dirty="0" err="1"/>
                        <a:t>cứu</a:t>
                      </a:r>
                      <a:endParaRPr lang="en-US" dirty="0"/>
                    </a:p>
                  </a:txBody>
                  <a:tcPr/>
                </a:tc>
                <a:extLst>
                  <a:ext uri="{0D108BD9-81ED-4DB2-BD59-A6C34878D82A}">
                    <a16:rowId xmlns:a16="http://schemas.microsoft.com/office/drawing/2014/main" val="1877947534"/>
                  </a:ext>
                </a:extLst>
              </a:tr>
              <a:tr h="862823">
                <a:tc>
                  <a:txBody>
                    <a:bodyPr/>
                    <a:lstStyle/>
                    <a:p>
                      <a:r>
                        <a:rPr lang="en-US" dirty="0" err="1"/>
                        <a:t>Tuần</a:t>
                      </a:r>
                      <a:r>
                        <a:rPr lang="en-US" dirty="0"/>
                        <a:t> 10</a:t>
                      </a:r>
                    </a:p>
                  </a:txBody>
                  <a:tcPr/>
                </a:tc>
                <a:tc>
                  <a:txBody>
                    <a:bodyPr/>
                    <a:lstStyle/>
                    <a:p>
                      <a:r>
                        <a:rPr lang="en-US" dirty="0"/>
                        <a:t>Thu </a:t>
                      </a:r>
                      <a:r>
                        <a:rPr lang="en-US" dirty="0" err="1"/>
                        <a:t>thập</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lang="en-US" dirty="0"/>
                    </a:p>
                  </a:txBody>
                  <a:tcPr/>
                </a:tc>
                <a:tc>
                  <a:txBody>
                    <a:bodyPr/>
                    <a:lstStyle/>
                    <a:p>
                      <a:r>
                        <a:rPr lang="en-US" dirty="0" err="1"/>
                        <a:t>Báo</a:t>
                      </a:r>
                      <a:r>
                        <a:rPr lang="en-US" dirty="0"/>
                        <a:t> </a:t>
                      </a:r>
                      <a:r>
                        <a:rPr lang="en-US" dirty="0" err="1"/>
                        <a:t>cáo</a:t>
                      </a:r>
                      <a:r>
                        <a:rPr lang="en-US" dirty="0"/>
                        <a:t> </a:t>
                      </a:r>
                      <a:r>
                        <a:rPr lang="en-US" dirty="0" err="1"/>
                        <a:t>mô</a:t>
                      </a:r>
                      <a:r>
                        <a:rPr lang="en-US" dirty="0"/>
                        <a:t> </a:t>
                      </a:r>
                      <a:r>
                        <a:rPr lang="en-US" dirty="0" err="1"/>
                        <a:t>tả</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thu</a:t>
                      </a:r>
                      <a:r>
                        <a:rPr lang="en-US" dirty="0"/>
                        <a:t> </a:t>
                      </a:r>
                      <a:r>
                        <a:rPr lang="en-US" dirty="0" err="1"/>
                        <a:t>thập</a:t>
                      </a:r>
                      <a:endParaRPr lang="en-US" dirty="0"/>
                    </a:p>
                  </a:txBody>
                  <a:tcPr/>
                </a:tc>
                <a:extLst>
                  <a:ext uri="{0D108BD9-81ED-4DB2-BD59-A6C34878D82A}">
                    <a16:rowId xmlns:a16="http://schemas.microsoft.com/office/drawing/2014/main" val="2815400338"/>
                  </a:ext>
                </a:extLst>
              </a:tr>
              <a:tr h="862823">
                <a:tc>
                  <a:txBody>
                    <a:bodyPr/>
                    <a:lstStyle/>
                    <a:p>
                      <a:r>
                        <a:rPr lang="en-US" dirty="0" err="1"/>
                        <a:t>Tuần</a:t>
                      </a:r>
                      <a:r>
                        <a:rPr lang="en-US" dirty="0"/>
                        <a:t> 15</a:t>
                      </a:r>
                    </a:p>
                  </a:txBody>
                  <a:tcPr/>
                </a:tc>
                <a:tc>
                  <a:txBody>
                    <a:bodyPr/>
                    <a:lstStyle/>
                    <a:p>
                      <a:r>
                        <a:rPr lang="en-US" dirty="0" err="1"/>
                        <a:t>Xây</a:t>
                      </a:r>
                      <a:r>
                        <a:rPr lang="en-US" dirty="0"/>
                        <a:t> </a:t>
                      </a:r>
                      <a:r>
                        <a:rPr lang="en-US" dirty="0" err="1"/>
                        <a:t>dựng</a:t>
                      </a:r>
                      <a:r>
                        <a:rPr lang="en-US" dirty="0"/>
                        <a:t> </a:t>
                      </a:r>
                      <a:r>
                        <a:rPr lang="en-US" dirty="0" err="1"/>
                        <a:t>báo</a:t>
                      </a:r>
                      <a:r>
                        <a:rPr lang="en-US" dirty="0"/>
                        <a:t> </a:t>
                      </a:r>
                      <a:r>
                        <a:rPr lang="en-US" dirty="0" err="1"/>
                        <a:t>cáo</a:t>
                      </a:r>
                      <a:r>
                        <a:rPr lang="en-US" dirty="0"/>
                        <a:t> (</a:t>
                      </a:r>
                      <a:r>
                        <a:rPr lang="en-US" dirty="0" err="1"/>
                        <a:t>ch</a:t>
                      </a:r>
                      <a:r>
                        <a:rPr lang="vi-VN" dirty="0"/>
                        <a:t>ư</a:t>
                      </a:r>
                      <a:r>
                        <a:rPr lang="en-US" dirty="0" err="1"/>
                        <a:t>ơng</a:t>
                      </a:r>
                      <a:r>
                        <a:rPr lang="en-US" dirty="0"/>
                        <a:t> 1+2)</a:t>
                      </a:r>
                    </a:p>
                  </a:txBody>
                  <a:tcPr/>
                </a:tc>
                <a:tc>
                  <a:txBody>
                    <a:bodyPr/>
                    <a:lstStyle/>
                    <a:p>
                      <a:r>
                        <a:rPr lang="en-US" dirty="0" err="1"/>
                        <a:t>Báo</a:t>
                      </a:r>
                      <a:r>
                        <a:rPr lang="en-US" dirty="0"/>
                        <a:t> </a:t>
                      </a:r>
                      <a:r>
                        <a:rPr lang="en-US" dirty="0" err="1"/>
                        <a:t>cáo</a:t>
                      </a:r>
                      <a:endParaRPr lang="en-US" dirty="0"/>
                    </a:p>
                  </a:txBody>
                  <a:tcPr/>
                </a:tc>
                <a:extLst>
                  <a:ext uri="{0D108BD9-81ED-4DB2-BD59-A6C34878D82A}">
                    <a16:rowId xmlns:a16="http://schemas.microsoft.com/office/drawing/2014/main" val="2251517386"/>
                  </a:ext>
                </a:extLst>
              </a:tr>
            </a:tbl>
          </a:graphicData>
        </a:graphic>
      </p:graphicFrame>
    </p:spTree>
    <p:extLst>
      <p:ext uri="{BB962C8B-B14F-4D97-AF65-F5344CB8AC3E}">
        <p14:creationId xmlns:p14="http://schemas.microsoft.com/office/powerpoint/2010/main" val="418017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a:t>3. Ai là người nghiên cứu Khoa học?</a:t>
            </a:r>
          </a:p>
          <a:p>
            <a:pPr lvl="1"/>
            <a:r>
              <a:rPr lang="vi-VN"/>
              <a:t>Các nhà nghiên cứu ở nhiều lĩnh vực khác nhau ở các Viện, Trung tâm Nghiên cứu.</a:t>
            </a:r>
          </a:p>
          <a:p>
            <a:pPr lvl="1"/>
            <a:r>
              <a:rPr lang="vi-VN"/>
              <a:t>Các giáo sư, giảng viên ở các trường Đại học – Cao Đẳng, Trung học Chuyên nghiệp.</a:t>
            </a:r>
          </a:p>
          <a:p>
            <a:pPr lvl="1"/>
            <a:r>
              <a:rPr lang="vi-VN"/>
              <a:t>Các chuyên gia ở các cơ quan quản lý Nhà nước.</a:t>
            </a:r>
          </a:p>
          <a:p>
            <a:pPr lvl="1"/>
            <a:r>
              <a:rPr lang="vi-VN"/>
              <a:t>Các Công ty, Viện nghiên cứu tư nhân.</a:t>
            </a:r>
          </a:p>
          <a:p>
            <a:pPr lvl="1"/>
            <a:r>
              <a:rPr lang="vi-VN"/>
              <a:t>Các Sinh viên ham thích NCKH ở các trường Đại học.</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4</a:t>
            </a:fld>
            <a:endParaRPr lang="vi-VN"/>
          </a:p>
        </p:txBody>
      </p:sp>
    </p:spTree>
    <p:extLst>
      <p:ext uri="{BB962C8B-B14F-4D97-AF65-F5344CB8AC3E}">
        <p14:creationId xmlns:p14="http://schemas.microsoft.com/office/powerpoint/2010/main" val="259042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lstStyle/>
          <a:p>
            <a:pPr marL="0" indent="0">
              <a:buNone/>
            </a:pPr>
            <a:r>
              <a:rPr lang="vi-VN" b="1"/>
              <a:t>4. Các hình thức tổ chức nghiên cứu?</a:t>
            </a:r>
          </a:p>
          <a:p>
            <a:r>
              <a:rPr lang="vi-VN"/>
              <a:t>Khái niệm về Tổ chức nghiên cứu:</a:t>
            </a:r>
          </a:p>
          <a:p>
            <a:pPr lvl="1"/>
            <a:r>
              <a:rPr lang="vi-VN"/>
              <a:t>Tổ chức công việc thực hiện nghiên cứu chung;</a:t>
            </a:r>
          </a:p>
          <a:p>
            <a:pPr lvl="1"/>
            <a:r>
              <a:rPr lang="vi-VN"/>
              <a:t>Tổ chức công việc thực hiện nghiên cứu cá nhân;</a:t>
            </a:r>
          </a:p>
          <a:p>
            <a:pPr lvl="1"/>
            <a:r>
              <a:rPr lang="vi-VN"/>
              <a:t>Quản lý, điều hòa, phối hợp các hoạt động thực hiện nghiên cứu</a:t>
            </a:r>
          </a:p>
          <a:p>
            <a:pPr lvl="1"/>
            <a:r>
              <a:rPr lang="vi-VN"/>
              <a:t>Xây dựng các dự án, đề tài NCKH và tìm kiếm cơ </a:t>
            </a:r>
            <a:r>
              <a:rPr lang="pt-BR"/>
              <a:t>quan, cá nhân tài trợ;</a:t>
            </a:r>
          </a:p>
          <a:p>
            <a:pPr lvl="1"/>
            <a:r>
              <a:rPr lang="vi-VN"/>
              <a:t>Làm việc với các cơ quan quản lý, tài trợ.</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5</a:t>
            </a:fld>
            <a:endParaRPr lang="vi-VN"/>
          </a:p>
        </p:txBody>
      </p:sp>
    </p:spTree>
    <p:extLst>
      <p:ext uri="{BB962C8B-B14F-4D97-AF65-F5344CB8AC3E}">
        <p14:creationId xmlns:p14="http://schemas.microsoft.com/office/powerpoint/2010/main" val="122334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lstStyle/>
          <a:p>
            <a:pPr marL="0" indent="0">
              <a:buNone/>
            </a:pPr>
            <a:r>
              <a:rPr lang="vi-VN" b="1" dirty="0"/>
              <a:t>4. Các hình thức tổ chức nghiên cứu?</a:t>
            </a:r>
          </a:p>
          <a:p>
            <a:r>
              <a:rPr lang="vi-VN" dirty="0"/>
              <a:t>Khái niệm về loại hình nghiên cứu:</a:t>
            </a:r>
          </a:p>
          <a:p>
            <a:pPr marL="822960" lvl="1" indent="-457200">
              <a:buFont typeface="+mj-lt"/>
              <a:buAutoNum type="alphaLcParenR"/>
            </a:pPr>
            <a:r>
              <a:rPr lang="vi-VN" dirty="0"/>
              <a:t>Đề tài;</a:t>
            </a:r>
          </a:p>
          <a:p>
            <a:pPr marL="822960" lvl="1" indent="-457200">
              <a:buFont typeface="+mj-lt"/>
              <a:buAutoNum type="alphaLcParenR"/>
            </a:pPr>
            <a:r>
              <a:rPr lang="vi-VN" dirty="0"/>
              <a:t>Dự án;</a:t>
            </a:r>
          </a:p>
          <a:p>
            <a:pPr marL="822960" lvl="1" indent="-457200">
              <a:buFont typeface="+mj-lt"/>
              <a:buAutoNum type="alphaLcParenR"/>
            </a:pPr>
            <a:r>
              <a:rPr lang="vi-VN" dirty="0"/>
              <a:t>Chương trình;</a:t>
            </a:r>
          </a:p>
          <a:p>
            <a:pPr marL="822960" lvl="1" indent="-457200">
              <a:buFont typeface="+mj-lt"/>
              <a:buAutoNum type="alphaLcParenR"/>
            </a:pPr>
            <a:r>
              <a:rPr lang="vi-VN" dirty="0"/>
              <a:t>Đề án.</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6</a:t>
            </a:fld>
            <a:endParaRPr lang="vi-VN"/>
          </a:p>
        </p:txBody>
      </p:sp>
    </p:spTree>
    <p:extLst>
      <p:ext uri="{BB962C8B-B14F-4D97-AF65-F5344CB8AC3E}">
        <p14:creationId xmlns:p14="http://schemas.microsoft.com/office/powerpoint/2010/main" val="297814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dirty="0"/>
              <a:t>a. Đề tài nghiên cứu</a:t>
            </a:r>
          </a:p>
          <a:p>
            <a:pPr lvl="1"/>
            <a:r>
              <a:rPr lang="vi-VN" dirty="0"/>
              <a:t>Là một hình thức tổ chức NCKH; có một nhiệm vụ nghiên cứu; do một cá nhân hay một nhóm người thực hiện.</a:t>
            </a:r>
          </a:p>
          <a:p>
            <a:pPr lvl="1"/>
            <a:r>
              <a:rPr lang="vi-VN" dirty="0"/>
              <a:t>Nhằm vào: trả lời những câu hỏi mang tính học thuật hoặc thực tiễn; làm hoàn thiện và phong phú thêm các tri thức khoa học; đưa ra các câu trả lời để giải quyết thực tiễn.</a:t>
            </a:r>
          </a:p>
          <a:p>
            <a:pPr lvl="1"/>
            <a:r>
              <a:rPr lang="vi-VN" dirty="0"/>
              <a:t>Đề tài nghiên cứu khoa học là một </a:t>
            </a:r>
            <a:r>
              <a:rPr lang="vi-VN" b="1" dirty="0"/>
              <a:t>nghiên cứu cụ thể</a:t>
            </a:r>
            <a:r>
              <a:rPr lang="vi-VN" dirty="0"/>
              <a:t> có mục tiêu, nội dung, phương pháp rõ ràng nhằm </a:t>
            </a:r>
            <a:r>
              <a:rPr lang="vi-VN" b="1" dirty="0"/>
              <a:t>tạo ra các kết quả mới</a:t>
            </a:r>
            <a:r>
              <a:rPr lang="vi-VN" dirty="0"/>
              <a:t> đáp ứng yêu cầu của thực tiễn sản xuất hoặc làm luận cứ xây dựng chính sách hay cơ sở cho các nghiên cứu tiếp theo.</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7</a:t>
            </a:fld>
            <a:endParaRPr lang="vi-VN"/>
          </a:p>
        </p:txBody>
      </p:sp>
    </p:spTree>
    <p:extLst>
      <p:ext uri="{BB962C8B-B14F-4D97-AF65-F5344CB8AC3E}">
        <p14:creationId xmlns:p14="http://schemas.microsoft.com/office/powerpoint/2010/main" val="331385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a:t>Ví dụ về Đề tài nghiên cứu</a:t>
            </a:r>
          </a:p>
          <a:p>
            <a:pPr lvl="1"/>
            <a:r>
              <a:rPr lang="vi-VN"/>
              <a:t>Tình trạng nghèo đói ở Việt Nam: thực trạng và giải pháp.</a:t>
            </a:r>
          </a:p>
          <a:p>
            <a:pPr lvl="1"/>
            <a:r>
              <a:rPr lang="vi-VN"/>
              <a:t>Tìm hiểu các khó khăn về hoạt động xuất nhập khẩu lương thực – thực phẩm của Việt Nam khi gia nhập WTO.</a:t>
            </a:r>
          </a:p>
          <a:p>
            <a:pPr lvl="1"/>
            <a:r>
              <a:rPr lang="vi-VN"/>
              <a:t>Tìm hiểu nhu cầu và sự chọn lựa của khách hàng đối với sản phẩm sữa.</a:t>
            </a:r>
          </a:p>
          <a:p>
            <a:pPr lvl="1"/>
            <a:r>
              <a:rPr lang="vi-VN"/>
              <a:t>Quan hệ hợp tác kinh tế của Việt Nam với Trung Quốc (Nhật Bản, Hoa Kỳ, EU…).</a:t>
            </a:r>
          </a:p>
          <a:p>
            <a:pPr lvl="1"/>
            <a:r>
              <a:rPr lang="vi-VN"/>
              <a:t>Nhóm đề tài KC01 – Lĩnh vực công nghệ thông tin và truyền thông.</a:t>
            </a:r>
          </a:p>
        </p:txBody>
      </p:sp>
      <p:sp>
        <p:nvSpPr>
          <p:cNvPr id="4" name="Slide Number Placeholder 3"/>
          <p:cNvSpPr>
            <a:spLocks noGrp="1"/>
          </p:cNvSpPr>
          <p:nvPr>
            <p:ph type="sldNum" sz="quarter" idx="15"/>
          </p:nvPr>
        </p:nvSpPr>
        <p:spPr/>
        <p:txBody>
          <a:bodyPr/>
          <a:lstStyle/>
          <a:p>
            <a:fld id="{DB9063F0-F53E-4BA6-B6E6-EA7AF3229D86}" type="slidenum">
              <a:rPr lang="vi-VN" smtClean="0"/>
              <a:t>8</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130705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1.Giới thiệu về PPNCKH</a:t>
            </a:r>
          </a:p>
        </p:txBody>
      </p:sp>
      <p:sp>
        <p:nvSpPr>
          <p:cNvPr id="3" name="Content Placeholder 2"/>
          <p:cNvSpPr>
            <a:spLocks noGrp="1"/>
          </p:cNvSpPr>
          <p:nvPr>
            <p:ph sz="quarter" idx="1"/>
          </p:nvPr>
        </p:nvSpPr>
        <p:spPr/>
        <p:txBody>
          <a:bodyPr>
            <a:normAutofit/>
          </a:bodyPr>
          <a:lstStyle/>
          <a:p>
            <a:pPr marL="0" indent="0">
              <a:buNone/>
            </a:pPr>
            <a:r>
              <a:rPr lang="vi-VN" b="1" dirty="0"/>
              <a:t>b. Dự án khoa học</a:t>
            </a:r>
          </a:p>
          <a:p>
            <a:pPr lvl="1"/>
            <a:r>
              <a:rPr lang="vi-VN" dirty="0"/>
              <a:t>Là một loại đề tài được thực hiện </a:t>
            </a:r>
            <a:r>
              <a:rPr lang="vi-VN" b="1" dirty="0"/>
              <a:t>nhằm mục đích ứng dụng</a:t>
            </a:r>
            <a:r>
              <a:rPr lang="vi-VN" dirty="0"/>
              <a:t>, có xác định cụ thể về hiệu quả kinh tế - xã hội.</a:t>
            </a:r>
          </a:p>
          <a:p>
            <a:pPr lvl="1"/>
            <a:r>
              <a:rPr lang="vi-VN" dirty="0"/>
              <a:t>Dự án có tính ứng dụng cao, có ràng buộc thời gian và nguồn lực.</a:t>
            </a:r>
          </a:p>
          <a:p>
            <a:pPr lvl="1"/>
            <a:r>
              <a:rPr lang="vi-VN" dirty="0"/>
              <a:t>Dự án sản xuất thử nghiệm là hoạt động ứng dụng kết quả triển khai thực nghiệm để sản xuất thử ở quy mô nhỏ nhằm hoàn thiện công nghệ mới, sản phẩm mới trước khi đưa vào sản xuất và đời sống.</a:t>
            </a:r>
          </a:p>
        </p:txBody>
      </p:sp>
      <p:sp>
        <p:nvSpPr>
          <p:cNvPr id="4" name="Slide Number Placeholder 3"/>
          <p:cNvSpPr>
            <a:spLocks noGrp="1"/>
          </p:cNvSpPr>
          <p:nvPr>
            <p:ph type="sldNum" sz="quarter" idx="15"/>
          </p:nvPr>
        </p:nvSpPr>
        <p:spPr/>
        <p:txBody>
          <a:bodyPr/>
          <a:lstStyle/>
          <a:p>
            <a:fld id="{DB9063F0-F53E-4BA6-B6E6-EA7AF3229D86}" type="slidenum">
              <a:rPr lang="vi-VN" smtClean="0"/>
              <a:t>9</a:t>
            </a:fld>
            <a:endParaRPr lang="vi-VN"/>
          </a:p>
        </p:txBody>
      </p:sp>
      <p:sp>
        <p:nvSpPr>
          <p:cNvPr id="5" name="Footer Placeholder 4"/>
          <p:cNvSpPr>
            <a:spLocks noGrp="1"/>
          </p:cNvSpPr>
          <p:nvPr>
            <p:ph type="ftr" sz="quarter" idx="16"/>
          </p:nvPr>
        </p:nvSpPr>
        <p:spPr/>
        <p:txBody>
          <a:bodyPr/>
          <a:lstStyle/>
          <a:p>
            <a:r>
              <a:rPr lang="vi-VN"/>
              <a:t>PP nghiên cứu</a:t>
            </a:r>
          </a:p>
        </p:txBody>
      </p:sp>
    </p:spTree>
    <p:extLst>
      <p:ext uri="{BB962C8B-B14F-4D97-AF65-F5344CB8AC3E}">
        <p14:creationId xmlns:p14="http://schemas.microsoft.com/office/powerpoint/2010/main" val="483107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Ngô Hữu Phúc">
      <a:majorFont>
        <a:latin typeface="Arial"/>
        <a:ea typeface=""/>
        <a:cs typeface=""/>
      </a:majorFont>
      <a:minorFont>
        <a:latin typeface="Arial"/>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122</TotalTime>
  <Words>2531</Words>
  <Application>Microsoft Office PowerPoint</Application>
  <PresentationFormat>On-screen Show (4:3)</PresentationFormat>
  <Paragraphs>244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Wingdings</vt:lpstr>
      <vt:lpstr>Wingdings 2</vt:lpstr>
      <vt:lpstr>Oriel</vt:lpstr>
      <vt:lpstr>PHƯƠNG PHÁP NGHIÊN CỨU IT bài 1. Giới thiệu về PPNCKH </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lpstr>Bài 1.Giới thiệu về PPNCKH</vt:lpstr>
    </vt:vector>
  </TitlesOfParts>
  <Company>KHMT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Ngô Hữu Phúc</dc:creator>
  <cp:lastModifiedBy>BaoNgoc</cp:lastModifiedBy>
  <cp:revision>48</cp:revision>
  <dcterms:created xsi:type="dcterms:W3CDTF">2012-06-26T08:40:46Z</dcterms:created>
  <dcterms:modified xsi:type="dcterms:W3CDTF">2019-08-21T04:32:21Z</dcterms:modified>
</cp:coreProperties>
</file>