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260" r:id="rId4"/>
    <p:sldId id="261" r:id="rId5"/>
    <p:sldId id="262" r:id="rId6"/>
    <p:sldId id="263" r:id="rId7"/>
    <p:sldId id="264" r:id="rId8"/>
    <p:sldId id="265"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03" autoAdjust="0"/>
    <p:restoredTop sz="94660"/>
  </p:normalViewPr>
  <p:slideViewPr>
    <p:cSldViewPr>
      <p:cViewPr varScale="1">
        <p:scale>
          <a:sx n="65" d="100"/>
          <a:sy n="65" d="100"/>
        </p:scale>
        <p:origin x="1680"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53BF99-C376-4DE1-9287-5587F9807BF9}" type="datetimeFigureOut">
              <a:rPr lang="vi-VN" smtClean="0"/>
              <a:t>21/08/2019</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5D1EF8-25B9-419E-B671-0B5356CCE07E}" type="slidenum">
              <a:rPr lang="vi-VN" smtClean="0"/>
              <a:t>‹#›</a:t>
            </a:fld>
            <a:endParaRPr lang="vi-VN"/>
          </a:p>
        </p:txBody>
      </p:sp>
    </p:spTree>
    <p:extLst>
      <p:ext uri="{BB962C8B-B14F-4D97-AF65-F5344CB8AC3E}">
        <p14:creationId xmlns:p14="http://schemas.microsoft.com/office/powerpoint/2010/main" val="3680896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lgn="ct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nchor="ctr"/>
          <a:lstStyle>
            <a:lvl1pPr marL="0" indent="0" algn="r">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7" name="Footer Placeholder 16"/>
          <p:cNvSpPr>
            <a:spLocks noGrp="1"/>
          </p:cNvSpPr>
          <p:nvPr>
            <p:ph type="ftr" sz="quarter" idx="11"/>
          </p:nvPr>
        </p:nvSpPr>
        <p:spPr bwMode="auto">
          <a:xfrm>
            <a:off x="2270760" y="6400800"/>
            <a:ext cx="6720840" cy="384048"/>
          </a:xfrm>
        </p:spPr>
        <p:txBody>
          <a:bodyPr/>
          <a:lstStyle/>
          <a:p>
            <a:r>
              <a:rPr lang="vi-VN"/>
              <a:t>PP nghiên cứu</a:t>
            </a: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DB9063F0-F53E-4BA6-B6E6-EA7AF3229D86}" type="slidenum">
              <a:rPr lang="vi-VN" smtClean="0"/>
              <a:t>‹#›</a:t>
            </a:fld>
            <a:endParaRPr lang="vi-V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rot="5400000">
            <a:off x="7589520" y="1081851"/>
            <a:ext cx="2011680" cy="384048"/>
          </a:xfrm>
          <a:prstGeom prst="rect">
            <a:avLst/>
          </a:prstGeom>
        </p:spPr>
        <p:txBody>
          <a:bodyPr/>
          <a:lstStyle/>
          <a:p>
            <a:endParaRPr lang="vi-VN"/>
          </a:p>
        </p:txBody>
      </p:sp>
      <p:sp>
        <p:nvSpPr>
          <p:cNvPr id="5" name="Footer Placeholder 4"/>
          <p:cNvSpPr>
            <a:spLocks noGrp="1"/>
          </p:cNvSpPr>
          <p:nvPr>
            <p:ph type="ftr" sz="quarter" idx="11"/>
          </p:nvPr>
        </p:nvSpPr>
        <p:spPr/>
        <p:txBody>
          <a:bodyPr/>
          <a:lstStyle/>
          <a:p>
            <a:r>
              <a:rPr lang="vi-VN"/>
              <a:t>PP nghiên cứu</a:t>
            </a:r>
          </a:p>
        </p:txBody>
      </p:sp>
      <p:sp>
        <p:nvSpPr>
          <p:cNvPr id="6" name="Slide Number Placeholder 5"/>
          <p:cNvSpPr>
            <a:spLocks noGrp="1"/>
          </p:cNvSpPr>
          <p:nvPr>
            <p:ph type="sldNum" sz="quarter" idx="12"/>
          </p:nvPr>
        </p:nvSpPr>
        <p:spPr/>
        <p:txBody>
          <a:bodyPr/>
          <a:lstStyle/>
          <a:p>
            <a:fld id="{DB9063F0-F53E-4BA6-B6E6-EA7AF3229D86}" type="slidenum">
              <a:rPr lang="vi-VN" smtClean="0"/>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rot="5400000">
            <a:off x="7589520" y="1081851"/>
            <a:ext cx="2011680" cy="384048"/>
          </a:xfrm>
          <a:prstGeom prst="rect">
            <a:avLst/>
          </a:prstGeom>
        </p:spPr>
        <p:txBody>
          <a:bodyPr/>
          <a:lstStyle/>
          <a:p>
            <a:endParaRPr lang="vi-VN"/>
          </a:p>
        </p:txBody>
      </p:sp>
      <p:sp>
        <p:nvSpPr>
          <p:cNvPr id="5" name="Footer Placeholder 4"/>
          <p:cNvSpPr>
            <a:spLocks noGrp="1"/>
          </p:cNvSpPr>
          <p:nvPr>
            <p:ph type="ftr" sz="quarter" idx="11"/>
          </p:nvPr>
        </p:nvSpPr>
        <p:spPr/>
        <p:txBody>
          <a:bodyPr/>
          <a:lstStyle/>
          <a:p>
            <a:r>
              <a:rPr lang="vi-VN"/>
              <a:t>PP nghiên cứu</a:t>
            </a:r>
          </a:p>
        </p:txBody>
      </p:sp>
      <p:sp>
        <p:nvSpPr>
          <p:cNvPr id="6" name="Slide Number Placeholder 5"/>
          <p:cNvSpPr>
            <a:spLocks noGrp="1"/>
          </p:cNvSpPr>
          <p:nvPr>
            <p:ph type="sldNum" sz="quarter" idx="12"/>
          </p:nvPr>
        </p:nvSpPr>
        <p:spPr/>
        <p:txBody>
          <a:bodyPr/>
          <a:lstStyle/>
          <a:p>
            <a:fld id="{DB9063F0-F53E-4BA6-B6E6-EA7AF3229D86}" type="slidenum">
              <a:rPr lang="vi-VN" smtClean="0"/>
              <a:t>‹#›</a:t>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228600" y="990600"/>
            <a:ext cx="8382000" cy="5334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Slide Number Placeholder 8"/>
          <p:cNvSpPr>
            <a:spLocks noGrp="1"/>
          </p:cNvSpPr>
          <p:nvPr>
            <p:ph type="sldNum" sz="quarter" idx="15"/>
          </p:nvPr>
        </p:nvSpPr>
        <p:spPr/>
        <p:txBody>
          <a:bodyPr rtlCol="0"/>
          <a:lstStyle/>
          <a:p>
            <a:fld id="{DB9063F0-F53E-4BA6-B6E6-EA7AF3229D86}" type="slidenum">
              <a:rPr lang="vi-VN" smtClean="0"/>
              <a:t>‹#›</a:t>
            </a:fld>
            <a:endParaRPr lang="vi-VN"/>
          </a:p>
        </p:txBody>
      </p:sp>
      <p:sp>
        <p:nvSpPr>
          <p:cNvPr id="10" name="Footer Placeholder 9"/>
          <p:cNvSpPr>
            <a:spLocks noGrp="1"/>
          </p:cNvSpPr>
          <p:nvPr>
            <p:ph type="ftr" sz="quarter" idx="16"/>
          </p:nvPr>
        </p:nvSpPr>
        <p:spPr/>
        <p:txBody>
          <a:bodyPr rtlCol="0"/>
          <a:lstStyle/>
          <a:p>
            <a:r>
              <a:rPr lang="vi-VN"/>
              <a:t>PP nghiên cứu</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a:prstGeom prst="rect">
            <a:avLst/>
          </a:prstGeom>
        </p:spPr>
        <p:txBody>
          <a:bodyPr/>
          <a:lstStyle/>
          <a:p>
            <a:endParaRPr lang="vi-VN"/>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vi-VN"/>
              <a:t>PP nghiên cứu</a:t>
            </a: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DB9063F0-F53E-4BA6-B6E6-EA7AF3229D86}" type="slidenum">
              <a:rPr lang="vi-VN" smtClean="0"/>
              <a:t>‹#›</a:t>
            </a:fld>
            <a:endParaRPr lang="vi-V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a:xfrm rot="5400000">
            <a:off x="7589520" y="1081851"/>
            <a:ext cx="2011680" cy="384048"/>
          </a:xfrm>
          <a:prstGeom prst="rect">
            <a:avLst/>
          </a:prstGeom>
        </p:spPr>
        <p:txBody>
          <a:bodyPr/>
          <a:lstStyle/>
          <a:p>
            <a:endParaRPr lang="vi-VN"/>
          </a:p>
        </p:txBody>
      </p:sp>
      <p:sp>
        <p:nvSpPr>
          <p:cNvPr id="6" name="Footer Placeholder 5"/>
          <p:cNvSpPr>
            <a:spLocks noGrp="1"/>
          </p:cNvSpPr>
          <p:nvPr>
            <p:ph type="ftr" sz="quarter" idx="11"/>
          </p:nvPr>
        </p:nvSpPr>
        <p:spPr/>
        <p:txBody>
          <a:bodyPr/>
          <a:lstStyle/>
          <a:p>
            <a:r>
              <a:rPr lang="vi-VN"/>
              <a:t>PP nghiên cứu</a:t>
            </a:r>
          </a:p>
        </p:txBody>
      </p:sp>
      <p:sp>
        <p:nvSpPr>
          <p:cNvPr id="7" name="Slide Number Placeholder 6"/>
          <p:cNvSpPr>
            <a:spLocks noGrp="1"/>
          </p:cNvSpPr>
          <p:nvPr>
            <p:ph type="sldNum" sz="quarter" idx="12"/>
          </p:nvPr>
        </p:nvSpPr>
        <p:spPr/>
        <p:txBody>
          <a:bodyPr/>
          <a:lstStyle/>
          <a:p>
            <a:fld id="{DB9063F0-F53E-4BA6-B6E6-EA7AF3229D86}" type="slidenum">
              <a:rPr lang="vi-VN" smtClean="0"/>
              <a:t>‹#›</a:t>
            </a:fld>
            <a:endParaRPr lang="vi-V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a:xfrm rot="5400000">
            <a:off x="7589520" y="1081851"/>
            <a:ext cx="2011680" cy="384048"/>
          </a:xfrm>
          <a:prstGeom prst="rect">
            <a:avLst/>
          </a:prstGeom>
        </p:spPr>
        <p:txBody>
          <a:bodyPr/>
          <a:lstStyle/>
          <a:p>
            <a:endParaRPr lang="vi-VN"/>
          </a:p>
        </p:txBody>
      </p:sp>
      <p:sp>
        <p:nvSpPr>
          <p:cNvPr id="8" name="Footer Placeholder 7"/>
          <p:cNvSpPr>
            <a:spLocks noGrp="1"/>
          </p:cNvSpPr>
          <p:nvPr>
            <p:ph type="ftr" sz="quarter" idx="11"/>
          </p:nvPr>
        </p:nvSpPr>
        <p:spPr/>
        <p:txBody>
          <a:bodyPr/>
          <a:lstStyle/>
          <a:p>
            <a:r>
              <a:rPr lang="vi-VN"/>
              <a:t>PP nghiên cứu</a:t>
            </a:r>
          </a:p>
        </p:txBody>
      </p:sp>
      <p:sp>
        <p:nvSpPr>
          <p:cNvPr id="9" name="Slide Number Placeholder 8"/>
          <p:cNvSpPr>
            <a:spLocks noGrp="1"/>
          </p:cNvSpPr>
          <p:nvPr>
            <p:ph type="sldNum" sz="quarter" idx="12"/>
          </p:nvPr>
        </p:nvSpPr>
        <p:spPr/>
        <p:txBody>
          <a:bodyPr/>
          <a:lstStyle/>
          <a:p>
            <a:fld id="{DB9063F0-F53E-4BA6-B6E6-EA7AF3229D86}" type="slidenum">
              <a:rPr lang="vi-VN" smtClean="0"/>
              <a:t>‹#›</a:t>
            </a:fld>
            <a:endParaRPr lang="vi-V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a:xfrm rot="5400000">
            <a:off x="7589520" y="1081851"/>
            <a:ext cx="2011680" cy="384048"/>
          </a:xfrm>
          <a:prstGeom prst="rect">
            <a:avLst/>
          </a:prstGeom>
        </p:spPr>
        <p:txBody>
          <a:bodyPr rtlCol="0"/>
          <a:lstStyle/>
          <a:p>
            <a:endParaRPr lang="vi-VN"/>
          </a:p>
        </p:txBody>
      </p:sp>
      <p:sp>
        <p:nvSpPr>
          <p:cNvPr id="7" name="Slide Number Placeholder 6"/>
          <p:cNvSpPr>
            <a:spLocks noGrp="1"/>
          </p:cNvSpPr>
          <p:nvPr>
            <p:ph type="sldNum" sz="quarter" idx="11"/>
          </p:nvPr>
        </p:nvSpPr>
        <p:spPr/>
        <p:txBody>
          <a:bodyPr rtlCol="0"/>
          <a:lstStyle/>
          <a:p>
            <a:fld id="{DB9063F0-F53E-4BA6-B6E6-EA7AF3229D86}" type="slidenum">
              <a:rPr lang="vi-VN" smtClean="0"/>
              <a:t>‹#›</a:t>
            </a:fld>
            <a:endParaRPr lang="vi-VN"/>
          </a:p>
        </p:txBody>
      </p:sp>
      <p:sp>
        <p:nvSpPr>
          <p:cNvPr id="8" name="Footer Placeholder 7"/>
          <p:cNvSpPr>
            <a:spLocks noGrp="1"/>
          </p:cNvSpPr>
          <p:nvPr>
            <p:ph type="ftr" sz="quarter" idx="12"/>
          </p:nvPr>
        </p:nvSpPr>
        <p:spPr/>
        <p:txBody>
          <a:bodyPr rtlCol="0"/>
          <a:lstStyle/>
          <a:p>
            <a:r>
              <a:rPr lang="vi-VN"/>
              <a:t>PP nghiên cứu</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rot="5400000">
            <a:off x="7589520" y="1081851"/>
            <a:ext cx="2011680" cy="384048"/>
          </a:xfrm>
          <a:prstGeom prst="rect">
            <a:avLst/>
          </a:prstGeom>
        </p:spPr>
        <p:txBody>
          <a:bodyPr/>
          <a:lstStyle/>
          <a:p>
            <a:endParaRPr lang="vi-VN"/>
          </a:p>
        </p:txBody>
      </p:sp>
      <p:sp>
        <p:nvSpPr>
          <p:cNvPr id="3" name="Footer Placeholder 2"/>
          <p:cNvSpPr>
            <a:spLocks noGrp="1"/>
          </p:cNvSpPr>
          <p:nvPr>
            <p:ph type="ftr" sz="quarter" idx="11"/>
          </p:nvPr>
        </p:nvSpPr>
        <p:spPr/>
        <p:txBody>
          <a:bodyPr/>
          <a:lstStyle/>
          <a:p>
            <a:r>
              <a:rPr lang="vi-VN"/>
              <a:t>PP nghiên cứu</a:t>
            </a:r>
          </a:p>
        </p:txBody>
      </p:sp>
      <p:sp>
        <p:nvSpPr>
          <p:cNvPr id="4" name="Slide Number Placeholder 3"/>
          <p:cNvSpPr>
            <a:spLocks noGrp="1"/>
          </p:cNvSpPr>
          <p:nvPr>
            <p:ph type="sldNum" sz="quarter" idx="12"/>
          </p:nvPr>
        </p:nvSpPr>
        <p:spPr/>
        <p:txBody>
          <a:bodyPr/>
          <a:lstStyle/>
          <a:p>
            <a:fld id="{DB9063F0-F53E-4BA6-B6E6-EA7AF3229D86}" type="slidenum">
              <a:rPr lang="vi-VN" smtClean="0"/>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a:xfrm rot="5400000">
            <a:off x="7589520" y="1081851"/>
            <a:ext cx="2011680" cy="384048"/>
          </a:xfrm>
          <a:prstGeom prst="rect">
            <a:avLst/>
          </a:prstGeom>
        </p:spPr>
        <p:txBody>
          <a:bodyPr rtlCol="0"/>
          <a:lstStyle/>
          <a:p>
            <a:endParaRPr lang="vi-VN"/>
          </a:p>
        </p:txBody>
      </p:sp>
      <p:sp>
        <p:nvSpPr>
          <p:cNvPr id="22" name="Slide Number Placeholder 21"/>
          <p:cNvSpPr>
            <a:spLocks noGrp="1"/>
          </p:cNvSpPr>
          <p:nvPr>
            <p:ph type="sldNum" sz="quarter" idx="15"/>
          </p:nvPr>
        </p:nvSpPr>
        <p:spPr/>
        <p:txBody>
          <a:bodyPr rtlCol="0"/>
          <a:lstStyle/>
          <a:p>
            <a:fld id="{DB9063F0-F53E-4BA6-B6E6-EA7AF3229D86}" type="slidenum">
              <a:rPr lang="vi-VN" smtClean="0"/>
              <a:t>‹#›</a:t>
            </a:fld>
            <a:endParaRPr lang="vi-VN"/>
          </a:p>
        </p:txBody>
      </p:sp>
      <p:sp>
        <p:nvSpPr>
          <p:cNvPr id="23" name="Footer Placeholder 22"/>
          <p:cNvSpPr>
            <a:spLocks noGrp="1"/>
          </p:cNvSpPr>
          <p:nvPr>
            <p:ph type="ftr" sz="quarter" idx="16"/>
          </p:nvPr>
        </p:nvSpPr>
        <p:spPr/>
        <p:txBody>
          <a:bodyPr rtlCol="0"/>
          <a:lstStyle/>
          <a:p>
            <a:r>
              <a:rPr lang="vi-VN"/>
              <a:t>PP nghiên cứu</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a:xfrm rot="5400000">
            <a:off x="7589520" y="1081851"/>
            <a:ext cx="2011680" cy="384048"/>
          </a:xfrm>
          <a:prstGeom prst="rect">
            <a:avLst/>
          </a:prstGeom>
        </p:spPr>
        <p:txBody>
          <a:bodyPr rtlCol="0"/>
          <a:lstStyle/>
          <a:p>
            <a:endParaRPr lang="vi-VN"/>
          </a:p>
        </p:txBody>
      </p:sp>
      <p:sp>
        <p:nvSpPr>
          <p:cNvPr id="18" name="Slide Number Placeholder 17"/>
          <p:cNvSpPr>
            <a:spLocks noGrp="1"/>
          </p:cNvSpPr>
          <p:nvPr>
            <p:ph type="sldNum" sz="quarter" idx="11"/>
          </p:nvPr>
        </p:nvSpPr>
        <p:spPr/>
        <p:txBody>
          <a:bodyPr rtlCol="0"/>
          <a:lstStyle/>
          <a:p>
            <a:fld id="{DB9063F0-F53E-4BA6-B6E6-EA7AF3229D86}" type="slidenum">
              <a:rPr lang="vi-VN" smtClean="0"/>
              <a:t>‹#›</a:t>
            </a:fld>
            <a:endParaRPr lang="vi-VN"/>
          </a:p>
        </p:txBody>
      </p:sp>
      <p:sp>
        <p:nvSpPr>
          <p:cNvPr id="21" name="Footer Placeholder 20"/>
          <p:cNvSpPr>
            <a:spLocks noGrp="1"/>
          </p:cNvSpPr>
          <p:nvPr>
            <p:ph type="ftr" sz="quarter" idx="12"/>
          </p:nvPr>
        </p:nvSpPr>
        <p:spPr/>
        <p:txBody>
          <a:bodyPr rtlCol="0"/>
          <a:lstStyle/>
          <a:p>
            <a:r>
              <a:rPr lang="vi-VN"/>
              <a:t>PP nghiên cứu</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228600" y="274638"/>
            <a:ext cx="8382000" cy="563562"/>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228600" y="990600"/>
            <a:ext cx="8382000" cy="53340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3" name="Footer Placeholder 2"/>
          <p:cNvSpPr>
            <a:spLocks noGrp="1"/>
          </p:cNvSpPr>
          <p:nvPr>
            <p:ph type="ftr" sz="quarter" idx="3"/>
          </p:nvPr>
        </p:nvSpPr>
        <p:spPr>
          <a:xfrm>
            <a:off x="457200" y="6400800"/>
            <a:ext cx="7848600" cy="365760"/>
          </a:xfrm>
          <a:prstGeom prst="rect">
            <a:avLst/>
          </a:prstGeom>
        </p:spPr>
        <p:txBody>
          <a:bodyPr vert="horz" anchor="ctr" anchorCtr="0"/>
          <a:lstStyle>
            <a:lvl1pPr algn="l" eaLnBrk="1" latinLnBrk="0" hangingPunct="1">
              <a:defRPr kumimoji="0" sz="1200">
                <a:solidFill>
                  <a:schemeClr val="tx2"/>
                </a:solidFill>
              </a:defRPr>
            </a:lvl1pPr>
          </a:lstStyle>
          <a:p>
            <a:r>
              <a:rPr lang="vi-VN"/>
              <a:t>PP nghiên cứu</a:t>
            </a: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485632" y="623316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458200" y="6252210"/>
            <a:ext cx="609600" cy="521208"/>
          </a:xfrm>
          <a:prstGeom prst="rect">
            <a:avLst/>
          </a:prstGeom>
        </p:spPr>
        <p:txBody>
          <a:bodyPr vert="horz" anchor="ctr"/>
          <a:lstStyle>
            <a:lvl1pPr algn="ctr" eaLnBrk="1" latinLnBrk="0" hangingPunct="1">
              <a:defRPr kumimoji="0" sz="1400" b="1">
                <a:solidFill>
                  <a:srgbClr val="FFFFFF"/>
                </a:solidFill>
              </a:defRPr>
            </a:lvl1pPr>
          </a:lstStyle>
          <a:p>
            <a:fld id="{DB9063F0-F53E-4BA6-B6E6-EA7AF3229D86}" type="slidenum">
              <a:rPr lang="vi-VN" smtClean="0"/>
              <a:t>‹#›</a:t>
            </a:fld>
            <a:endParaRPr lang="vi-V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3000" b="1" kern="1200" cap="small" baseline="0">
          <a:solidFill>
            <a:srgbClr val="002060"/>
          </a:solidFill>
          <a:latin typeface="+mj-lt"/>
          <a:ea typeface="+mj-ea"/>
          <a:cs typeface="+mj-cs"/>
        </a:defRPr>
      </a:lvl1pPr>
    </p:titleStyle>
    <p:bodyStyle>
      <a:lvl1pPr marL="274320" indent="-274320" algn="just" rtl="0" eaLnBrk="1" latinLnBrk="0" hangingPunct="1">
        <a:lnSpc>
          <a:spcPct val="130000"/>
        </a:lnSpc>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just" rtl="0" eaLnBrk="1" latinLnBrk="0" hangingPunct="1">
        <a:lnSpc>
          <a:spcPct val="130000"/>
        </a:lnSpc>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just" rtl="0" eaLnBrk="1" latinLnBrk="0" hangingPunct="1">
        <a:lnSpc>
          <a:spcPct val="130000"/>
        </a:lnSpc>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just" rtl="0" eaLnBrk="1" latinLnBrk="0" hangingPunct="1">
        <a:lnSpc>
          <a:spcPct val="130000"/>
        </a:lnSpc>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just" rtl="0" eaLnBrk="1" latinLnBrk="0" hangingPunct="1">
        <a:lnSpc>
          <a:spcPct val="130000"/>
        </a:lnSpc>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3124200"/>
            <a:ext cx="6553200" cy="1894362"/>
          </a:xfrm>
        </p:spPr>
        <p:txBody>
          <a:bodyPr>
            <a:normAutofit/>
          </a:bodyPr>
          <a:lstStyle/>
          <a:p>
            <a:r>
              <a:rPr lang="vi-VN" sz="3200" b="0" dirty="0"/>
              <a:t>PHƯƠNG PHÁP NGHIÊN CỨU</a:t>
            </a:r>
            <a:r>
              <a:rPr lang="en-US" sz="3200" b="0" dirty="0"/>
              <a:t> </a:t>
            </a:r>
            <a:r>
              <a:rPr lang="vi-VN" sz="3200" b="0" dirty="0"/>
              <a:t>IT</a:t>
            </a:r>
            <a:br>
              <a:rPr lang="en-US" sz="3200" b="0" dirty="0"/>
            </a:br>
            <a:r>
              <a:rPr lang="en-US" sz="3200" dirty="0" err="1"/>
              <a:t>bài</a:t>
            </a:r>
            <a:r>
              <a:rPr lang="en-US" sz="3200" dirty="0"/>
              <a:t> 2. </a:t>
            </a:r>
            <a:r>
              <a:rPr lang="vi-VN" sz="3200" dirty="0"/>
              <a:t>Quy trình NCKH</a:t>
            </a:r>
          </a:p>
        </p:txBody>
      </p:sp>
      <p:sp>
        <p:nvSpPr>
          <p:cNvPr id="4" name="Footer Placeholder 3"/>
          <p:cNvSpPr>
            <a:spLocks noGrp="1"/>
          </p:cNvSpPr>
          <p:nvPr>
            <p:ph type="ftr" sz="quarter" idx="11"/>
          </p:nvPr>
        </p:nvSpPr>
        <p:spPr/>
        <p:txBody>
          <a:bodyPr/>
          <a:lstStyle/>
          <a:p>
            <a:r>
              <a:rPr lang="vi-VN"/>
              <a:t>PP nghiên cứu</a:t>
            </a:r>
          </a:p>
        </p:txBody>
      </p:sp>
      <p:sp>
        <p:nvSpPr>
          <p:cNvPr id="5" name="Slide Number Placeholder 4"/>
          <p:cNvSpPr>
            <a:spLocks noGrp="1"/>
          </p:cNvSpPr>
          <p:nvPr>
            <p:ph type="sldNum" sz="quarter" idx="12"/>
          </p:nvPr>
        </p:nvSpPr>
        <p:spPr/>
        <p:txBody>
          <a:bodyPr/>
          <a:lstStyle/>
          <a:p>
            <a:fld id="{DB9063F0-F53E-4BA6-B6E6-EA7AF3229D86}" type="slidenum">
              <a:rPr lang="vi-VN" smtClean="0"/>
              <a:t>1</a:t>
            </a:fld>
            <a:endParaRPr lang="vi-VN"/>
          </a:p>
        </p:txBody>
      </p:sp>
    </p:spTree>
    <p:extLst>
      <p:ext uri="{BB962C8B-B14F-4D97-AF65-F5344CB8AC3E}">
        <p14:creationId xmlns:p14="http://schemas.microsoft.com/office/powerpoint/2010/main" val="2536916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2. Quy trình NCKH</a:t>
            </a:r>
          </a:p>
        </p:txBody>
      </p:sp>
      <p:sp>
        <p:nvSpPr>
          <p:cNvPr id="3" name="Content Placeholder 2"/>
          <p:cNvSpPr>
            <a:spLocks noGrp="1"/>
          </p:cNvSpPr>
          <p:nvPr>
            <p:ph sz="quarter" idx="1"/>
          </p:nvPr>
        </p:nvSpPr>
        <p:spPr/>
        <p:txBody>
          <a:bodyPr>
            <a:normAutofit/>
          </a:bodyPr>
          <a:lstStyle/>
          <a:p>
            <a:r>
              <a:rPr lang="vi-VN" b="1" dirty="0"/>
              <a:t>Bước 3: Xây dựng giả thiết NC:</a:t>
            </a:r>
          </a:p>
          <a:p>
            <a:pPr lvl="1"/>
            <a:r>
              <a:rPr lang="vi-VN" b="1" dirty="0"/>
              <a:t>Giả thiết nghiên cứu là gì?</a:t>
            </a:r>
          </a:p>
          <a:p>
            <a:pPr lvl="2"/>
            <a:r>
              <a:rPr lang="vi-VN" dirty="0"/>
              <a:t>một giả định được xây dựng trên cơ sở của vấn đề nghiên cứu và những lý thuyết liên quan;</a:t>
            </a:r>
          </a:p>
          <a:p>
            <a:pPr lvl="2"/>
            <a:r>
              <a:rPr lang="vi-VN" dirty="0"/>
              <a:t>thông qua nghiên cứu có thể kiểm định tính hợp lý hoặc những hệ quả của nó;</a:t>
            </a:r>
          </a:p>
          <a:p>
            <a:pPr lvl="2"/>
            <a:r>
              <a:rPr lang="vi-VN" dirty="0"/>
              <a:t>giúp xác định tiêu điểm của vấn đề nghiên cứu;</a:t>
            </a:r>
          </a:p>
          <a:p>
            <a:pPr lvl="2"/>
            <a:r>
              <a:rPr lang="vi-VN" dirty="0"/>
              <a:t>mục đích của cả quá trình nghiên cứu sẽ là kiểm định tính hợp lý của giả thiết.</a:t>
            </a:r>
          </a:p>
        </p:txBody>
      </p:sp>
      <p:sp>
        <p:nvSpPr>
          <p:cNvPr id="4" name="Slide Number Placeholder 3"/>
          <p:cNvSpPr>
            <a:spLocks noGrp="1"/>
          </p:cNvSpPr>
          <p:nvPr>
            <p:ph type="sldNum" sz="quarter" idx="15"/>
          </p:nvPr>
        </p:nvSpPr>
        <p:spPr/>
        <p:txBody>
          <a:bodyPr/>
          <a:lstStyle/>
          <a:p>
            <a:fld id="{DB9063F0-F53E-4BA6-B6E6-EA7AF3229D86}" type="slidenum">
              <a:rPr lang="vi-VN" smtClean="0"/>
              <a:t>10</a:t>
            </a:fld>
            <a:endParaRPr lang="vi-VN"/>
          </a:p>
        </p:txBody>
      </p:sp>
      <p:sp>
        <p:nvSpPr>
          <p:cNvPr id="5" name="Footer Placeholder 4"/>
          <p:cNvSpPr>
            <a:spLocks noGrp="1"/>
          </p:cNvSpPr>
          <p:nvPr>
            <p:ph type="ftr" sz="quarter" idx="16"/>
          </p:nvPr>
        </p:nvSpPr>
        <p:spPr/>
        <p:txBody>
          <a:bodyPr/>
          <a:lstStyle/>
          <a:p>
            <a:r>
              <a:rPr lang="vi-VN"/>
              <a:t>PP nghiên cứu</a:t>
            </a:r>
          </a:p>
        </p:txBody>
      </p:sp>
    </p:spTree>
    <p:extLst>
      <p:ext uri="{BB962C8B-B14F-4D97-AF65-F5344CB8AC3E}">
        <p14:creationId xmlns:p14="http://schemas.microsoft.com/office/powerpoint/2010/main" val="43358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2. Quy trình NCKH</a:t>
            </a:r>
          </a:p>
        </p:txBody>
      </p:sp>
      <p:sp>
        <p:nvSpPr>
          <p:cNvPr id="3" name="Content Placeholder 2"/>
          <p:cNvSpPr>
            <a:spLocks noGrp="1"/>
          </p:cNvSpPr>
          <p:nvPr>
            <p:ph sz="quarter" idx="1"/>
          </p:nvPr>
        </p:nvSpPr>
        <p:spPr/>
        <p:txBody>
          <a:bodyPr>
            <a:normAutofit/>
          </a:bodyPr>
          <a:lstStyle/>
          <a:p>
            <a:r>
              <a:rPr lang="vi-VN" b="1" dirty="0"/>
              <a:t>Bước 3: Xây dựng giả thiết NC:</a:t>
            </a:r>
          </a:p>
          <a:p>
            <a:pPr lvl="1"/>
            <a:r>
              <a:rPr lang="vi-VN" b="1" dirty="0"/>
              <a:t>Vai trò của Giả thiết nghiên cứu là gì?</a:t>
            </a:r>
          </a:p>
          <a:p>
            <a:pPr lvl="2"/>
            <a:r>
              <a:rPr lang="vi-VN" dirty="0"/>
              <a:t>Hướng dẫn, định hướng nghiên cứu.</a:t>
            </a:r>
          </a:p>
          <a:p>
            <a:pPr lvl="2"/>
            <a:r>
              <a:rPr lang="vi-VN" dirty="0"/>
              <a:t>Xác minh các sự kiện nào là phù hợp, và không phù hợp với nghiên cứu.</a:t>
            </a:r>
          </a:p>
          <a:p>
            <a:pPr lvl="2"/>
            <a:r>
              <a:rPr lang="vi-VN" dirty="0"/>
              <a:t>Đề xuất các dạng nghiên cứu thích hợp nhất.</a:t>
            </a:r>
          </a:p>
          <a:p>
            <a:pPr lvl="2"/>
            <a:r>
              <a:rPr lang="vi-VN" dirty="0"/>
              <a:t>Cung cấp khung sườn để định ra các kết luận về kết quả nghiên cứu.</a:t>
            </a:r>
          </a:p>
        </p:txBody>
      </p:sp>
      <p:sp>
        <p:nvSpPr>
          <p:cNvPr id="4" name="Slide Number Placeholder 3"/>
          <p:cNvSpPr>
            <a:spLocks noGrp="1"/>
          </p:cNvSpPr>
          <p:nvPr>
            <p:ph type="sldNum" sz="quarter" idx="15"/>
          </p:nvPr>
        </p:nvSpPr>
        <p:spPr/>
        <p:txBody>
          <a:bodyPr/>
          <a:lstStyle/>
          <a:p>
            <a:fld id="{DB9063F0-F53E-4BA6-B6E6-EA7AF3229D86}" type="slidenum">
              <a:rPr lang="vi-VN" smtClean="0"/>
              <a:t>11</a:t>
            </a:fld>
            <a:endParaRPr lang="vi-VN"/>
          </a:p>
        </p:txBody>
      </p:sp>
      <p:sp>
        <p:nvSpPr>
          <p:cNvPr id="5" name="Footer Placeholder 4"/>
          <p:cNvSpPr>
            <a:spLocks noGrp="1"/>
          </p:cNvSpPr>
          <p:nvPr>
            <p:ph type="ftr" sz="quarter" idx="16"/>
          </p:nvPr>
        </p:nvSpPr>
        <p:spPr/>
        <p:txBody>
          <a:bodyPr/>
          <a:lstStyle/>
          <a:p>
            <a:r>
              <a:rPr lang="vi-VN"/>
              <a:t>PP nghiên cứu</a:t>
            </a:r>
          </a:p>
        </p:txBody>
      </p:sp>
    </p:spTree>
    <p:extLst>
      <p:ext uri="{BB962C8B-B14F-4D97-AF65-F5344CB8AC3E}">
        <p14:creationId xmlns:p14="http://schemas.microsoft.com/office/powerpoint/2010/main" val="3123720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2. Quy trình NCKH</a:t>
            </a:r>
          </a:p>
        </p:txBody>
      </p:sp>
      <p:sp>
        <p:nvSpPr>
          <p:cNvPr id="3" name="Content Placeholder 2"/>
          <p:cNvSpPr>
            <a:spLocks noGrp="1"/>
          </p:cNvSpPr>
          <p:nvPr>
            <p:ph sz="quarter" idx="1"/>
          </p:nvPr>
        </p:nvSpPr>
        <p:spPr/>
        <p:txBody>
          <a:bodyPr>
            <a:normAutofit/>
          </a:bodyPr>
          <a:lstStyle/>
          <a:p>
            <a:r>
              <a:rPr lang="vi-VN" b="1" dirty="0"/>
              <a:t>Bước 3: Xây dựng giả thiết NC:</a:t>
            </a:r>
          </a:p>
          <a:p>
            <a:pPr lvl="1"/>
            <a:r>
              <a:rPr lang="vi-VN" b="1" dirty="0"/>
              <a:t>Giả thiết nghiên cứu, ví dụ 1:</a:t>
            </a:r>
          </a:p>
          <a:p>
            <a:pPr lvl="2"/>
            <a:r>
              <a:rPr lang="vi-VN" dirty="0"/>
              <a:t>Không có sự khác biệt trong lựa chọn các nhãn hiệu laptop trong SV.</a:t>
            </a:r>
          </a:p>
          <a:p>
            <a:pPr lvl="2"/>
            <a:r>
              <a:rPr lang="vi-VN" dirty="0"/>
              <a:t>Thời gian SV sử dụng laptop cho học tập và giải trí không khác biệt nhau.</a:t>
            </a:r>
          </a:p>
          <a:p>
            <a:pPr lvl="2"/>
            <a:r>
              <a:rPr lang="vi-VN" dirty="0"/>
              <a:t>Không có sự khác biệt giữa SV nam và nữ trong việc sử dụng laptop.</a:t>
            </a:r>
          </a:p>
        </p:txBody>
      </p:sp>
      <p:sp>
        <p:nvSpPr>
          <p:cNvPr id="4" name="Slide Number Placeholder 3"/>
          <p:cNvSpPr>
            <a:spLocks noGrp="1"/>
          </p:cNvSpPr>
          <p:nvPr>
            <p:ph type="sldNum" sz="quarter" idx="15"/>
          </p:nvPr>
        </p:nvSpPr>
        <p:spPr/>
        <p:txBody>
          <a:bodyPr/>
          <a:lstStyle/>
          <a:p>
            <a:fld id="{DB9063F0-F53E-4BA6-B6E6-EA7AF3229D86}" type="slidenum">
              <a:rPr lang="vi-VN" smtClean="0"/>
              <a:t>12</a:t>
            </a:fld>
            <a:endParaRPr lang="vi-VN"/>
          </a:p>
        </p:txBody>
      </p:sp>
      <p:sp>
        <p:nvSpPr>
          <p:cNvPr id="5" name="Footer Placeholder 4"/>
          <p:cNvSpPr>
            <a:spLocks noGrp="1"/>
          </p:cNvSpPr>
          <p:nvPr>
            <p:ph type="ftr" sz="quarter" idx="16"/>
          </p:nvPr>
        </p:nvSpPr>
        <p:spPr/>
        <p:txBody>
          <a:bodyPr/>
          <a:lstStyle/>
          <a:p>
            <a:r>
              <a:rPr lang="vi-VN"/>
              <a:t>PP nghiên cứu</a:t>
            </a:r>
          </a:p>
        </p:txBody>
      </p:sp>
    </p:spTree>
    <p:extLst>
      <p:ext uri="{BB962C8B-B14F-4D97-AF65-F5344CB8AC3E}">
        <p14:creationId xmlns:p14="http://schemas.microsoft.com/office/powerpoint/2010/main" val="933173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2. Quy trình NCKH</a:t>
            </a:r>
          </a:p>
        </p:txBody>
      </p:sp>
      <p:sp>
        <p:nvSpPr>
          <p:cNvPr id="3" name="Content Placeholder 2"/>
          <p:cNvSpPr>
            <a:spLocks noGrp="1"/>
          </p:cNvSpPr>
          <p:nvPr>
            <p:ph sz="quarter" idx="1"/>
          </p:nvPr>
        </p:nvSpPr>
        <p:spPr/>
        <p:txBody>
          <a:bodyPr>
            <a:normAutofit/>
          </a:bodyPr>
          <a:lstStyle/>
          <a:p>
            <a:r>
              <a:rPr lang="vi-VN" b="1" dirty="0"/>
              <a:t>Bước 3: Xây dựng giả thiết NC:</a:t>
            </a:r>
          </a:p>
          <a:p>
            <a:pPr lvl="1"/>
            <a:r>
              <a:rPr lang="vi-VN" b="1" dirty="0"/>
              <a:t>Giả thiết nghiên cứu, ví dụ 2:</a:t>
            </a:r>
          </a:p>
          <a:p>
            <a:pPr lvl="2"/>
            <a:r>
              <a:rPr lang="vi-VN" dirty="0"/>
              <a:t>Phần lớn SV có tham gia các hoạt động ngoại khóa.</a:t>
            </a:r>
          </a:p>
          <a:p>
            <a:pPr lvl="2"/>
            <a:r>
              <a:rPr lang="vi-VN" dirty="0"/>
              <a:t>Không có sự khác biệt trong SV về việc lựa chọn các hình thức hoạt động ngoại khóa.</a:t>
            </a:r>
          </a:p>
          <a:p>
            <a:pPr lvl="2"/>
            <a:r>
              <a:rPr lang="vi-VN" dirty="0"/>
              <a:t>Các hoạt động ngoại khóa mang lại nhiều lợi ích cho SV.</a:t>
            </a:r>
          </a:p>
        </p:txBody>
      </p:sp>
      <p:sp>
        <p:nvSpPr>
          <p:cNvPr id="4" name="Slide Number Placeholder 3"/>
          <p:cNvSpPr>
            <a:spLocks noGrp="1"/>
          </p:cNvSpPr>
          <p:nvPr>
            <p:ph type="sldNum" sz="quarter" idx="15"/>
          </p:nvPr>
        </p:nvSpPr>
        <p:spPr/>
        <p:txBody>
          <a:bodyPr/>
          <a:lstStyle/>
          <a:p>
            <a:fld id="{DB9063F0-F53E-4BA6-B6E6-EA7AF3229D86}" type="slidenum">
              <a:rPr lang="vi-VN" smtClean="0"/>
              <a:t>13</a:t>
            </a:fld>
            <a:endParaRPr lang="vi-VN"/>
          </a:p>
        </p:txBody>
      </p:sp>
      <p:sp>
        <p:nvSpPr>
          <p:cNvPr id="5" name="Footer Placeholder 4"/>
          <p:cNvSpPr>
            <a:spLocks noGrp="1"/>
          </p:cNvSpPr>
          <p:nvPr>
            <p:ph type="ftr" sz="quarter" idx="16"/>
          </p:nvPr>
        </p:nvSpPr>
        <p:spPr/>
        <p:txBody>
          <a:bodyPr/>
          <a:lstStyle/>
          <a:p>
            <a:r>
              <a:rPr lang="vi-VN"/>
              <a:t>PP nghiên cứu</a:t>
            </a:r>
          </a:p>
        </p:txBody>
      </p:sp>
    </p:spTree>
    <p:extLst>
      <p:ext uri="{BB962C8B-B14F-4D97-AF65-F5344CB8AC3E}">
        <p14:creationId xmlns:p14="http://schemas.microsoft.com/office/powerpoint/2010/main" val="641735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2. Quy trình NCKH</a:t>
            </a:r>
          </a:p>
        </p:txBody>
      </p:sp>
      <p:sp>
        <p:nvSpPr>
          <p:cNvPr id="3" name="Content Placeholder 2"/>
          <p:cNvSpPr>
            <a:spLocks noGrp="1"/>
          </p:cNvSpPr>
          <p:nvPr>
            <p:ph sz="quarter" idx="1"/>
          </p:nvPr>
        </p:nvSpPr>
        <p:spPr/>
        <p:txBody>
          <a:bodyPr>
            <a:normAutofit/>
          </a:bodyPr>
          <a:lstStyle/>
          <a:p>
            <a:r>
              <a:rPr lang="vi-VN" b="1" dirty="0"/>
              <a:t>Bước 3: Xây dựng giả thiết NC:</a:t>
            </a:r>
          </a:p>
          <a:p>
            <a:pPr lvl="1"/>
            <a:r>
              <a:rPr lang="vi-VN" b="1" dirty="0"/>
              <a:t>Giả thiết nghiên cứu, ví dụ 3:</a:t>
            </a:r>
          </a:p>
          <a:p>
            <a:pPr lvl="2"/>
            <a:r>
              <a:rPr lang="vi-VN" dirty="0"/>
              <a:t>Chất lượng các dịch vụ ở căn-tin là tốt.</a:t>
            </a:r>
          </a:p>
          <a:p>
            <a:pPr lvl="2"/>
            <a:r>
              <a:rPr lang="vi-VN" dirty="0"/>
              <a:t>Giá cả của các dịch vụ ở căn-tin là phù hợp với khả năng chi tiêu của SV.</a:t>
            </a:r>
          </a:p>
        </p:txBody>
      </p:sp>
      <p:sp>
        <p:nvSpPr>
          <p:cNvPr id="4" name="Slide Number Placeholder 3"/>
          <p:cNvSpPr>
            <a:spLocks noGrp="1"/>
          </p:cNvSpPr>
          <p:nvPr>
            <p:ph type="sldNum" sz="quarter" idx="15"/>
          </p:nvPr>
        </p:nvSpPr>
        <p:spPr/>
        <p:txBody>
          <a:bodyPr/>
          <a:lstStyle/>
          <a:p>
            <a:fld id="{DB9063F0-F53E-4BA6-B6E6-EA7AF3229D86}" type="slidenum">
              <a:rPr lang="vi-VN" smtClean="0"/>
              <a:t>14</a:t>
            </a:fld>
            <a:endParaRPr lang="vi-VN"/>
          </a:p>
        </p:txBody>
      </p:sp>
      <p:sp>
        <p:nvSpPr>
          <p:cNvPr id="5" name="Footer Placeholder 4"/>
          <p:cNvSpPr>
            <a:spLocks noGrp="1"/>
          </p:cNvSpPr>
          <p:nvPr>
            <p:ph type="ftr" sz="quarter" idx="16"/>
          </p:nvPr>
        </p:nvSpPr>
        <p:spPr/>
        <p:txBody>
          <a:bodyPr/>
          <a:lstStyle/>
          <a:p>
            <a:r>
              <a:rPr lang="vi-VN"/>
              <a:t>PP nghiên cứu</a:t>
            </a:r>
          </a:p>
        </p:txBody>
      </p:sp>
    </p:spTree>
    <p:extLst>
      <p:ext uri="{BB962C8B-B14F-4D97-AF65-F5344CB8AC3E}">
        <p14:creationId xmlns:p14="http://schemas.microsoft.com/office/powerpoint/2010/main" val="472017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2. Quy trình NCKH</a:t>
            </a:r>
          </a:p>
        </p:txBody>
      </p:sp>
      <p:sp>
        <p:nvSpPr>
          <p:cNvPr id="3" name="Content Placeholder 2"/>
          <p:cNvSpPr>
            <a:spLocks noGrp="1"/>
          </p:cNvSpPr>
          <p:nvPr>
            <p:ph sz="quarter" idx="1"/>
          </p:nvPr>
        </p:nvSpPr>
        <p:spPr/>
        <p:txBody>
          <a:bodyPr>
            <a:normAutofit/>
          </a:bodyPr>
          <a:lstStyle/>
          <a:p>
            <a:r>
              <a:rPr lang="vi-VN" b="1" dirty="0"/>
              <a:t>Bước 3: Xây dựng giả thiết NC:</a:t>
            </a:r>
          </a:p>
          <a:p>
            <a:pPr lvl="1"/>
            <a:r>
              <a:rPr lang="vi-VN" b="1" dirty="0"/>
              <a:t>Phân loại Giả thiết nghiên cứu</a:t>
            </a:r>
          </a:p>
          <a:p>
            <a:pPr lvl="2"/>
            <a:r>
              <a:rPr lang="vi-VN" b="1" i="1" dirty="0"/>
              <a:t>Giả thiết mô tả (</a:t>
            </a:r>
            <a:r>
              <a:rPr lang="vi-VN" b="1" i="1" dirty="0" err="1"/>
              <a:t>Descriptive</a:t>
            </a:r>
            <a:r>
              <a:rPr lang="vi-VN" b="1" i="1" dirty="0"/>
              <a:t> </a:t>
            </a:r>
            <a:r>
              <a:rPr lang="vi-VN" b="1" i="1" dirty="0" err="1"/>
              <a:t>Hypotheses</a:t>
            </a:r>
            <a:r>
              <a:rPr lang="vi-VN" b="1" i="1" dirty="0"/>
              <a:t>) </a:t>
            </a:r>
            <a:r>
              <a:rPr lang="vi-VN" dirty="0"/>
              <a:t>phát biểu về sự tồn tại, kích thước, dạng hình, hoặc phân phối của một biến nào đó.</a:t>
            </a:r>
          </a:p>
          <a:p>
            <a:pPr lvl="3"/>
            <a:r>
              <a:rPr lang="vi-VN" dirty="0"/>
              <a:t>Ở Hà Nội, bánh quy Kinh Đô chiếm 10% thị phần.</a:t>
            </a:r>
          </a:p>
          <a:p>
            <a:pPr lvl="3"/>
            <a:r>
              <a:rPr lang="vi-VN" dirty="0"/>
              <a:t>Các đô thị Việt Nam đang trải qua thời kỳ thâm hụt ngân sách.</a:t>
            </a:r>
          </a:p>
        </p:txBody>
      </p:sp>
      <p:sp>
        <p:nvSpPr>
          <p:cNvPr id="4" name="Slide Number Placeholder 3"/>
          <p:cNvSpPr>
            <a:spLocks noGrp="1"/>
          </p:cNvSpPr>
          <p:nvPr>
            <p:ph type="sldNum" sz="quarter" idx="15"/>
          </p:nvPr>
        </p:nvSpPr>
        <p:spPr/>
        <p:txBody>
          <a:bodyPr/>
          <a:lstStyle/>
          <a:p>
            <a:fld id="{DB9063F0-F53E-4BA6-B6E6-EA7AF3229D86}" type="slidenum">
              <a:rPr lang="vi-VN" smtClean="0"/>
              <a:t>15</a:t>
            </a:fld>
            <a:endParaRPr lang="vi-VN"/>
          </a:p>
        </p:txBody>
      </p:sp>
      <p:sp>
        <p:nvSpPr>
          <p:cNvPr id="5" name="Footer Placeholder 4"/>
          <p:cNvSpPr>
            <a:spLocks noGrp="1"/>
          </p:cNvSpPr>
          <p:nvPr>
            <p:ph type="ftr" sz="quarter" idx="16"/>
          </p:nvPr>
        </p:nvSpPr>
        <p:spPr/>
        <p:txBody>
          <a:bodyPr/>
          <a:lstStyle/>
          <a:p>
            <a:r>
              <a:rPr lang="vi-VN"/>
              <a:t>PP nghiên cứu</a:t>
            </a:r>
          </a:p>
        </p:txBody>
      </p:sp>
    </p:spTree>
    <p:extLst>
      <p:ext uri="{BB962C8B-B14F-4D97-AF65-F5344CB8AC3E}">
        <p14:creationId xmlns:p14="http://schemas.microsoft.com/office/powerpoint/2010/main" val="4098849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2. Quy trình NCKH</a:t>
            </a:r>
          </a:p>
        </p:txBody>
      </p:sp>
      <p:sp>
        <p:nvSpPr>
          <p:cNvPr id="3" name="Content Placeholder 2"/>
          <p:cNvSpPr>
            <a:spLocks noGrp="1"/>
          </p:cNvSpPr>
          <p:nvPr>
            <p:ph sz="quarter" idx="1"/>
          </p:nvPr>
        </p:nvSpPr>
        <p:spPr/>
        <p:txBody>
          <a:bodyPr>
            <a:normAutofit/>
          </a:bodyPr>
          <a:lstStyle/>
          <a:p>
            <a:r>
              <a:rPr lang="vi-VN" b="1" dirty="0"/>
              <a:t>Bước 3: Xây dựng giả thiết NC:</a:t>
            </a:r>
          </a:p>
          <a:p>
            <a:pPr lvl="1"/>
            <a:r>
              <a:rPr lang="vi-VN" b="1" dirty="0"/>
              <a:t>Phân loại Giả thiết nghiên cứu</a:t>
            </a:r>
          </a:p>
          <a:p>
            <a:pPr lvl="2"/>
            <a:r>
              <a:rPr lang="vi-VN" b="1" i="1" dirty="0"/>
              <a:t>Giả thiết tương quan (Correlational hypotheses) </a:t>
            </a:r>
            <a:r>
              <a:rPr lang="vi-VN" dirty="0"/>
              <a:t>phát biểu rằng một số biến xuất hiện cùng với nhau theo một cách nào đó nhưng không có nghĩa là biến này là nguyên nhân của biến kia. Ví dụ:</a:t>
            </a:r>
          </a:p>
          <a:p>
            <a:pPr lvl="3"/>
            <a:r>
              <a:rPr lang="vi-VN" dirty="0"/>
              <a:t>Phụ nữ trẻ (dưới 35 tuổi) mua sản phẩm của Công ty chúng ta ít hơn là phụ nữ ở độ tuổi 35.</a:t>
            </a:r>
          </a:p>
          <a:p>
            <a:pPr lvl="3"/>
            <a:r>
              <a:rPr lang="vi-VN" dirty="0"/>
              <a:t>Số lượng bộ trang phục bán ra thay đổi theo chu kỳ kinh doanh.</a:t>
            </a:r>
          </a:p>
        </p:txBody>
      </p:sp>
      <p:sp>
        <p:nvSpPr>
          <p:cNvPr id="4" name="Slide Number Placeholder 3"/>
          <p:cNvSpPr>
            <a:spLocks noGrp="1"/>
          </p:cNvSpPr>
          <p:nvPr>
            <p:ph type="sldNum" sz="quarter" idx="15"/>
          </p:nvPr>
        </p:nvSpPr>
        <p:spPr/>
        <p:txBody>
          <a:bodyPr/>
          <a:lstStyle/>
          <a:p>
            <a:fld id="{DB9063F0-F53E-4BA6-B6E6-EA7AF3229D86}" type="slidenum">
              <a:rPr lang="vi-VN" smtClean="0"/>
              <a:t>16</a:t>
            </a:fld>
            <a:endParaRPr lang="vi-VN"/>
          </a:p>
        </p:txBody>
      </p:sp>
      <p:sp>
        <p:nvSpPr>
          <p:cNvPr id="5" name="Footer Placeholder 4"/>
          <p:cNvSpPr>
            <a:spLocks noGrp="1"/>
          </p:cNvSpPr>
          <p:nvPr>
            <p:ph type="ftr" sz="quarter" idx="16"/>
          </p:nvPr>
        </p:nvSpPr>
        <p:spPr/>
        <p:txBody>
          <a:bodyPr/>
          <a:lstStyle/>
          <a:p>
            <a:r>
              <a:rPr lang="vi-VN"/>
              <a:t>PP nghiên cứu</a:t>
            </a:r>
          </a:p>
        </p:txBody>
      </p:sp>
    </p:spTree>
    <p:extLst>
      <p:ext uri="{BB962C8B-B14F-4D97-AF65-F5344CB8AC3E}">
        <p14:creationId xmlns:p14="http://schemas.microsoft.com/office/powerpoint/2010/main" val="2808189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2. Quy trình NCKH</a:t>
            </a:r>
          </a:p>
        </p:txBody>
      </p:sp>
      <p:sp>
        <p:nvSpPr>
          <p:cNvPr id="3" name="Content Placeholder 2"/>
          <p:cNvSpPr>
            <a:spLocks noGrp="1"/>
          </p:cNvSpPr>
          <p:nvPr>
            <p:ph sz="quarter" idx="1"/>
          </p:nvPr>
        </p:nvSpPr>
        <p:spPr/>
        <p:txBody>
          <a:bodyPr>
            <a:normAutofit/>
          </a:bodyPr>
          <a:lstStyle/>
          <a:p>
            <a:r>
              <a:rPr lang="vi-VN" b="1" dirty="0"/>
              <a:t>Bước 3: Xây dựng giả thiết NC:</a:t>
            </a:r>
          </a:p>
          <a:p>
            <a:pPr lvl="1"/>
            <a:r>
              <a:rPr lang="vi-VN" b="1" dirty="0"/>
              <a:t>Phân loại Giả thiết nghiên cứu</a:t>
            </a:r>
          </a:p>
          <a:p>
            <a:pPr lvl="2"/>
            <a:r>
              <a:rPr lang="vi-VN" b="1" i="1" dirty="0"/>
              <a:t>Giả thiết giải thích (nguyên nhân) (Explanatory causal hypotheses): </a:t>
            </a:r>
            <a:r>
              <a:rPr lang="vi-VN" dirty="0"/>
              <a:t>ám chỉ rằng sự hiện diện hoặc thay đổi của một biến gây ra hoặc dẫn đến sự thay đổi của một biến khác.</a:t>
            </a:r>
          </a:p>
          <a:p>
            <a:pPr lvl="2"/>
            <a:r>
              <a:rPr lang="vi-VN" dirty="0"/>
              <a:t>Biến nguyên nhân được gọi là biến độc lập (independent variable - IV) và biến còn lại gọi là biến phụ thuộc (dependent variable - DV).</a:t>
            </a:r>
          </a:p>
        </p:txBody>
      </p:sp>
      <p:sp>
        <p:nvSpPr>
          <p:cNvPr id="4" name="Slide Number Placeholder 3"/>
          <p:cNvSpPr>
            <a:spLocks noGrp="1"/>
          </p:cNvSpPr>
          <p:nvPr>
            <p:ph type="sldNum" sz="quarter" idx="15"/>
          </p:nvPr>
        </p:nvSpPr>
        <p:spPr/>
        <p:txBody>
          <a:bodyPr/>
          <a:lstStyle/>
          <a:p>
            <a:fld id="{DB9063F0-F53E-4BA6-B6E6-EA7AF3229D86}" type="slidenum">
              <a:rPr lang="vi-VN" smtClean="0"/>
              <a:t>17</a:t>
            </a:fld>
            <a:endParaRPr lang="vi-VN"/>
          </a:p>
        </p:txBody>
      </p:sp>
      <p:sp>
        <p:nvSpPr>
          <p:cNvPr id="5" name="Footer Placeholder 4"/>
          <p:cNvSpPr>
            <a:spLocks noGrp="1"/>
          </p:cNvSpPr>
          <p:nvPr>
            <p:ph type="ftr" sz="quarter" idx="16"/>
          </p:nvPr>
        </p:nvSpPr>
        <p:spPr/>
        <p:txBody>
          <a:bodyPr/>
          <a:lstStyle/>
          <a:p>
            <a:r>
              <a:rPr lang="vi-VN"/>
              <a:t>PP nghiên cứu</a:t>
            </a:r>
          </a:p>
        </p:txBody>
      </p:sp>
    </p:spTree>
    <p:extLst>
      <p:ext uri="{BB962C8B-B14F-4D97-AF65-F5344CB8AC3E}">
        <p14:creationId xmlns:p14="http://schemas.microsoft.com/office/powerpoint/2010/main" val="338942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2. Quy trình NCKH</a:t>
            </a:r>
          </a:p>
        </p:txBody>
      </p:sp>
      <p:sp>
        <p:nvSpPr>
          <p:cNvPr id="3" name="Content Placeholder 2"/>
          <p:cNvSpPr>
            <a:spLocks noGrp="1"/>
          </p:cNvSpPr>
          <p:nvPr>
            <p:ph sz="quarter" idx="1"/>
          </p:nvPr>
        </p:nvSpPr>
        <p:spPr/>
        <p:txBody>
          <a:bodyPr>
            <a:normAutofit/>
          </a:bodyPr>
          <a:lstStyle/>
          <a:p>
            <a:r>
              <a:rPr lang="vi-VN" b="1" dirty="0"/>
              <a:t>Bước 3: Xây dựng giả thiết NC:</a:t>
            </a:r>
          </a:p>
          <a:p>
            <a:pPr lvl="1"/>
            <a:r>
              <a:rPr lang="vi-VN" b="1" dirty="0"/>
              <a:t>Phân loại Giả thiết nghiên cứu</a:t>
            </a:r>
          </a:p>
          <a:p>
            <a:pPr lvl="2"/>
            <a:r>
              <a:rPr lang="vi-VN" b="1" i="1" dirty="0"/>
              <a:t>Giả thiết giải thích (nguyên nhân) (Explanatory causal hypotheses):</a:t>
            </a:r>
          </a:p>
          <a:p>
            <a:pPr lvl="3"/>
            <a:r>
              <a:rPr lang="vi-VN" dirty="0"/>
              <a:t>Một sự gia tăng về thu nhập của hộ gia đình (IV) dẫn đến một sự gia tăng về tỷ lệ tiền thu nhập tiết kiệm được (DV).</a:t>
            </a:r>
          </a:p>
          <a:p>
            <a:pPr lvl="3"/>
            <a:r>
              <a:rPr lang="vi-VN" dirty="0"/>
              <a:t>Tính minh bạch của chính sách của một địa phương (IV) sẽ tạo ra niềm tin cho cộng đồng doanh nghiệp (DV) đối với địa phương đó.</a:t>
            </a:r>
          </a:p>
        </p:txBody>
      </p:sp>
      <p:sp>
        <p:nvSpPr>
          <p:cNvPr id="4" name="Slide Number Placeholder 3"/>
          <p:cNvSpPr>
            <a:spLocks noGrp="1"/>
          </p:cNvSpPr>
          <p:nvPr>
            <p:ph type="sldNum" sz="quarter" idx="15"/>
          </p:nvPr>
        </p:nvSpPr>
        <p:spPr/>
        <p:txBody>
          <a:bodyPr/>
          <a:lstStyle/>
          <a:p>
            <a:fld id="{DB9063F0-F53E-4BA6-B6E6-EA7AF3229D86}" type="slidenum">
              <a:rPr lang="vi-VN" smtClean="0"/>
              <a:t>18</a:t>
            </a:fld>
            <a:endParaRPr lang="vi-VN"/>
          </a:p>
        </p:txBody>
      </p:sp>
      <p:sp>
        <p:nvSpPr>
          <p:cNvPr id="5" name="Footer Placeholder 4"/>
          <p:cNvSpPr>
            <a:spLocks noGrp="1"/>
          </p:cNvSpPr>
          <p:nvPr>
            <p:ph type="ftr" sz="quarter" idx="16"/>
          </p:nvPr>
        </p:nvSpPr>
        <p:spPr/>
        <p:txBody>
          <a:bodyPr/>
          <a:lstStyle/>
          <a:p>
            <a:r>
              <a:rPr lang="vi-VN"/>
              <a:t>PP nghiên cứu</a:t>
            </a:r>
          </a:p>
        </p:txBody>
      </p:sp>
    </p:spTree>
    <p:extLst>
      <p:ext uri="{BB962C8B-B14F-4D97-AF65-F5344CB8AC3E}">
        <p14:creationId xmlns:p14="http://schemas.microsoft.com/office/powerpoint/2010/main" val="1344649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2. Quy trình NCKH</a:t>
            </a:r>
          </a:p>
        </p:txBody>
      </p:sp>
      <p:sp>
        <p:nvSpPr>
          <p:cNvPr id="3" name="Content Placeholder 2"/>
          <p:cNvSpPr>
            <a:spLocks noGrp="1"/>
          </p:cNvSpPr>
          <p:nvPr>
            <p:ph sz="quarter" idx="1"/>
          </p:nvPr>
        </p:nvSpPr>
        <p:spPr/>
        <p:txBody>
          <a:bodyPr>
            <a:normAutofit/>
          </a:bodyPr>
          <a:lstStyle/>
          <a:p>
            <a:r>
              <a:rPr lang="vi-VN" b="1" dirty="0"/>
              <a:t>Bước 3: Xây dựng giả thiết NC:</a:t>
            </a:r>
          </a:p>
          <a:p>
            <a:pPr lvl="1"/>
            <a:r>
              <a:rPr lang="vi-VN" b="1" dirty="0"/>
              <a:t>Làm sao xây dựng Giả thiết nghiên cứu?</a:t>
            </a:r>
          </a:p>
          <a:p>
            <a:pPr lvl="2"/>
            <a:r>
              <a:rPr lang="vi-VN" dirty="0"/>
              <a:t>Thảo luận với bạn bè, đồng nghiệp và các chuyên gia trong lĩnh vực nghiên cứu về vấn đề nghiên cứu.</a:t>
            </a:r>
          </a:p>
          <a:p>
            <a:pPr lvl="2"/>
            <a:r>
              <a:rPr lang="vi-VN" dirty="0"/>
              <a:t>Khảo sát những thông tin, dữ liệu sẵn có về vấn đề nghiên cứu.</a:t>
            </a:r>
          </a:p>
        </p:txBody>
      </p:sp>
      <p:sp>
        <p:nvSpPr>
          <p:cNvPr id="4" name="Slide Number Placeholder 3"/>
          <p:cNvSpPr>
            <a:spLocks noGrp="1"/>
          </p:cNvSpPr>
          <p:nvPr>
            <p:ph type="sldNum" sz="quarter" idx="15"/>
          </p:nvPr>
        </p:nvSpPr>
        <p:spPr/>
        <p:txBody>
          <a:bodyPr/>
          <a:lstStyle/>
          <a:p>
            <a:fld id="{DB9063F0-F53E-4BA6-B6E6-EA7AF3229D86}" type="slidenum">
              <a:rPr lang="vi-VN" smtClean="0"/>
              <a:t>19</a:t>
            </a:fld>
            <a:endParaRPr lang="vi-VN"/>
          </a:p>
        </p:txBody>
      </p:sp>
      <p:sp>
        <p:nvSpPr>
          <p:cNvPr id="5" name="Footer Placeholder 4"/>
          <p:cNvSpPr>
            <a:spLocks noGrp="1"/>
          </p:cNvSpPr>
          <p:nvPr>
            <p:ph type="ftr" sz="quarter" idx="16"/>
          </p:nvPr>
        </p:nvSpPr>
        <p:spPr/>
        <p:txBody>
          <a:bodyPr/>
          <a:lstStyle/>
          <a:p>
            <a:r>
              <a:rPr lang="vi-VN"/>
              <a:t>PP nghiên cứu</a:t>
            </a:r>
          </a:p>
        </p:txBody>
      </p:sp>
    </p:spTree>
    <p:extLst>
      <p:ext uri="{BB962C8B-B14F-4D97-AF65-F5344CB8AC3E}">
        <p14:creationId xmlns:p14="http://schemas.microsoft.com/office/powerpoint/2010/main" val="2314460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Bài 2. Quy trình NCKH</a:t>
            </a:r>
          </a:p>
        </p:txBody>
      </p:sp>
      <p:sp>
        <p:nvSpPr>
          <p:cNvPr id="3" name="Content Placeholder 2"/>
          <p:cNvSpPr>
            <a:spLocks noGrp="1"/>
          </p:cNvSpPr>
          <p:nvPr>
            <p:ph sz="quarter" idx="1"/>
          </p:nvPr>
        </p:nvSpPr>
        <p:spPr/>
        <p:txBody>
          <a:bodyPr/>
          <a:lstStyle/>
          <a:p>
            <a:r>
              <a:rPr lang="vi-VN" dirty="0"/>
              <a:t>Quy trình nghiên cứu bao gồm một loạt các bước cần thiết để thực hiện một nghiên cứu.</a:t>
            </a:r>
            <a:r>
              <a:rPr lang="en-US" dirty="0"/>
              <a:t> </a:t>
            </a:r>
          </a:p>
          <a:p>
            <a:r>
              <a:rPr lang="en-US" dirty="0" err="1"/>
              <a:t>Quy</a:t>
            </a:r>
            <a:r>
              <a:rPr lang="en-US" dirty="0"/>
              <a:t> </a:t>
            </a:r>
            <a:r>
              <a:rPr lang="en-US" dirty="0" err="1"/>
              <a:t>trình</a:t>
            </a:r>
            <a:r>
              <a:rPr lang="en-US" dirty="0"/>
              <a:t> bao </a:t>
            </a:r>
            <a:r>
              <a:rPr lang="en-US" dirty="0" err="1"/>
              <a:t>gồm</a:t>
            </a:r>
            <a:r>
              <a:rPr lang="en-US" dirty="0"/>
              <a:t> 7 b</a:t>
            </a:r>
            <a:r>
              <a:rPr lang="vi-VN" dirty="0"/>
              <a:t>ư</a:t>
            </a:r>
            <a:r>
              <a:rPr lang="en-US" dirty="0" err="1"/>
              <a:t>ớc</a:t>
            </a:r>
            <a:r>
              <a:rPr lang="en-US" dirty="0"/>
              <a:t> </a:t>
            </a:r>
            <a:r>
              <a:rPr lang="en-US" dirty="0" err="1"/>
              <a:t>được</a:t>
            </a:r>
            <a:r>
              <a:rPr lang="en-US" dirty="0"/>
              <a:t> </a:t>
            </a:r>
            <a:r>
              <a:rPr lang="en-US" dirty="0" err="1"/>
              <a:t>lặp</a:t>
            </a:r>
            <a:r>
              <a:rPr lang="en-US" dirty="0"/>
              <a:t> </a:t>
            </a:r>
            <a:r>
              <a:rPr lang="en-US" dirty="0" err="1"/>
              <a:t>đi</a:t>
            </a:r>
            <a:r>
              <a:rPr lang="en-US" dirty="0"/>
              <a:t> </a:t>
            </a:r>
            <a:r>
              <a:rPr lang="en-US" dirty="0" err="1"/>
              <a:t>lặp</a:t>
            </a:r>
            <a:r>
              <a:rPr lang="en-US" dirty="0"/>
              <a:t> </a:t>
            </a:r>
            <a:r>
              <a:rPr lang="en-US" dirty="0" err="1"/>
              <a:t>lại</a:t>
            </a:r>
            <a:r>
              <a:rPr lang="en-US" dirty="0"/>
              <a:t>.</a:t>
            </a:r>
            <a:endParaRPr lang="vi-VN" dirty="0"/>
          </a:p>
        </p:txBody>
      </p:sp>
      <p:sp>
        <p:nvSpPr>
          <p:cNvPr id="4" name="Footer Placeholder 3"/>
          <p:cNvSpPr>
            <a:spLocks noGrp="1"/>
          </p:cNvSpPr>
          <p:nvPr>
            <p:ph type="ftr" sz="quarter" idx="16"/>
          </p:nvPr>
        </p:nvSpPr>
        <p:spPr/>
        <p:txBody>
          <a:bodyPr/>
          <a:lstStyle/>
          <a:p>
            <a:r>
              <a:rPr lang="vi-VN"/>
              <a:t>PP nghiên cứu</a:t>
            </a:r>
          </a:p>
        </p:txBody>
      </p:sp>
      <p:pic>
        <p:nvPicPr>
          <p:cNvPr id="6" name="Picture 3">
            <a:extLst>
              <a:ext uri="{FF2B5EF4-FFF2-40B4-BE49-F238E27FC236}">
                <a16:creationId xmlns:a16="http://schemas.microsoft.com/office/drawing/2014/main" id="{3243C10F-0677-416B-9C20-5CEE78C1B2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033" y="2581974"/>
            <a:ext cx="6384536" cy="3895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5"/>
          </p:nvPr>
        </p:nvSpPr>
        <p:spPr/>
        <p:txBody>
          <a:bodyPr/>
          <a:lstStyle/>
          <a:p>
            <a:fld id="{DB9063F0-F53E-4BA6-B6E6-EA7AF3229D86}" type="slidenum">
              <a:rPr lang="vi-VN" smtClean="0"/>
              <a:t>2</a:t>
            </a:fld>
            <a:endParaRPr lang="vi-VN"/>
          </a:p>
        </p:txBody>
      </p:sp>
    </p:spTree>
    <p:extLst>
      <p:ext uri="{BB962C8B-B14F-4D97-AF65-F5344CB8AC3E}">
        <p14:creationId xmlns:p14="http://schemas.microsoft.com/office/powerpoint/2010/main" val="23774599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2. Quy trình NCKH</a:t>
            </a:r>
          </a:p>
        </p:txBody>
      </p:sp>
      <p:sp>
        <p:nvSpPr>
          <p:cNvPr id="3" name="Content Placeholder 2"/>
          <p:cNvSpPr>
            <a:spLocks noGrp="1"/>
          </p:cNvSpPr>
          <p:nvPr>
            <p:ph sz="quarter" idx="1"/>
          </p:nvPr>
        </p:nvSpPr>
        <p:spPr/>
        <p:txBody>
          <a:bodyPr>
            <a:normAutofit/>
          </a:bodyPr>
          <a:lstStyle/>
          <a:p>
            <a:r>
              <a:rPr lang="vi-VN" b="1" dirty="0"/>
              <a:t>Bước 3: Xây dựng giả thiết NC:</a:t>
            </a:r>
          </a:p>
          <a:p>
            <a:pPr lvl="1"/>
            <a:r>
              <a:rPr lang="vi-VN" b="1" dirty="0"/>
              <a:t>Làm sao xây dựng Giả thiết nghiên cứu?</a:t>
            </a:r>
          </a:p>
          <a:p>
            <a:pPr lvl="2"/>
            <a:r>
              <a:rPr lang="vi-VN" dirty="0"/>
              <a:t>Khảo sát những nghiên cứu trước đây hoặc những nghiên cứu tương tự.</a:t>
            </a:r>
          </a:p>
          <a:p>
            <a:pPr lvl="2"/>
            <a:r>
              <a:rPr lang="vi-VN" dirty="0"/>
              <a:t>Quan sát và phán đoán của riêng.</a:t>
            </a:r>
          </a:p>
          <a:p>
            <a:pPr lvl="2"/>
            <a:r>
              <a:rPr lang="vi-VN" dirty="0"/>
              <a:t>Lấy ý kiến của các chuyên gia trong lĩnh vực nghiên cứu ..</a:t>
            </a:r>
          </a:p>
        </p:txBody>
      </p:sp>
      <p:sp>
        <p:nvSpPr>
          <p:cNvPr id="4" name="Slide Number Placeholder 3"/>
          <p:cNvSpPr>
            <a:spLocks noGrp="1"/>
          </p:cNvSpPr>
          <p:nvPr>
            <p:ph type="sldNum" sz="quarter" idx="15"/>
          </p:nvPr>
        </p:nvSpPr>
        <p:spPr/>
        <p:txBody>
          <a:bodyPr/>
          <a:lstStyle/>
          <a:p>
            <a:fld id="{DB9063F0-F53E-4BA6-B6E6-EA7AF3229D86}" type="slidenum">
              <a:rPr lang="vi-VN" smtClean="0"/>
              <a:t>20</a:t>
            </a:fld>
            <a:endParaRPr lang="vi-VN"/>
          </a:p>
        </p:txBody>
      </p:sp>
      <p:sp>
        <p:nvSpPr>
          <p:cNvPr id="5" name="Footer Placeholder 4"/>
          <p:cNvSpPr>
            <a:spLocks noGrp="1"/>
          </p:cNvSpPr>
          <p:nvPr>
            <p:ph type="ftr" sz="quarter" idx="16"/>
          </p:nvPr>
        </p:nvSpPr>
        <p:spPr/>
        <p:txBody>
          <a:bodyPr/>
          <a:lstStyle/>
          <a:p>
            <a:r>
              <a:rPr lang="vi-VN"/>
              <a:t>PP nghiên cứu</a:t>
            </a:r>
          </a:p>
        </p:txBody>
      </p:sp>
    </p:spTree>
    <p:extLst>
      <p:ext uri="{BB962C8B-B14F-4D97-AF65-F5344CB8AC3E}">
        <p14:creationId xmlns:p14="http://schemas.microsoft.com/office/powerpoint/2010/main" val="640546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2. Quy trình NCKH</a:t>
            </a:r>
          </a:p>
        </p:txBody>
      </p:sp>
      <p:sp>
        <p:nvSpPr>
          <p:cNvPr id="3" name="Content Placeholder 2"/>
          <p:cNvSpPr>
            <a:spLocks noGrp="1"/>
          </p:cNvSpPr>
          <p:nvPr>
            <p:ph sz="quarter" idx="1"/>
          </p:nvPr>
        </p:nvSpPr>
        <p:spPr/>
        <p:txBody>
          <a:bodyPr>
            <a:normAutofit/>
          </a:bodyPr>
          <a:lstStyle/>
          <a:p>
            <a:r>
              <a:rPr lang="vi-VN" b="1" dirty="0"/>
              <a:t>Bước 3: Xây dựng giả thiết NC:</a:t>
            </a:r>
          </a:p>
          <a:p>
            <a:pPr lvl="1"/>
            <a:r>
              <a:rPr lang="vi-VN" b="1" dirty="0"/>
              <a:t>Như thế nào là một Giả thiết mạnh?</a:t>
            </a:r>
          </a:p>
          <a:p>
            <a:pPr lvl="2"/>
            <a:r>
              <a:rPr lang="vi-VN" dirty="0"/>
              <a:t>Một giả thiết mạnh thỏa mãn đầy đủ ba điều kiện:</a:t>
            </a:r>
          </a:p>
          <a:p>
            <a:pPr lvl="3"/>
            <a:r>
              <a:rPr lang="vi-VN" dirty="0"/>
              <a:t>Phù hợp với mục tiêu của nó</a:t>
            </a:r>
          </a:p>
          <a:p>
            <a:pPr lvl="3"/>
            <a:r>
              <a:rPr lang="vi-VN" dirty="0"/>
              <a:t>Có thể kiểm định được</a:t>
            </a:r>
          </a:p>
          <a:p>
            <a:pPr lvl="3"/>
            <a:r>
              <a:rPr lang="vi-VN" dirty="0"/>
              <a:t>Tốt hơn các giả thiết cạnh tranh khác</a:t>
            </a:r>
          </a:p>
        </p:txBody>
      </p:sp>
      <p:sp>
        <p:nvSpPr>
          <p:cNvPr id="4" name="Slide Number Placeholder 3"/>
          <p:cNvSpPr>
            <a:spLocks noGrp="1"/>
          </p:cNvSpPr>
          <p:nvPr>
            <p:ph type="sldNum" sz="quarter" idx="15"/>
          </p:nvPr>
        </p:nvSpPr>
        <p:spPr/>
        <p:txBody>
          <a:bodyPr/>
          <a:lstStyle/>
          <a:p>
            <a:fld id="{DB9063F0-F53E-4BA6-B6E6-EA7AF3229D86}" type="slidenum">
              <a:rPr lang="vi-VN" smtClean="0"/>
              <a:t>21</a:t>
            </a:fld>
            <a:endParaRPr lang="vi-VN"/>
          </a:p>
        </p:txBody>
      </p:sp>
      <p:sp>
        <p:nvSpPr>
          <p:cNvPr id="5" name="Footer Placeholder 4"/>
          <p:cNvSpPr>
            <a:spLocks noGrp="1"/>
          </p:cNvSpPr>
          <p:nvPr>
            <p:ph type="ftr" sz="quarter" idx="16"/>
          </p:nvPr>
        </p:nvSpPr>
        <p:spPr/>
        <p:txBody>
          <a:bodyPr/>
          <a:lstStyle/>
          <a:p>
            <a:r>
              <a:rPr lang="vi-VN"/>
              <a:t>PP nghiên cứu</a:t>
            </a:r>
          </a:p>
        </p:txBody>
      </p:sp>
    </p:spTree>
    <p:extLst>
      <p:ext uri="{BB962C8B-B14F-4D97-AF65-F5344CB8AC3E}">
        <p14:creationId xmlns:p14="http://schemas.microsoft.com/office/powerpoint/2010/main" val="14068875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2. Quy trình NCKH</a:t>
            </a:r>
          </a:p>
        </p:txBody>
      </p:sp>
      <p:sp>
        <p:nvSpPr>
          <p:cNvPr id="3" name="Content Placeholder 2"/>
          <p:cNvSpPr>
            <a:spLocks noGrp="1"/>
          </p:cNvSpPr>
          <p:nvPr>
            <p:ph sz="quarter" idx="1"/>
          </p:nvPr>
        </p:nvSpPr>
        <p:spPr/>
        <p:txBody>
          <a:bodyPr>
            <a:normAutofit/>
          </a:bodyPr>
          <a:lstStyle/>
          <a:p>
            <a:r>
              <a:rPr lang="vi-VN" b="1" dirty="0"/>
              <a:t>Bước 4: Xây dựng đề cương NC:</a:t>
            </a:r>
          </a:p>
          <a:p>
            <a:pPr lvl="1"/>
            <a:r>
              <a:rPr lang="vi-VN" b="1" dirty="0"/>
              <a:t>Như thế nào là một Đề cương nghiên cứu?</a:t>
            </a:r>
          </a:p>
          <a:p>
            <a:pPr lvl="2"/>
            <a:r>
              <a:rPr lang="vi-VN" dirty="0"/>
              <a:t>Thực chất là </a:t>
            </a:r>
            <a:r>
              <a:rPr lang="vi-VN" b="1" dirty="0"/>
              <a:t>một bản kế hoạch thực hiện nghiên cứu</a:t>
            </a:r>
            <a:r>
              <a:rPr lang="vi-VN" dirty="0"/>
              <a:t>.</a:t>
            </a:r>
          </a:p>
          <a:p>
            <a:pPr lvl="2"/>
            <a:r>
              <a:rPr lang="vi-VN" dirty="0"/>
              <a:t>Có các thành phần bắt buộc.</a:t>
            </a:r>
          </a:p>
          <a:p>
            <a:pPr lvl="2"/>
            <a:r>
              <a:rPr lang="vi-VN" dirty="0"/>
              <a:t>Là nền tảng để xem xét, đánh giá và phê duyệt nghiên cứu.</a:t>
            </a:r>
          </a:p>
        </p:txBody>
      </p:sp>
      <p:sp>
        <p:nvSpPr>
          <p:cNvPr id="4" name="Slide Number Placeholder 3"/>
          <p:cNvSpPr>
            <a:spLocks noGrp="1"/>
          </p:cNvSpPr>
          <p:nvPr>
            <p:ph type="sldNum" sz="quarter" idx="15"/>
          </p:nvPr>
        </p:nvSpPr>
        <p:spPr/>
        <p:txBody>
          <a:bodyPr/>
          <a:lstStyle/>
          <a:p>
            <a:fld id="{DB9063F0-F53E-4BA6-B6E6-EA7AF3229D86}" type="slidenum">
              <a:rPr lang="vi-VN" smtClean="0"/>
              <a:t>22</a:t>
            </a:fld>
            <a:endParaRPr lang="vi-VN"/>
          </a:p>
        </p:txBody>
      </p:sp>
      <p:sp>
        <p:nvSpPr>
          <p:cNvPr id="5" name="Footer Placeholder 4"/>
          <p:cNvSpPr>
            <a:spLocks noGrp="1"/>
          </p:cNvSpPr>
          <p:nvPr>
            <p:ph type="ftr" sz="quarter" idx="16"/>
          </p:nvPr>
        </p:nvSpPr>
        <p:spPr/>
        <p:txBody>
          <a:bodyPr/>
          <a:lstStyle/>
          <a:p>
            <a:r>
              <a:rPr lang="vi-VN"/>
              <a:t>PP nghiên cứu</a:t>
            </a:r>
          </a:p>
        </p:txBody>
      </p:sp>
    </p:spTree>
    <p:extLst>
      <p:ext uri="{BB962C8B-B14F-4D97-AF65-F5344CB8AC3E}">
        <p14:creationId xmlns:p14="http://schemas.microsoft.com/office/powerpoint/2010/main" val="6291666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2. Quy trình NCKH</a:t>
            </a:r>
          </a:p>
        </p:txBody>
      </p:sp>
      <p:sp>
        <p:nvSpPr>
          <p:cNvPr id="3" name="Content Placeholder 2"/>
          <p:cNvSpPr>
            <a:spLocks noGrp="1"/>
          </p:cNvSpPr>
          <p:nvPr>
            <p:ph sz="quarter" idx="1"/>
          </p:nvPr>
        </p:nvSpPr>
        <p:spPr/>
        <p:txBody>
          <a:bodyPr>
            <a:normAutofit/>
          </a:bodyPr>
          <a:lstStyle/>
          <a:p>
            <a:r>
              <a:rPr lang="vi-VN" b="1" dirty="0"/>
              <a:t>Bước 4: Xây dựng đề cương NC:</a:t>
            </a:r>
          </a:p>
          <a:p>
            <a:pPr lvl="1"/>
            <a:r>
              <a:rPr lang="vi-VN" b="1" dirty="0"/>
              <a:t>Đề cương nghiên cứu trình bày cái gì?</a:t>
            </a:r>
          </a:p>
          <a:p>
            <a:pPr lvl="2"/>
            <a:r>
              <a:rPr lang="vi-VN" dirty="0"/>
              <a:t>Kết quả các bước đạt được, bao gồm:</a:t>
            </a:r>
          </a:p>
          <a:p>
            <a:pPr lvl="3"/>
            <a:r>
              <a:rPr lang="vi-VN" dirty="0"/>
              <a:t>Vấn đề nghiên cứu;</a:t>
            </a:r>
          </a:p>
          <a:p>
            <a:pPr lvl="3"/>
            <a:r>
              <a:rPr lang="vi-VN" dirty="0"/>
              <a:t>Các lý thuyết liên quan;</a:t>
            </a:r>
          </a:p>
          <a:p>
            <a:pPr lvl="3"/>
            <a:r>
              <a:rPr lang="vi-VN" dirty="0"/>
              <a:t>Các giả thuyết nghiên cứu;</a:t>
            </a:r>
          </a:p>
          <a:p>
            <a:pPr lvl="3"/>
            <a:r>
              <a:rPr lang="vi-VN" dirty="0"/>
              <a:t>Phương pháp nghiên cứu;</a:t>
            </a:r>
          </a:p>
          <a:p>
            <a:pPr lvl="3"/>
            <a:r>
              <a:rPr lang="vi-VN" dirty="0"/>
              <a:t>Kế hoạch giải quyết vấn đề nghiên cứu.</a:t>
            </a:r>
          </a:p>
        </p:txBody>
      </p:sp>
      <p:sp>
        <p:nvSpPr>
          <p:cNvPr id="4" name="Slide Number Placeholder 3"/>
          <p:cNvSpPr>
            <a:spLocks noGrp="1"/>
          </p:cNvSpPr>
          <p:nvPr>
            <p:ph type="sldNum" sz="quarter" idx="15"/>
          </p:nvPr>
        </p:nvSpPr>
        <p:spPr/>
        <p:txBody>
          <a:bodyPr/>
          <a:lstStyle/>
          <a:p>
            <a:fld id="{DB9063F0-F53E-4BA6-B6E6-EA7AF3229D86}" type="slidenum">
              <a:rPr lang="vi-VN" smtClean="0"/>
              <a:t>23</a:t>
            </a:fld>
            <a:endParaRPr lang="vi-VN"/>
          </a:p>
        </p:txBody>
      </p:sp>
      <p:sp>
        <p:nvSpPr>
          <p:cNvPr id="5" name="Footer Placeholder 4"/>
          <p:cNvSpPr>
            <a:spLocks noGrp="1"/>
          </p:cNvSpPr>
          <p:nvPr>
            <p:ph type="ftr" sz="quarter" idx="16"/>
          </p:nvPr>
        </p:nvSpPr>
        <p:spPr/>
        <p:txBody>
          <a:bodyPr/>
          <a:lstStyle/>
          <a:p>
            <a:r>
              <a:rPr lang="vi-VN"/>
              <a:t>PP nghiên cứu</a:t>
            </a:r>
          </a:p>
        </p:txBody>
      </p:sp>
    </p:spTree>
    <p:extLst>
      <p:ext uri="{BB962C8B-B14F-4D97-AF65-F5344CB8AC3E}">
        <p14:creationId xmlns:p14="http://schemas.microsoft.com/office/powerpoint/2010/main" val="3472694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2. Quy trình NCKH</a:t>
            </a:r>
          </a:p>
        </p:txBody>
      </p:sp>
      <p:sp>
        <p:nvSpPr>
          <p:cNvPr id="3" name="Content Placeholder 2"/>
          <p:cNvSpPr>
            <a:spLocks noGrp="1"/>
          </p:cNvSpPr>
          <p:nvPr>
            <p:ph sz="quarter" idx="1"/>
          </p:nvPr>
        </p:nvSpPr>
        <p:spPr/>
        <p:txBody>
          <a:bodyPr>
            <a:normAutofit/>
          </a:bodyPr>
          <a:lstStyle/>
          <a:p>
            <a:r>
              <a:rPr lang="vi-VN" b="1" dirty="0"/>
              <a:t>Bước 4: Xây dựng đề cương NC:</a:t>
            </a:r>
          </a:p>
          <a:p>
            <a:pPr lvl="1"/>
            <a:r>
              <a:rPr lang="vi-VN" b="1" dirty="0"/>
              <a:t>Các nội dung chi tiết của Đề cương nghiên cứu</a:t>
            </a:r>
          </a:p>
          <a:p>
            <a:pPr lvl="2"/>
            <a:r>
              <a:rPr lang="vi-VN" dirty="0"/>
              <a:t>Đặt vấn đề;</a:t>
            </a:r>
          </a:p>
          <a:p>
            <a:pPr lvl="2"/>
            <a:r>
              <a:rPr lang="vi-VN" dirty="0"/>
              <a:t>Những khái niệm, lý thuyết và nghiên cứu liên quan;</a:t>
            </a:r>
          </a:p>
          <a:p>
            <a:pPr lvl="2"/>
            <a:r>
              <a:rPr lang="vi-VN" dirty="0"/>
              <a:t>Giả thuyết nghiên cứu;</a:t>
            </a:r>
          </a:p>
          <a:p>
            <a:pPr lvl="2"/>
            <a:r>
              <a:rPr lang="vi-VN" dirty="0"/>
              <a:t>Khung phân tích: từ các khái niệm và lý thuyết liên quan, tìm ra các biến số thực tế tương ứng để kiểm định giả thuyết;</a:t>
            </a:r>
          </a:p>
          <a:p>
            <a:pPr lvl="2"/>
            <a:r>
              <a:rPr lang="vi-VN" dirty="0"/>
              <a:t>Phương pháp nghiên cứu;</a:t>
            </a:r>
          </a:p>
        </p:txBody>
      </p:sp>
      <p:sp>
        <p:nvSpPr>
          <p:cNvPr id="4" name="Slide Number Placeholder 3"/>
          <p:cNvSpPr>
            <a:spLocks noGrp="1"/>
          </p:cNvSpPr>
          <p:nvPr>
            <p:ph type="sldNum" sz="quarter" idx="15"/>
          </p:nvPr>
        </p:nvSpPr>
        <p:spPr/>
        <p:txBody>
          <a:bodyPr/>
          <a:lstStyle/>
          <a:p>
            <a:fld id="{DB9063F0-F53E-4BA6-B6E6-EA7AF3229D86}" type="slidenum">
              <a:rPr lang="vi-VN" smtClean="0"/>
              <a:t>24</a:t>
            </a:fld>
            <a:endParaRPr lang="vi-VN"/>
          </a:p>
        </p:txBody>
      </p:sp>
      <p:sp>
        <p:nvSpPr>
          <p:cNvPr id="5" name="Footer Placeholder 4"/>
          <p:cNvSpPr>
            <a:spLocks noGrp="1"/>
          </p:cNvSpPr>
          <p:nvPr>
            <p:ph type="ftr" sz="quarter" idx="16"/>
          </p:nvPr>
        </p:nvSpPr>
        <p:spPr/>
        <p:txBody>
          <a:bodyPr/>
          <a:lstStyle/>
          <a:p>
            <a:r>
              <a:rPr lang="vi-VN"/>
              <a:t>PP nghiên cứu</a:t>
            </a:r>
          </a:p>
        </p:txBody>
      </p:sp>
    </p:spTree>
    <p:extLst>
      <p:ext uri="{BB962C8B-B14F-4D97-AF65-F5344CB8AC3E}">
        <p14:creationId xmlns:p14="http://schemas.microsoft.com/office/powerpoint/2010/main" val="32913802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2. Quy trình NCKH</a:t>
            </a:r>
          </a:p>
        </p:txBody>
      </p:sp>
      <p:sp>
        <p:nvSpPr>
          <p:cNvPr id="3" name="Content Placeholder 2"/>
          <p:cNvSpPr>
            <a:spLocks noGrp="1"/>
          </p:cNvSpPr>
          <p:nvPr>
            <p:ph sz="quarter" idx="1"/>
          </p:nvPr>
        </p:nvSpPr>
        <p:spPr/>
        <p:txBody>
          <a:bodyPr>
            <a:normAutofit/>
          </a:bodyPr>
          <a:lstStyle/>
          <a:p>
            <a:r>
              <a:rPr lang="vi-VN" dirty="0"/>
              <a:t>Bước 4: Xây dựng đề cương NC:</a:t>
            </a:r>
          </a:p>
          <a:p>
            <a:pPr lvl="1"/>
            <a:r>
              <a:rPr lang="vi-VN" b="1" dirty="0"/>
              <a:t>Các nội dung chi tiết của Đề cương nghiên cứu</a:t>
            </a:r>
          </a:p>
          <a:p>
            <a:pPr lvl="2"/>
            <a:r>
              <a:rPr lang="vi-VN" dirty="0"/>
              <a:t>Kỹ thuật thu thập và phân tích số liệu ;</a:t>
            </a:r>
          </a:p>
          <a:p>
            <a:pPr lvl="2"/>
            <a:r>
              <a:rPr lang="vi-VN" dirty="0"/>
              <a:t>Cấu trúc dự kiến của báo cáo cuối cùng, bao gồm các chương mục;</a:t>
            </a:r>
          </a:p>
          <a:p>
            <a:pPr lvl="2"/>
            <a:r>
              <a:rPr lang="vi-VN" dirty="0"/>
              <a:t>Lịch trình dự kiến: trình bày các bước tiếp theo cần phải thực hiện để hoàn thành nghiên cứu và thời gian cần thiết để thực hiện.;</a:t>
            </a:r>
          </a:p>
          <a:p>
            <a:pPr lvl="2"/>
            <a:r>
              <a:rPr lang="vi-VN" dirty="0"/>
              <a:t>Giới thiệu người tiến hành nghiên cứu ;</a:t>
            </a:r>
          </a:p>
          <a:p>
            <a:pPr lvl="2"/>
            <a:r>
              <a:rPr lang="vi-VN" dirty="0"/>
              <a:t>Tài liệu tham khảo</a:t>
            </a:r>
          </a:p>
          <a:p>
            <a:pPr lvl="2"/>
            <a:r>
              <a:rPr lang="vi-VN" dirty="0"/>
              <a:t>Phụ lục (nếu có)</a:t>
            </a:r>
          </a:p>
        </p:txBody>
      </p:sp>
      <p:sp>
        <p:nvSpPr>
          <p:cNvPr id="4" name="Slide Number Placeholder 3"/>
          <p:cNvSpPr>
            <a:spLocks noGrp="1"/>
          </p:cNvSpPr>
          <p:nvPr>
            <p:ph type="sldNum" sz="quarter" idx="15"/>
          </p:nvPr>
        </p:nvSpPr>
        <p:spPr/>
        <p:txBody>
          <a:bodyPr/>
          <a:lstStyle/>
          <a:p>
            <a:fld id="{DB9063F0-F53E-4BA6-B6E6-EA7AF3229D86}" type="slidenum">
              <a:rPr lang="vi-VN" smtClean="0"/>
              <a:t>25</a:t>
            </a:fld>
            <a:endParaRPr lang="vi-VN"/>
          </a:p>
        </p:txBody>
      </p:sp>
      <p:sp>
        <p:nvSpPr>
          <p:cNvPr id="5" name="Footer Placeholder 4"/>
          <p:cNvSpPr>
            <a:spLocks noGrp="1"/>
          </p:cNvSpPr>
          <p:nvPr>
            <p:ph type="ftr" sz="quarter" idx="16"/>
          </p:nvPr>
        </p:nvSpPr>
        <p:spPr/>
        <p:txBody>
          <a:bodyPr/>
          <a:lstStyle/>
          <a:p>
            <a:r>
              <a:rPr lang="vi-VN"/>
              <a:t>PP nghiên cứu</a:t>
            </a:r>
          </a:p>
        </p:txBody>
      </p:sp>
    </p:spTree>
    <p:extLst>
      <p:ext uri="{BB962C8B-B14F-4D97-AF65-F5344CB8AC3E}">
        <p14:creationId xmlns:p14="http://schemas.microsoft.com/office/powerpoint/2010/main" val="503847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2. Quy trình NCKH</a:t>
            </a:r>
          </a:p>
        </p:txBody>
      </p:sp>
      <p:sp>
        <p:nvSpPr>
          <p:cNvPr id="3" name="Content Placeholder 2"/>
          <p:cNvSpPr>
            <a:spLocks noGrp="1"/>
          </p:cNvSpPr>
          <p:nvPr>
            <p:ph sz="quarter" idx="1"/>
          </p:nvPr>
        </p:nvSpPr>
        <p:spPr/>
        <p:txBody>
          <a:bodyPr>
            <a:normAutofit/>
          </a:bodyPr>
          <a:lstStyle/>
          <a:p>
            <a:r>
              <a:rPr lang="vi-VN" b="1" dirty="0"/>
              <a:t>Bước 4: Xây dựng đề cương NC:</a:t>
            </a:r>
          </a:p>
          <a:p>
            <a:pPr lvl="1"/>
            <a:r>
              <a:rPr lang="vi-VN" dirty="0"/>
              <a:t>Sửa chữa đề cương</a:t>
            </a:r>
          </a:p>
          <a:p>
            <a:pPr lvl="1"/>
            <a:r>
              <a:rPr lang="vi-VN" dirty="0"/>
              <a:t>Đề cương nghiên cứu được chấp thuận</a:t>
            </a:r>
          </a:p>
          <a:p>
            <a:pPr lvl="1"/>
            <a:r>
              <a:rPr lang="vi-VN" dirty="0"/>
              <a:t>Tiến hành nghiên cứu theo kế hoạch đã được vạch ra;</a:t>
            </a:r>
          </a:p>
          <a:p>
            <a:pPr lvl="1"/>
            <a:r>
              <a:rPr lang="vi-VN" dirty="0"/>
              <a:t>Thu thập số liệu và phân tích số liệu;</a:t>
            </a:r>
          </a:p>
          <a:p>
            <a:pPr lvl="1"/>
            <a:r>
              <a:rPr lang="vi-VN" dirty="0"/>
              <a:t>Tiếp tục tham khảo tài liệu liên quan;</a:t>
            </a:r>
          </a:p>
          <a:p>
            <a:pPr lvl="1"/>
            <a:r>
              <a:rPr lang="vi-VN" dirty="0"/>
              <a:t>Điều chỉnh các bước tiếp theo;</a:t>
            </a:r>
          </a:p>
          <a:p>
            <a:pPr lvl="1"/>
            <a:r>
              <a:rPr lang="vi-VN" dirty="0"/>
              <a:t>Chuẩn bị cho việc viết báo cáo cuối cùng.</a:t>
            </a:r>
          </a:p>
        </p:txBody>
      </p:sp>
      <p:sp>
        <p:nvSpPr>
          <p:cNvPr id="4" name="Slide Number Placeholder 3"/>
          <p:cNvSpPr>
            <a:spLocks noGrp="1"/>
          </p:cNvSpPr>
          <p:nvPr>
            <p:ph type="sldNum" sz="quarter" idx="15"/>
          </p:nvPr>
        </p:nvSpPr>
        <p:spPr/>
        <p:txBody>
          <a:bodyPr/>
          <a:lstStyle/>
          <a:p>
            <a:fld id="{DB9063F0-F53E-4BA6-B6E6-EA7AF3229D86}" type="slidenum">
              <a:rPr lang="vi-VN" smtClean="0"/>
              <a:t>26</a:t>
            </a:fld>
            <a:endParaRPr lang="vi-VN"/>
          </a:p>
        </p:txBody>
      </p:sp>
      <p:sp>
        <p:nvSpPr>
          <p:cNvPr id="5" name="Footer Placeholder 4"/>
          <p:cNvSpPr>
            <a:spLocks noGrp="1"/>
          </p:cNvSpPr>
          <p:nvPr>
            <p:ph type="ftr" sz="quarter" idx="16"/>
          </p:nvPr>
        </p:nvSpPr>
        <p:spPr/>
        <p:txBody>
          <a:bodyPr/>
          <a:lstStyle/>
          <a:p>
            <a:r>
              <a:rPr lang="vi-VN"/>
              <a:t>PP nghiên cứu</a:t>
            </a:r>
          </a:p>
        </p:txBody>
      </p:sp>
    </p:spTree>
    <p:extLst>
      <p:ext uri="{BB962C8B-B14F-4D97-AF65-F5344CB8AC3E}">
        <p14:creationId xmlns:p14="http://schemas.microsoft.com/office/powerpoint/2010/main" val="1387448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2. Quy trình NCKH</a:t>
            </a:r>
          </a:p>
        </p:txBody>
      </p:sp>
      <p:sp>
        <p:nvSpPr>
          <p:cNvPr id="3" name="Content Placeholder 2"/>
          <p:cNvSpPr>
            <a:spLocks noGrp="1"/>
          </p:cNvSpPr>
          <p:nvPr>
            <p:ph sz="quarter" idx="1"/>
          </p:nvPr>
        </p:nvSpPr>
        <p:spPr/>
        <p:txBody>
          <a:bodyPr>
            <a:normAutofit/>
          </a:bodyPr>
          <a:lstStyle/>
          <a:p>
            <a:r>
              <a:rPr lang="vi-VN" b="1" dirty="0"/>
              <a:t>Bước 5: Thu thập dữ liệu:</a:t>
            </a:r>
          </a:p>
          <a:p>
            <a:pPr lvl="1"/>
            <a:r>
              <a:rPr lang="vi-VN" dirty="0"/>
              <a:t>Dữ liệu: thứ cấp và sơ cấp.</a:t>
            </a:r>
          </a:p>
          <a:p>
            <a:pPr lvl="2"/>
            <a:r>
              <a:rPr lang="vi-VN" dirty="0"/>
              <a:t>Dữ liệu sơ cấp: số liệu được thu thập trực tiếp từ đối tượng nghiên cứu;</a:t>
            </a:r>
          </a:p>
          <a:p>
            <a:pPr lvl="2"/>
            <a:r>
              <a:rPr lang="vi-VN" dirty="0"/>
              <a:t>Dữ liệu thứ cấp: số liệu tổng hợp từ số liệu sơ cấp.</a:t>
            </a:r>
          </a:p>
          <a:p>
            <a:pPr lvl="1"/>
            <a:r>
              <a:rPr lang="vi-VN" dirty="0"/>
              <a:t>Dữ liệu thứ cấp: tìm nguồn cung cấp thích hợp (niên giám thống kê, số liệu tổng hợp ngành; báo cáo nghiên cứu, v.v.)</a:t>
            </a:r>
          </a:p>
        </p:txBody>
      </p:sp>
      <p:sp>
        <p:nvSpPr>
          <p:cNvPr id="4" name="Slide Number Placeholder 3"/>
          <p:cNvSpPr>
            <a:spLocks noGrp="1"/>
          </p:cNvSpPr>
          <p:nvPr>
            <p:ph type="sldNum" sz="quarter" idx="15"/>
          </p:nvPr>
        </p:nvSpPr>
        <p:spPr/>
        <p:txBody>
          <a:bodyPr/>
          <a:lstStyle/>
          <a:p>
            <a:fld id="{DB9063F0-F53E-4BA6-B6E6-EA7AF3229D86}" type="slidenum">
              <a:rPr lang="vi-VN" smtClean="0"/>
              <a:t>27</a:t>
            </a:fld>
            <a:endParaRPr lang="vi-VN"/>
          </a:p>
        </p:txBody>
      </p:sp>
      <p:sp>
        <p:nvSpPr>
          <p:cNvPr id="5" name="Footer Placeholder 4"/>
          <p:cNvSpPr>
            <a:spLocks noGrp="1"/>
          </p:cNvSpPr>
          <p:nvPr>
            <p:ph type="ftr" sz="quarter" idx="16"/>
          </p:nvPr>
        </p:nvSpPr>
        <p:spPr/>
        <p:txBody>
          <a:bodyPr/>
          <a:lstStyle/>
          <a:p>
            <a:r>
              <a:rPr lang="vi-VN"/>
              <a:t>PP nghiên cứu</a:t>
            </a:r>
          </a:p>
        </p:txBody>
      </p:sp>
    </p:spTree>
    <p:extLst>
      <p:ext uri="{BB962C8B-B14F-4D97-AF65-F5344CB8AC3E}">
        <p14:creationId xmlns:p14="http://schemas.microsoft.com/office/powerpoint/2010/main" val="31760290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2. Quy trình NCKH</a:t>
            </a:r>
          </a:p>
        </p:txBody>
      </p:sp>
      <p:sp>
        <p:nvSpPr>
          <p:cNvPr id="3" name="Content Placeholder 2"/>
          <p:cNvSpPr>
            <a:spLocks noGrp="1"/>
          </p:cNvSpPr>
          <p:nvPr>
            <p:ph sz="quarter" idx="1"/>
          </p:nvPr>
        </p:nvSpPr>
        <p:spPr/>
        <p:txBody>
          <a:bodyPr>
            <a:normAutofit/>
          </a:bodyPr>
          <a:lstStyle/>
          <a:p>
            <a:r>
              <a:rPr lang="vi-VN" b="1" dirty="0"/>
              <a:t>Bước 5: Thu thập dữ liệu:</a:t>
            </a:r>
          </a:p>
          <a:p>
            <a:pPr lvl="1"/>
            <a:r>
              <a:rPr lang="vi-VN" dirty="0"/>
              <a:t>Dữ liệu sơ cấp: thu thập trực tiếp từ đối tượng nghiên cứu bằng cách:</a:t>
            </a:r>
          </a:p>
          <a:p>
            <a:pPr lvl="2"/>
            <a:r>
              <a:rPr lang="vi-VN" dirty="0"/>
              <a:t>Tự quan sát các hiện tượng.</a:t>
            </a:r>
          </a:p>
          <a:p>
            <a:pPr lvl="2"/>
            <a:r>
              <a:rPr lang="vi-VN" dirty="0"/>
              <a:t>Phỏng vấn lấy ý kiến cá nhân.</a:t>
            </a:r>
          </a:p>
          <a:p>
            <a:pPr lvl="2"/>
            <a:r>
              <a:rPr lang="vi-VN" dirty="0"/>
              <a:t>Phỏng vấn theo bảng câu hỏi (phỏng vấn qua điện thoại; qua thư; phỏng vấn trực tiếp)</a:t>
            </a:r>
          </a:p>
          <a:p>
            <a:pPr lvl="2"/>
            <a:r>
              <a:rPr lang="vi-VN" dirty="0"/>
              <a:t>Là một quy trình phức tạp và tốn kém đòi hỏi phải có sự chuẩn bị cẩn thận.</a:t>
            </a:r>
          </a:p>
        </p:txBody>
      </p:sp>
      <p:sp>
        <p:nvSpPr>
          <p:cNvPr id="4" name="Slide Number Placeholder 3"/>
          <p:cNvSpPr>
            <a:spLocks noGrp="1"/>
          </p:cNvSpPr>
          <p:nvPr>
            <p:ph type="sldNum" sz="quarter" idx="15"/>
          </p:nvPr>
        </p:nvSpPr>
        <p:spPr/>
        <p:txBody>
          <a:bodyPr/>
          <a:lstStyle/>
          <a:p>
            <a:fld id="{DB9063F0-F53E-4BA6-B6E6-EA7AF3229D86}" type="slidenum">
              <a:rPr lang="vi-VN" smtClean="0"/>
              <a:t>28</a:t>
            </a:fld>
            <a:endParaRPr lang="vi-VN"/>
          </a:p>
        </p:txBody>
      </p:sp>
      <p:sp>
        <p:nvSpPr>
          <p:cNvPr id="5" name="Footer Placeholder 4"/>
          <p:cNvSpPr>
            <a:spLocks noGrp="1"/>
          </p:cNvSpPr>
          <p:nvPr>
            <p:ph type="ftr" sz="quarter" idx="16"/>
          </p:nvPr>
        </p:nvSpPr>
        <p:spPr/>
        <p:txBody>
          <a:bodyPr/>
          <a:lstStyle/>
          <a:p>
            <a:r>
              <a:rPr lang="vi-VN"/>
              <a:t>PP nghiên cứu</a:t>
            </a:r>
          </a:p>
        </p:txBody>
      </p:sp>
    </p:spTree>
    <p:extLst>
      <p:ext uri="{BB962C8B-B14F-4D97-AF65-F5344CB8AC3E}">
        <p14:creationId xmlns:p14="http://schemas.microsoft.com/office/powerpoint/2010/main" val="5782867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2. Quy trình NCKH</a:t>
            </a:r>
          </a:p>
        </p:txBody>
      </p:sp>
      <p:sp>
        <p:nvSpPr>
          <p:cNvPr id="3" name="Content Placeholder 2"/>
          <p:cNvSpPr>
            <a:spLocks noGrp="1"/>
          </p:cNvSpPr>
          <p:nvPr>
            <p:ph sz="quarter" idx="1"/>
          </p:nvPr>
        </p:nvSpPr>
        <p:spPr/>
        <p:txBody>
          <a:bodyPr>
            <a:normAutofit/>
          </a:bodyPr>
          <a:lstStyle/>
          <a:p>
            <a:r>
              <a:rPr lang="vi-VN" b="1" dirty="0"/>
              <a:t>Bước 6: Phân tích dữ liệu:</a:t>
            </a:r>
          </a:p>
          <a:p>
            <a:pPr lvl="1"/>
            <a:r>
              <a:rPr lang="vi-VN" dirty="0"/>
              <a:t>Tùy vào loại dữ liệu và giả thuyết nghiên cứu mà bạn phải lựa chọn kỹ thuật phân tích dữ liệu thích hợp.</a:t>
            </a:r>
          </a:p>
          <a:p>
            <a:pPr lvl="1"/>
            <a:r>
              <a:rPr lang="vi-VN" dirty="0"/>
              <a:t>Phân tích định tính;</a:t>
            </a:r>
          </a:p>
          <a:p>
            <a:pPr lvl="1"/>
            <a:r>
              <a:rPr lang="vi-VN" dirty="0"/>
              <a:t>Phân tích mô tả;</a:t>
            </a:r>
          </a:p>
          <a:p>
            <a:pPr lvl="1"/>
            <a:r>
              <a:rPr lang="vi-VN" dirty="0"/>
              <a:t>Phân tích định lượng;</a:t>
            </a:r>
          </a:p>
          <a:p>
            <a:pPr lvl="1"/>
            <a:r>
              <a:rPr lang="vi-VN" dirty="0"/>
              <a:t>Đòi hỏi kỹ năng về phân tích thống kê và kinh tế lượng.</a:t>
            </a:r>
          </a:p>
        </p:txBody>
      </p:sp>
      <p:sp>
        <p:nvSpPr>
          <p:cNvPr id="4" name="Slide Number Placeholder 3"/>
          <p:cNvSpPr>
            <a:spLocks noGrp="1"/>
          </p:cNvSpPr>
          <p:nvPr>
            <p:ph type="sldNum" sz="quarter" idx="15"/>
          </p:nvPr>
        </p:nvSpPr>
        <p:spPr/>
        <p:txBody>
          <a:bodyPr/>
          <a:lstStyle/>
          <a:p>
            <a:fld id="{DB9063F0-F53E-4BA6-B6E6-EA7AF3229D86}" type="slidenum">
              <a:rPr lang="vi-VN" smtClean="0"/>
              <a:t>29</a:t>
            </a:fld>
            <a:endParaRPr lang="vi-VN"/>
          </a:p>
        </p:txBody>
      </p:sp>
      <p:sp>
        <p:nvSpPr>
          <p:cNvPr id="5" name="Footer Placeholder 4"/>
          <p:cNvSpPr>
            <a:spLocks noGrp="1"/>
          </p:cNvSpPr>
          <p:nvPr>
            <p:ph type="ftr" sz="quarter" idx="16"/>
          </p:nvPr>
        </p:nvSpPr>
        <p:spPr/>
        <p:txBody>
          <a:bodyPr/>
          <a:lstStyle/>
          <a:p>
            <a:r>
              <a:rPr lang="vi-VN"/>
              <a:t>PP nghiên cứu</a:t>
            </a:r>
          </a:p>
        </p:txBody>
      </p:sp>
    </p:spTree>
    <p:extLst>
      <p:ext uri="{BB962C8B-B14F-4D97-AF65-F5344CB8AC3E}">
        <p14:creationId xmlns:p14="http://schemas.microsoft.com/office/powerpoint/2010/main" val="576201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2. Quy trình NCKH</a:t>
            </a:r>
          </a:p>
        </p:txBody>
      </p:sp>
      <p:sp>
        <p:nvSpPr>
          <p:cNvPr id="3" name="Content Placeholder 2"/>
          <p:cNvSpPr>
            <a:spLocks noGrp="1"/>
          </p:cNvSpPr>
          <p:nvPr>
            <p:ph sz="quarter" idx="1"/>
          </p:nvPr>
        </p:nvSpPr>
        <p:spPr/>
        <p:txBody>
          <a:bodyPr>
            <a:normAutofit/>
          </a:bodyPr>
          <a:lstStyle/>
          <a:p>
            <a:r>
              <a:rPr lang="vi-VN" b="1" dirty="0"/>
              <a:t>Bước 1: Xác định vấn đề:</a:t>
            </a:r>
          </a:p>
          <a:p>
            <a:pPr lvl="1"/>
            <a:r>
              <a:rPr lang="vi-VN" dirty="0"/>
              <a:t>2 loại vấn đề nghiên cứu: NC một tình trạng thực tế nào đó hay nghiên cứu mối liên hệ giữa các biến số.</a:t>
            </a:r>
          </a:p>
          <a:p>
            <a:pPr lvl="1"/>
            <a:r>
              <a:rPr lang="vi-VN" dirty="0"/>
              <a:t>phải xác định được lĩnh vực nghiên cứu, thu hẹp lại thành một vấn đề nghiên cứu cụ thể.</a:t>
            </a:r>
          </a:p>
          <a:p>
            <a:pPr lvl="1"/>
            <a:r>
              <a:rPr lang="vi-VN" dirty="0"/>
              <a:t>phải am hiểu vấn đề nghiên cứu và những khái niệm liên quan.</a:t>
            </a:r>
          </a:p>
          <a:p>
            <a:pPr lvl="1"/>
            <a:r>
              <a:rPr lang="vi-VN" dirty="0"/>
              <a:t>sự kết dính giữa bước 1 và bước 2: tìm hiểu các khái niệm, lý thuyết và những nghiên cứu trước đây về những vấn đề tương tự để làm rõ thêm vấn đề nghiên cứu.</a:t>
            </a:r>
          </a:p>
        </p:txBody>
      </p:sp>
      <p:sp>
        <p:nvSpPr>
          <p:cNvPr id="4" name="Slide Number Placeholder 3"/>
          <p:cNvSpPr>
            <a:spLocks noGrp="1"/>
          </p:cNvSpPr>
          <p:nvPr>
            <p:ph type="sldNum" sz="quarter" idx="15"/>
          </p:nvPr>
        </p:nvSpPr>
        <p:spPr/>
        <p:txBody>
          <a:bodyPr/>
          <a:lstStyle/>
          <a:p>
            <a:fld id="{DB9063F0-F53E-4BA6-B6E6-EA7AF3229D86}" type="slidenum">
              <a:rPr lang="vi-VN" smtClean="0"/>
              <a:t>3</a:t>
            </a:fld>
            <a:endParaRPr lang="vi-VN"/>
          </a:p>
        </p:txBody>
      </p:sp>
      <p:sp>
        <p:nvSpPr>
          <p:cNvPr id="5" name="Footer Placeholder 4"/>
          <p:cNvSpPr>
            <a:spLocks noGrp="1"/>
          </p:cNvSpPr>
          <p:nvPr>
            <p:ph type="ftr" sz="quarter" idx="16"/>
          </p:nvPr>
        </p:nvSpPr>
        <p:spPr/>
        <p:txBody>
          <a:bodyPr/>
          <a:lstStyle/>
          <a:p>
            <a:r>
              <a:rPr lang="vi-VN"/>
              <a:t>PP nghiên cứu</a:t>
            </a:r>
          </a:p>
        </p:txBody>
      </p:sp>
    </p:spTree>
    <p:extLst>
      <p:ext uri="{BB962C8B-B14F-4D97-AF65-F5344CB8AC3E}">
        <p14:creationId xmlns:p14="http://schemas.microsoft.com/office/powerpoint/2010/main" val="1809902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2. Quy trình NCKH</a:t>
            </a:r>
          </a:p>
        </p:txBody>
      </p:sp>
      <p:sp>
        <p:nvSpPr>
          <p:cNvPr id="3" name="Content Placeholder 2"/>
          <p:cNvSpPr>
            <a:spLocks noGrp="1"/>
          </p:cNvSpPr>
          <p:nvPr>
            <p:ph sz="quarter" idx="1"/>
          </p:nvPr>
        </p:nvSpPr>
        <p:spPr/>
        <p:txBody>
          <a:bodyPr>
            <a:normAutofit/>
          </a:bodyPr>
          <a:lstStyle/>
          <a:p>
            <a:r>
              <a:rPr lang="vi-VN" b="1" dirty="0"/>
              <a:t>Bước 7: Giải thích kết quả và viết báo cáo cuối cùng:</a:t>
            </a:r>
          </a:p>
          <a:p>
            <a:pPr lvl="1"/>
            <a:r>
              <a:rPr lang="vi-VN" dirty="0"/>
              <a:t>Giải thích ý nghĩa của dữ liệu và các kết quả phân tích về mặt kinh tế.</a:t>
            </a:r>
          </a:p>
          <a:p>
            <a:pPr lvl="1"/>
            <a:r>
              <a:rPr lang="vi-VN" dirty="0"/>
              <a:t>Phải trả lời:</a:t>
            </a:r>
          </a:p>
          <a:p>
            <a:pPr lvl="2"/>
            <a:r>
              <a:rPr lang="vi-VN" dirty="0"/>
              <a:t>Kết luận như thế nào về giả thuyết nghiên cứu?</a:t>
            </a:r>
          </a:p>
          <a:p>
            <a:pPr lvl="2"/>
            <a:r>
              <a:rPr lang="vi-VN" dirty="0"/>
              <a:t>Ý nghĩa của nó đối với vấn đề nghiên cứu?</a:t>
            </a:r>
          </a:p>
          <a:p>
            <a:pPr lvl="2"/>
            <a:r>
              <a:rPr lang="vi-VN" dirty="0"/>
              <a:t>Ý nghĩa về mặt học thuật và ý nghĩa thực tiễn;</a:t>
            </a:r>
          </a:p>
          <a:p>
            <a:pPr lvl="2"/>
            <a:r>
              <a:rPr lang="vi-VN" dirty="0"/>
              <a:t>Giá trị của kết quả đ/v các người NC tiếp;</a:t>
            </a:r>
          </a:p>
          <a:p>
            <a:pPr lvl="2"/>
            <a:r>
              <a:rPr lang="vi-VN" dirty="0"/>
              <a:t>Giá trị của kết quả đ/v các nhà hoạt động thực tiễn</a:t>
            </a:r>
          </a:p>
        </p:txBody>
      </p:sp>
      <p:sp>
        <p:nvSpPr>
          <p:cNvPr id="4" name="Slide Number Placeholder 3"/>
          <p:cNvSpPr>
            <a:spLocks noGrp="1"/>
          </p:cNvSpPr>
          <p:nvPr>
            <p:ph type="sldNum" sz="quarter" idx="15"/>
          </p:nvPr>
        </p:nvSpPr>
        <p:spPr/>
        <p:txBody>
          <a:bodyPr/>
          <a:lstStyle/>
          <a:p>
            <a:fld id="{DB9063F0-F53E-4BA6-B6E6-EA7AF3229D86}" type="slidenum">
              <a:rPr lang="vi-VN" smtClean="0"/>
              <a:t>30</a:t>
            </a:fld>
            <a:endParaRPr lang="vi-VN"/>
          </a:p>
        </p:txBody>
      </p:sp>
      <p:sp>
        <p:nvSpPr>
          <p:cNvPr id="5" name="Footer Placeholder 4"/>
          <p:cNvSpPr>
            <a:spLocks noGrp="1"/>
          </p:cNvSpPr>
          <p:nvPr>
            <p:ph type="ftr" sz="quarter" idx="16"/>
          </p:nvPr>
        </p:nvSpPr>
        <p:spPr/>
        <p:txBody>
          <a:bodyPr/>
          <a:lstStyle/>
          <a:p>
            <a:r>
              <a:rPr lang="vi-VN"/>
              <a:t>PP nghiên cứu</a:t>
            </a:r>
          </a:p>
        </p:txBody>
      </p:sp>
    </p:spTree>
    <p:extLst>
      <p:ext uri="{BB962C8B-B14F-4D97-AF65-F5344CB8AC3E}">
        <p14:creationId xmlns:p14="http://schemas.microsoft.com/office/powerpoint/2010/main" val="3864148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2. Quy trình NCKH</a:t>
            </a:r>
          </a:p>
        </p:txBody>
      </p:sp>
      <p:sp>
        <p:nvSpPr>
          <p:cNvPr id="3" name="Content Placeholder 2"/>
          <p:cNvSpPr>
            <a:spLocks noGrp="1"/>
          </p:cNvSpPr>
          <p:nvPr>
            <p:ph sz="quarter" idx="1"/>
          </p:nvPr>
        </p:nvSpPr>
        <p:spPr/>
        <p:txBody>
          <a:bodyPr>
            <a:normAutofit/>
          </a:bodyPr>
          <a:lstStyle/>
          <a:p>
            <a:r>
              <a:rPr lang="vi-VN" b="1" dirty="0"/>
              <a:t>Bước 7: Giải thích kết quả và viết báo cáo cuối cùng:</a:t>
            </a:r>
          </a:p>
          <a:p>
            <a:pPr lvl="1"/>
            <a:r>
              <a:rPr lang="vi-VN" dirty="0"/>
              <a:t>Vấn đề nghiên cứu</a:t>
            </a:r>
          </a:p>
          <a:p>
            <a:pPr lvl="1"/>
            <a:r>
              <a:rPr lang="vi-VN" dirty="0"/>
              <a:t>Cơ sở khái niệm và lý thuyết của vấn đề</a:t>
            </a:r>
          </a:p>
          <a:p>
            <a:pPr lvl="1"/>
            <a:r>
              <a:rPr lang="vi-VN" dirty="0"/>
              <a:t>Khung phân tích</a:t>
            </a:r>
          </a:p>
          <a:p>
            <a:pPr lvl="1"/>
            <a:r>
              <a:rPr lang="vi-VN" dirty="0"/>
              <a:t>Phương pháp nghiên cứu</a:t>
            </a:r>
          </a:p>
          <a:p>
            <a:pPr lvl="1"/>
            <a:r>
              <a:rPr lang="vi-VN" dirty="0"/>
              <a:t>Kết quả phân tích và giải thích kết quả phân tích số liệu</a:t>
            </a:r>
          </a:p>
          <a:p>
            <a:pPr lvl="1"/>
            <a:r>
              <a:rPr lang="vi-VN" dirty="0"/>
              <a:t>Kết luận, đề xuất, ý nghĩa thực tiễn của nghiên cứu</a:t>
            </a:r>
          </a:p>
        </p:txBody>
      </p:sp>
      <p:sp>
        <p:nvSpPr>
          <p:cNvPr id="4" name="Slide Number Placeholder 3"/>
          <p:cNvSpPr>
            <a:spLocks noGrp="1"/>
          </p:cNvSpPr>
          <p:nvPr>
            <p:ph type="sldNum" sz="quarter" idx="15"/>
          </p:nvPr>
        </p:nvSpPr>
        <p:spPr/>
        <p:txBody>
          <a:bodyPr/>
          <a:lstStyle/>
          <a:p>
            <a:fld id="{DB9063F0-F53E-4BA6-B6E6-EA7AF3229D86}" type="slidenum">
              <a:rPr lang="vi-VN" smtClean="0"/>
              <a:t>31</a:t>
            </a:fld>
            <a:endParaRPr lang="vi-VN"/>
          </a:p>
        </p:txBody>
      </p:sp>
      <p:sp>
        <p:nvSpPr>
          <p:cNvPr id="5" name="Footer Placeholder 4"/>
          <p:cNvSpPr>
            <a:spLocks noGrp="1"/>
          </p:cNvSpPr>
          <p:nvPr>
            <p:ph type="ftr" sz="quarter" idx="16"/>
          </p:nvPr>
        </p:nvSpPr>
        <p:spPr/>
        <p:txBody>
          <a:bodyPr/>
          <a:lstStyle/>
          <a:p>
            <a:r>
              <a:rPr lang="vi-VN"/>
              <a:t>PP nghiên cứu</a:t>
            </a:r>
          </a:p>
        </p:txBody>
      </p:sp>
    </p:spTree>
    <p:extLst>
      <p:ext uri="{BB962C8B-B14F-4D97-AF65-F5344CB8AC3E}">
        <p14:creationId xmlns:p14="http://schemas.microsoft.com/office/powerpoint/2010/main" val="2260018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2. Quy trình NCKH</a:t>
            </a:r>
          </a:p>
        </p:txBody>
      </p:sp>
      <p:sp>
        <p:nvSpPr>
          <p:cNvPr id="3" name="Content Placeholder 2"/>
          <p:cNvSpPr>
            <a:spLocks noGrp="1"/>
          </p:cNvSpPr>
          <p:nvPr>
            <p:ph sz="quarter" idx="1"/>
          </p:nvPr>
        </p:nvSpPr>
        <p:spPr/>
        <p:txBody>
          <a:bodyPr>
            <a:normAutofit/>
          </a:bodyPr>
          <a:lstStyle/>
          <a:p>
            <a:r>
              <a:rPr lang="vi-VN" b="1" dirty="0"/>
              <a:t>Bước 1: Xác định vấn đề:</a:t>
            </a:r>
          </a:p>
          <a:p>
            <a:pPr lvl="1"/>
            <a:r>
              <a:rPr lang="vi-VN" dirty="0"/>
              <a:t>xác định vấn đề nghiên cứu sẽ quyết định:</a:t>
            </a:r>
          </a:p>
          <a:p>
            <a:pPr lvl="2"/>
            <a:r>
              <a:rPr lang="vi-VN" dirty="0"/>
              <a:t>loại số liệu cần thu thập;</a:t>
            </a:r>
          </a:p>
          <a:p>
            <a:pPr lvl="2"/>
            <a:r>
              <a:rPr lang="vi-VN" dirty="0"/>
              <a:t>những mối liên hệ cần phân tích;</a:t>
            </a:r>
          </a:p>
          <a:p>
            <a:pPr lvl="2"/>
            <a:r>
              <a:rPr lang="vi-VN" dirty="0"/>
              <a:t>loại kỹ thuật phân tích dữ liệu thích hợp và</a:t>
            </a:r>
          </a:p>
          <a:p>
            <a:pPr lvl="2"/>
            <a:r>
              <a:rPr lang="vi-VN" dirty="0"/>
              <a:t>hình thức của báo cáo cuối cùng.</a:t>
            </a:r>
          </a:p>
        </p:txBody>
      </p:sp>
      <p:sp>
        <p:nvSpPr>
          <p:cNvPr id="4" name="Slide Number Placeholder 3"/>
          <p:cNvSpPr>
            <a:spLocks noGrp="1"/>
          </p:cNvSpPr>
          <p:nvPr>
            <p:ph type="sldNum" sz="quarter" idx="15"/>
          </p:nvPr>
        </p:nvSpPr>
        <p:spPr/>
        <p:txBody>
          <a:bodyPr/>
          <a:lstStyle/>
          <a:p>
            <a:fld id="{DB9063F0-F53E-4BA6-B6E6-EA7AF3229D86}" type="slidenum">
              <a:rPr lang="vi-VN" smtClean="0"/>
              <a:t>4</a:t>
            </a:fld>
            <a:endParaRPr lang="vi-VN"/>
          </a:p>
        </p:txBody>
      </p:sp>
      <p:sp>
        <p:nvSpPr>
          <p:cNvPr id="5" name="Footer Placeholder 4"/>
          <p:cNvSpPr>
            <a:spLocks noGrp="1"/>
          </p:cNvSpPr>
          <p:nvPr>
            <p:ph type="ftr" sz="quarter" idx="16"/>
          </p:nvPr>
        </p:nvSpPr>
        <p:spPr/>
        <p:txBody>
          <a:bodyPr/>
          <a:lstStyle/>
          <a:p>
            <a:r>
              <a:rPr lang="vi-VN"/>
              <a:t>PP nghiên cứu</a:t>
            </a:r>
          </a:p>
        </p:txBody>
      </p:sp>
    </p:spTree>
    <p:extLst>
      <p:ext uri="{BB962C8B-B14F-4D97-AF65-F5344CB8AC3E}">
        <p14:creationId xmlns:p14="http://schemas.microsoft.com/office/powerpoint/2010/main" val="1464592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2. Quy trình NCKH</a:t>
            </a:r>
          </a:p>
        </p:txBody>
      </p:sp>
      <p:sp>
        <p:nvSpPr>
          <p:cNvPr id="3" name="Content Placeholder 2"/>
          <p:cNvSpPr>
            <a:spLocks noGrp="1"/>
          </p:cNvSpPr>
          <p:nvPr>
            <p:ph sz="quarter" idx="1"/>
          </p:nvPr>
        </p:nvSpPr>
        <p:spPr/>
        <p:txBody>
          <a:bodyPr>
            <a:normAutofit/>
          </a:bodyPr>
          <a:lstStyle/>
          <a:p>
            <a:r>
              <a:rPr lang="vi-VN" b="1" dirty="0"/>
              <a:t>Bước 1: Xác định vấn đề:</a:t>
            </a:r>
          </a:p>
          <a:p>
            <a:pPr lvl="1"/>
            <a:r>
              <a:rPr lang="vi-VN" sz="1700" dirty="0"/>
              <a:t>V</a:t>
            </a:r>
            <a:r>
              <a:rPr lang="vi-VN" dirty="0"/>
              <a:t>í dụ 1:</a:t>
            </a:r>
          </a:p>
          <a:p>
            <a:pPr lvl="2"/>
            <a:r>
              <a:rPr lang="vi-VN" dirty="0"/>
              <a:t>sử dụng laptop</a:t>
            </a:r>
            <a:r>
              <a:rPr lang="vi-VN" sz="1400" dirty="0"/>
              <a:t>;</a:t>
            </a:r>
          </a:p>
          <a:p>
            <a:pPr lvl="2"/>
            <a:r>
              <a:rPr lang="vi-VN" dirty="0"/>
              <a:t>sử dụng laptop của SV</a:t>
            </a:r>
          </a:p>
          <a:p>
            <a:pPr lvl="2"/>
            <a:r>
              <a:rPr lang="vi-VN" dirty="0"/>
              <a:t>sử dụng laptop của SV Học viện Kỹ thuật Quân sự</a:t>
            </a:r>
          </a:p>
          <a:p>
            <a:pPr lvl="2"/>
            <a:r>
              <a:rPr lang="vi-VN" dirty="0"/>
              <a:t>Thị hiếu? Mục tiêu sử dụng? Giá cả? Mức độ am hiểu? Khác…?</a:t>
            </a:r>
          </a:p>
          <a:p>
            <a:pPr marL="0" indent="0" algn="ctr">
              <a:buNone/>
            </a:pPr>
            <a:endParaRPr lang="vi-VN" b="1" dirty="0"/>
          </a:p>
          <a:p>
            <a:pPr marL="0" indent="0" algn="ctr">
              <a:buNone/>
            </a:pPr>
            <a:r>
              <a:rPr lang="vi-VN" b="1" dirty="0"/>
              <a:t>Tìm hiểu việc lựa chọn và sử dụng laptop của SV HVKTQS</a:t>
            </a:r>
            <a:endParaRPr lang="vi-VN" dirty="0"/>
          </a:p>
        </p:txBody>
      </p:sp>
      <p:sp>
        <p:nvSpPr>
          <p:cNvPr id="4" name="Slide Number Placeholder 3"/>
          <p:cNvSpPr>
            <a:spLocks noGrp="1"/>
          </p:cNvSpPr>
          <p:nvPr>
            <p:ph type="sldNum" sz="quarter" idx="15"/>
          </p:nvPr>
        </p:nvSpPr>
        <p:spPr/>
        <p:txBody>
          <a:bodyPr/>
          <a:lstStyle/>
          <a:p>
            <a:fld id="{DB9063F0-F53E-4BA6-B6E6-EA7AF3229D86}" type="slidenum">
              <a:rPr lang="vi-VN" smtClean="0"/>
              <a:t>5</a:t>
            </a:fld>
            <a:endParaRPr lang="vi-VN"/>
          </a:p>
        </p:txBody>
      </p:sp>
      <p:sp>
        <p:nvSpPr>
          <p:cNvPr id="5" name="Footer Placeholder 4"/>
          <p:cNvSpPr>
            <a:spLocks noGrp="1"/>
          </p:cNvSpPr>
          <p:nvPr>
            <p:ph type="ftr" sz="quarter" idx="16"/>
          </p:nvPr>
        </p:nvSpPr>
        <p:spPr/>
        <p:txBody>
          <a:bodyPr/>
          <a:lstStyle/>
          <a:p>
            <a:r>
              <a:rPr lang="vi-VN"/>
              <a:t>PP nghiên cứu</a:t>
            </a:r>
          </a:p>
        </p:txBody>
      </p:sp>
    </p:spTree>
    <p:extLst>
      <p:ext uri="{BB962C8B-B14F-4D97-AF65-F5344CB8AC3E}">
        <p14:creationId xmlns:p14="http://schemas.microsoft.com/office/powerpoint/2010/main" val="1300147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2. Quy trình NCKH</a:t>
            </a:r>
          </a:p>
        </p:txBody>
      </p:sp>
      <p:sp>
        <p:nvSpPr>
          <p:cNvPr id="3" name="Content Placeholder 2"/>
          <p:cNvSpPr>
            <a:spLocks noGrp="1"/>
          </p:cNvSpPr>
          <p:nvPr>
            <p:ph sz="quarter" idx="1"/>
          </p:nvPr>
        </p:nvSpPr>
        <p:spPr/>
        <p:txBody>
          <a:bodyPr>
            <a:normAutofit/>
          </a:bodyPr>
          <a:lstStyle/>
          <a:p>
            <a:r>
              <a:rPr lang="vi-VN" b="1" dirty="0"/>
              <a:t>Bước 1: Xác định vấn đề:</a:t>
            </a:r>
          </a:p>
          <a:p>
            <a:pPr lvl="1"/>
            <a:r>
              <a:rPr lang="vi-VN" sz="1700" dirty="0"/>
              <a:t>V</a:t>
            </a:r>
            <a:r>
              <a:rPr lang="vi-VN" dirty="0"/>
              <a:t>í dụ 2:</a:t>
            </a:r>
          </a:p>
          <a:p>
            <a:pPr lvl="2"/>
            <a:r>
              <a:rPr lang="vi-VN" sz="1400" dirty="0"/>
              <a:t>C</a:t>
            </a:r>
            <a:r>
              <a:rPr lang="vi-VN" dirty="0"/>
              <a:t>ác hoạt động ngoại khóa của SV</a:t>
            </a:r>
            <a:r>
              <a:rPr lang="vi-VN" sz="1400" dirty="0"/>
              <a:t>;</a:t>
            </a:r>
          </a:p>
          <a:p>
            <a:pPr lvl="2"/>
            <a:r>
              <a:rPr lang="vi-VN" sz="1400" dirty="0"/>
              <a:t>C</a:t>
            </a:r>
            <a:r>
              <a:rPr lang="vi-VN" dirty="0"/>
              <a:t>ác hoạt động ngoại khoá của SV HV</a:t>
            </a:r>
          </a:p>
          <a:p>
            <a:pPr lvl="2"/>
            <a:r>
              <a:rPr lang="vi-VN" dirty="0"/>
              <a:t>Hoạt động gì? Hình thức tổ chức hoạt động? Lý do lựa chọn? Mức độ tham gia? </a:t>
            </a:r>
          </a:p>
          <a:p>
            <a:pPr lvl="2"/>
            <a:r>
              <a:rPr lang="vi-VN" dirty="0"/>
              <a:t>Các lợi ích thấy được? Nhu cầu khác…?</a:t>
            </a:r>
          </a:p>
          <a:p>
            <a:pPr marL="0" indent="0" algn="ctr">
              <a:buNone/>
            </a:pPr>
            <a:endParaRPr lang="vi-VN" b="1" dirty="0"/>
          </a:p>
          <a:p>
            <a:pPr marL="0" indent="0" algn="ctr">
              <a:buNone/>
            </a:pPr>
            <a:r>
              <a:rPr lang="vi-VN" b="1" dirty="0"/>
              <a:t>Tìm hiểu việc lựa chọn và tham gia các hoạt động ngoại khóa của SV HVKTQS</a:t>
            </a:r>
            <a:endParaRPr lang="vi-VN" dirty="0"/>
          </a:p>
        </p:txBody>
      </p:sp>
      <p:sp>
        <p:nvSpPr>
          <p:cNvPr id="4" name="Slide Number Placeholder 3"/>
          <p:cNvSpPr>
            <a:spLocks noGrp="1"/>
          </p:cNvSpPr>
          <p:nvPr>
            <p:ph type="sldNum" sz="quarter" idx="15"/>
          </p:nvPr>
        </p:nvSpPr>
        <p:spPr/>
        <p:txBody>
          <a:bodyPr/>
          <a:lstStyle/>
          <a:p>
            <a:fld id="{DB9063F0-F53E-4BA6-B6E6-EA7AF3229D86}" type="slidenum">
              <a:rPr lang="vi-VN" smtClean="0"/>
              <a:t>6</a:t>
            </a:fld>
            <a:endParaRPr lang="vi-VN"/>
          </a:p>
        </p:txBody>
      </p:sp>
      <p:sp>
        <p:nvSpPr>
          <p:cNvPr id="5" name="Footer Placeholder 4"/>
          <p:cNvSpPr>
            <a:spLocks noGrp="1"/>
          </p:cNvSpPr>
          <p:nvPr>
            <p:ph type="ftr" sz="quarter" idx="16"/>
          </p:nvPr>
        </p:nvSpPr>
        <p:spPr/>
        <p:txBody>
          <a:bodyPr/>
          <a:lstStyle/>
          <a:p>
            <a:r>
              <a:rPr lang="vi-VN"/>
              <a:t>PP nghiên cứu</a:t>
            </a:r>
          </a:p>
        </p:txBody>
      </p:sp>
    </p:spTree>
    <p:extLst>
      <p:ext uri="{BB962C8B-B14F-4D97-AF65-F5344CB8AC3E}">
        <p14:creationId xmlns:p14="http://schemas.microsoft.com/office/powerpoint/2010/main" val="2471150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2. Quy trình NCKH</a:t>
            </a:r>
          </a:p>
        </p:txBody>
      </p:sp>
      <p:sp>
        <p:nvSpPr>
          <p:cNvPr id="3" name="Content Placeholder 2"/>
          <p:cNvSpPr>
            <a:spLocks noGrp="1"/>
          </p:cNvSpPr>
          <p:nvPr>
            <p:ph sz="quarter" idx="1"/>
          </p:nvPr>
        </p:nvSpPr>
        <p:spPr/>
        <p:txBody>
          <a:bodyPr>
            <a:normAutofit/>
          </a:bodyPr>
          <a:lstStyle/>
          <a:p>
            <a:r>
              <a:rPr lang="vi-VN" b="1" dirty="0"/>
              <a:t>Bước 1: Xác định vấn đề:</a:t>
            </a:r>
          </a:p>
          <a:p>
            <a:pPr lvl="1"/>
            <a:r>
              <a:rPr lang="vi-VN" sz="1700" dirty="0"/>
              <a:t>V</a:t>
            </a:r>
            <a:r>
              <a:rPr lang="vi-VN" dirty="0"/>
              <a:t>í dụ 3:</a:t>
            </a:r>
          </a:p>
          <a:p>
            <a:pPr lvl="2"/>
            <a:r>
              <a:rPr lang="vi-VN" dirty="0"/>
              <a:t>SV sử dụng căn-tin như thế nào?</a:t>
            </a:r>
          </a:p>
          <a:p>
            <a:pPr lvl="2"/>
            <a:r>
              <a:rPr lang="vi-VN" dirty="0"/>
              <a:t>SV nhận xét gì về chất lượng dịch vụ ở căn-tin?</a:t>
            </a:r>
          </a:p>
          <a:p>
            <a:pPr lvl="2"/>
            <a:r>
              <a:rPr lang="vi-VN" dirty="0"/>
              <a:t>SV nhận xét gì về giá cả ở căn-tin?</a:t>
            </a:r>
          </a:p>
          <a:p>
            <a:pPr lvl="2"/>
            <a:r>
              <a:rPr lang="vi-VN" dirty="0"/>
              <a:t>SV thích hay không thích ăn uống ở căn-tin?</a:t>
            </a:r>
          </a:p>
          <a:p>
            <a:pPr lvl="2"/>
            <a:r>
              <a:rPr lang="vi-VN" dirty="0"/>
              <a:t>SV có lựa chọn nào khác không?</a:t>
            </a:r>
            <a:endParaRPr lang="vi-VN" b="1" dirty="0"/>
          </a:p>
          <a:p>
            <a:pPr marL="0" indent="0" algn="ctr">
              <a:buNone/>
            </a:pPr>
            <a:endParaRPr lang="vi-VN" b="1" dirty="0"/>
          </a:p>
          <a:p>
            <a:pPr marL="0" indent="0" algn="ctr">
              <a:buNone/>
            </a:pPr>
            <a:r>
              <a:rPr lang="vi-VN" b="1" dirty="0"/>
              <a:t>Tìm hiểu sự đánh giá của SV HVKTQS về chất lượng và giá cả của dịch vụ ở với căn-tin trường</a:t>
            </a:r>
            <a:endParaRPr lang="vi-VN" dirty="0"/>
          </a:p>
        </p:txBody>
      </p:sp>
      <p:sp>
        <p:nvSpPr>
          <p:cNvPr id="4" name="Slide Number Placeholder 3"/>
          <p:cNvSpPr>
            <a:spLocks noGrp="1"/>
          </p:cNvSpPr>
          <p:nvPr>
            <p:ph type="sldNum" sz="quarter" idx="15"/>
          </p:nvPr>
        </p:nvSpPr>
        <p:spPr/>
        <p:txBody>
          <a:bodyPr/>
          <a:lstStyle/>
          <a:p>
            <a:fld id="{DB9063F0-F53E-4BA6-B6E6-EA7AF3229D86}" type="slidenum">
              <a:rPr lang="vi-VN" smtClean="0"/>
              <a:t>7</a:t>
            </a:fld>
            <a:endParaRPr lang="vi-VN"/>
          </a:p>
        </p:txBody>
      </p:sp>
      <p:sp>
        <p:nvSpPr>
          <p:cNvPr id="5" name="Footer Placeholder 4"/>
          <p:cNvSpPr>
            <a:spLocks noGrp="1"/>
          </p:cNvSpPr>
          <p:nvPr>
            <p:ph type="ftr" sz="quarter" idx="16"/>
          </p:nvPr>
        </p:nvSpPr>
        <p:spPr/>
        <p:txBody>
          <a:bodyPr/>
          <a:lstStyle/>
          <a:p>
            <a:r>
              <a:rPr lang="vi-VN"/>
              <a:t>PP nghiên cứu</a:t>
            </a:r>
          </a:p>
        </p:txBody>
      </p:sp>
    </p:spTree>
    <p:extLst>
      <p:ext uri="{BB962C8B-B14F-4D97-AF65-F5344CB8AC3E}">
        <p14:creationId xmlns:p14="http://schemas.microsoft.com/office/powerpoint/2010/main" val="3242317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2. Quy trình NCKH</a:t>
            </a:r>
          </a:p>
        </p:txBody>
      </p:sp>
      <p:sp>
        <p:nvSpPr>
          <p:cNvPr id="3" name="Content Placeholder 2"/>
          <p:cNvSpPr>
            <a:spLocks noGrp="1"/>
          </p:cNvSpPr>
          <p:nvPr>
            <p:ph sz="quarter" idx="1"/>
          </p:nvPr>
        </p:nvSpPr>
        <p:spPr/>
        <p:txBody>
          <a:bodyPr>
            <a:normAutofit/>
          </a:bodyPr>
          <a:lstStyle/>
          <a:p>
            <a:r>
              <a:rPr lang="vi-VN" b="1" dirty="0"/>
              <a:t>Bước 1: Xác định vấn đề:</a:t>
            </a:r>
          </a:p>
          <a:p>
            <a:pPr lvl="1"/>
            <a:r>
              <a:rPr lang="vi-VN" b="1" dirty="0"/>
              <a:t>Lưu ý khi lựa chọn vấn đề nghiên cứu:</a:t>
            </a:r>
          </a:p>
          <a:p>
            <a:pPr lvl="2"/>
            <a:r>
              <a:rPr lang="vi-VN" dirty="0"/>
              <a:t>Bạn cần phải thích thú với vấn đề.</a:t>
            </a:r>
          </a:p>
          <a:p>
            <a:pPr lvl="2"/>
            <a:r>
              <a:rPr lang="vi-VN" dirty="0"/>
              <a:t>Vấn đề phải có ý nghĩa thực tiễn và phải có đóng góp, hoặc đem lại những hiểu biết.</a:t>
            </a:r>
          </a:p>
          <a:p>
            <a:pPr lvl="2"/>
            <a:r>
              <a:rPr lang="vi-VN" dirty="0"/>
              <a:t>Vấn đề của bạn phải cụ thể, không quá rộng.</a:t>
            </a:r>
            <a:endParaRPr lang="en-US" dirty="0"/>
          </a:p>
          <a:p>
            <a:pPr lvl="2"/>
            <a:r>
              <a:rPr lang="vi-VN" dirty="0"/>
              <a:t>Cần phải bảo đảm có thể thu thập được những thông tin/dữ liệu cần thiết để tiến hành đề tài.</a:t>
            </a:r>
          </a:p>
          <a:p>
            <a:pPr lvl="2"/>
            <a:r>
              <a:rPr lang="vi-VN" dirty="0"/>
              <a:t>Phải bảo đảm là có thể rút ra kết luận/bài học từ nghiên cứu của mình.</a:t>
            </a:r>
          </a:p>
          <a:p>
            <a:pPr lvl="2"/>
            <a:r>
              <a:rPr lang="vi-VN" dirty="0"/>
              <a:t>Bạn phải trình bày vấn đề một cách rõ ràng, chính xác và ngắn gọn.</a:t>
            </a:r>
          </a:p>
        </p:txBody>
      </p:sp>
      <p:sp>
        <p:nvSpPr>
          <p:cNvPr id="4" name="Slide Number Placeholder 3"/>
          <p:cNvSpPr>
            <a:spLocks noGrp="1"/>
          </p:cNvSpPr>
          <p:nvPr>
            <p:ph type="sldNum" sz="quarter" idx="15"/>
          </p:nvPr>
        </p:nvSpPr>
        <p:spPr/>
        <p:txBody>
          <a:bodyPr/>
          <a:lstStyle/>
          <a:p>
            <a:fld id="{DB9063F0-F53E-4BA6-B6E6-EA7AF3229D86}" type="slidenum">
              <a:rPr lang="vi-VN" smtClean="0"/>
              <a:t>8</a:t>
            </a:fld>
            <a:endParaRPr lang="vi-VN"/>
          </a:p>
        </p:txBody>
      </p:sp>
      <p:sp>
        <p:nvSpPr>
          <p:cNvPr id="5" name="Footer Placeholder 4"/>
          <p:cNvSpPr>
            <a:spLocks noGrp="1"/>
          </p:cNvSpPr>
          <p:nvPr>
            <p:ph type="ftr" sz="quarter" idx="16"/>
          </p:nvPr>
        </p:nvSpPr>
        <p:spPr/>
        <p:txBody>
          <a:bodyPr/>
          <a:lstStyle/>
          <a:p>
            <a:r>
              <a:rPr lang="vi-VN"/>
              <a:t>PP nghiên cứu</a:t>
            </a:r>
          </a:p>
        </p:txBody>
      </p:sp>
    </p:spTree>
    <p:extLst>
      <p:ext uri="{BB962C8B-B14F-4D97-AF65-F5344CB8AC3E}">
        <p14:creationId xmlns:p14="http://schemas.microsoft.com/office/powerpoint/2010/main" val="3137681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2. Quy trình NCKH</a:t>
            </a:r>
          </a:p>
        </p:txBody>
      </p:sp>
      <p:sp>
        <p:nvSpPr>
          <p:cNvPr id="3" name="Content Placeholder 2"/>
          <p:cNvSpPr>
            <a:spLocks noGrp="1"/>
          </p:cNvSpPr>
          <p:nvPr>
            <p:ph sz="quarter" idx="1"/>
          </p:nvPr>
        </p:nvSpPr>
        <p:spPr/>
        <p:txBody>
          <a:bodyPr>
            <a:normAutofit/>
          </a:bodyPr>
          <a:lstStyle/>
          <a:p>
            <a:r>
              <a:rPr lang="vi-VN" b="1" dirty="0"/>
              <a:t>Bước 2: Tìm hiểu các khái niệm, lý thuyết và các nghiên cứu liên quan:</a:t>
            </a:r>
          </a:p>
          <a:p>
            <a:pPr lvl="1"/>
            <a:r>
              <a:rPr lang="vi-VN" dirty="0"/>
              <a:t>Tóm tắt lại tất cả những lý thuyết và nghiên cứu trước đây có liên quan;</a:t>
            </a:r>
          </a:p>
          <a:p>
            <a:pPr lvl="1"/>
            <a:r>
              <a:rPr lang="vi-VN" dirty="0"/>
              <a:t>Chỉ sử dụng những lý thuyết thật sự liên quan và phù hợp có thể giúp giải quyết vấn đề nghiên cứu;</a:t>
            </a:r>
          </a:p>
          <a:p>
            <a:pPr lvl="1"/>
            <a:r>
              <a:rPr lang="vi-VN" dirty="0"/>
              <a:t>Đánh giá và rút bài học kinh nghiệm về phương pháp nghiên cứu từ các nghiên cứu trước;</a:t>
            </a:r>
          </a:p>
          <a:p>
            <a:pPr lvl="1"/>
            <a:r>
              <a:rPr lang="vi-VN" dirty="0"/>
              <a:t>Cần biết ngoại ngữ để tăng khả năng tổng quan tài liệu.</a:t>
            </a:r>
          </a:p>
        </p:txBody>
      </p:sp>
      <p:sp>
        <p:nvSpPr>
          <p:cNvPr id="4" name="Slide Number Placeholder 3"/>
          <p:cNvSpPr>
            <a:spLocks noGrp="1"/>
          </p:cNvSpPr>
          <p:nvPr>
            <p:ph type="sldNum" sz="quarter" idx="15"/>
          </p:nvPr>
        </p:nvSpPr>
        <p:spPr/>
        <p:txBody>
          <a:bodyPr/>
          <a:lstStyle/>
          <a:p>
            <a:fld id="{DB9063F0-F53E-4BA6-B6E6-EA7AF3229D86}" type="slidenum">
              <a:rPr lang="vi-VN" smtClean="0"/>
              <a:t>9</a:t>
            </a:fld>
            <a:endParaRPr lang="vi-VN"/>
          </a:p>
        </p:txBody>
      </p:sp>
      <p:sp>
        <p:nvSpPr>
          <p:cNvPr id="5" name="Footer Placeholder 4"/>
          <p:cNvSpPr>
            <a:spLocks noGrp="1"/>
          </p:cNvSpPr>
          <p:nvPr>
            <p:ph type="ftr" sz="quarter" idx="16"/>
          </p:nvPr>
        </p:nvSpPr>
        <p:spPr/>
        <p:txBody>
          <a:bodyPr/>
          <a:lstStyle/>
          <a:p>
            <a:r>
              <a:rPr lang="vi-VN"/>
              <a:t>PP nghiên cứu</a:t>
            </a:r>
          </a:p>
        </p:txBody>
      </p:sp>
    </p:spTree>
    <p:extLst>
      <p:ext uri="{BB962C8B-B14F-4D97-AF65-F5344CB8AC3E}">
        <p14:creationId xmlns:p14="http://schemas.microsoft.com/office/powerpoint/2010/main" val="17645300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Ngô Hữu Phúc">
      <a:majorFont>
        <a:latin typeface="Arial"/>
        <a:ea typeface=""/>
        <a:cs typeface=""/>
      </a:majorFont>
      <a:minorFont>
        <a:latin typeface="Arial"/>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186</TotalTime>
  <Words>2492</Words>
  <Application>Microsoft Office PowerPoint</Application>
  <PresentationFormat>On-screen Show (4:3)</PresentationFormat>
  <Paragraphs>272</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Wingdings</vt:lpstr>
      <vt:lpstr>Wingdings 2</vt:lpstr>
      <vt:lpstr>Oriel</vt:lpstr>
      <vt:lpstr>PHƯƠNG PHÁP NGHIÊN CỨU IT bài 2. Quy trình NCKH</vt:lpstr>
      <vt:lpstr>Bài 2. Quy trình NCKH</vt:lpstr>
      <vt:lpstr>Bài 2. Quy trình NCKH</vt:lpstr>
      <vt:lpstr>Bài 2. Quy trình NCKH</vt:lpstr>
      <vt:lpstr>Bài 2. Quy trình NCKH</vt:lpstr>
      <vt:lpstr>Bài 2. Quy trình NCKH</vt:lpstr>
      <vt:lpstr>Bài 2. Quy trình NCKH</vt:lpstr>
      <vt:lpstr>Bài 2. Quy trình NCKH</vt:lpstr>
      <vt:lpstr>Bài 2. Quy trình NCKH</vt:lpstr>
      <vt:lpstr>Bài 2. Quy trình NCKH</vt:lpstr>
      <vt:lpstr>Bài 2. Quy trình NCKH</vt:lpstr>
      <vt:lpstr>Bài 2. Quy trình NCKH</vt:lpstr>
      <vt:lpstr>Bài 2. Quy trình NCKH</vt:lpstr>
      <vt:lpstr>Bài 2. Quy trình NCKH</vt:lpstr>
      <vt:lpstr>Bài 2. Quy trình NCKH</vt:lpstr>
      <vt:lpstr>Bài 2. Quy trình NCKH</vt:lpstr>
      <vt:lpstr>Bài 2. Quy trình NCKH</vt:lpstr>
      <vt:lpstr>Bài 2. Quy trình NCKH</vt:lpstr>
      <vt:lpstr>Bài 2. Quy trình NCKH</vt:lpstr>
      <vt:lpstr>Bài 2. Quy trình NCKH</vt:lpstr>
      <vt:lpstr>Bài 2. Quy trình NCKH</vt:lpstr>
      <vt:lpstr>Bài 2. Quy trình NCKH</vt:lpstr>
      <vt:lpstr>Bài 2. Quy trình NCKH</vt:lpstr>
      <vt:lpstr>Bài 2. Quy trình NCKH</vt:lpstr>
      <vt:lpstr>Bài 2. Quy trình NCKH</vt:lpstr>
      <vt:lpstr>Bài 2. Quy trình NCKH</vt:lpstr>
      <vt:lpstr>Bài 2. Quy trình NCKH</vt:lpstr>
      <vt:lpstr>Bài 2. Quy trình NCKH</vt:lpstr>
      <vt:lpstr>Bài 2. Quy trình NCKH</vt:lpstr>
      <vt:lpstr>Bài 2. Quy trình NCKH</vt:lpstr>
      <vt:lpstr>Bài 2. Quy trình NCKH</vt:lpstr>
    </vt:vector>
  </TitlesOfParts>
  <Company>KHMT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Ngô Hữu Phúc</dc:creator>
  <cp:lastModifiedBy>BaoNgoc</cp:lastModifiedBy>
  <cp:revision>83</cp:revision>
  <dcterms:created xsi:type="dcterms:W3CDTF">2012-06-26T08:40:46Z</dcterms:created>
  <dcterms:modified xsi:type="dcterms:W3CDTF">2019-08-21T04:56:26Z</dcterms:modified>
</cp:coreProperties>
</file>