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91" r:id="rId23"/>
    <p:sldId id="292" r:id="rId24"/>
    <p:sldId id="293" r:id="rId25"/>
    <p:sldId id="295" r:id="rId26"/>
    <p:sldId id="296" r:id="rId27"/>
    <p:sldId id="297" r:id="rId28"/>
    <p:sldId id="298" r:id="rId29"/>
    <p:sldId id="283" r:id="rId30"/>
    <p:sldId id="286" r:id="rId31"/>
    <p:sldId id="287" r:id="rId32"/>
    <p:sldId id="288" r:id="rId33"/>
    <p:sldId id="289" r:id="rId34"/>
    <p:sldId id="290" r:id="rId35"/>
    <p:sldId id="299" r:id="rId36"/>
    <p:sldId id="300" r:id="rId37"/>
    <p:sldId id="301" r:id="rId38"/>
    <p:sldId id="276" r:id="rId39"/>
    <p:sldId id="277" r:id="rId40"/>
    <p:sldId id="278" r:id="rId41"/>
    <p:sldId id="279" r:id="rId42"/>
    <p:sldId id="280" r:id="rId43"/>
    <p:sldId id="281" r:id="rId44"/>
    <p:sldId id="282" r:id="rId45"/>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p:cViewPr varScale="1">
        <p:scale>
          <a:sx n="81" d="100"/>
          <a:sy n="81" d="100"/>
        </p:scale>
        <p:origin x="189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3BF99-C376-4DE1-9287-5587F9807BF9}" type="datetimeFigureOut">
              <a:rPr lang="vi-VN" smtClean="0"/>
              <a:t>14/09/2019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D1EF8-25B9-419E-B671-0B5356CCE07E}" type="slidenum">
              <a:rPr lang="vi-VN" smtClean="0"/>
              <a:t>‹#›</a:t>
            </a:fld>
            <a:endParaRPr lang="vi-VN"/>
          </a:p>
        </p:txBody>
      </p:sp>
    </p:spTree>
    <p:extLst>
      <p:ext uri="{BB962C8B-B14F-4D97-AF65-F5344CB8AC3E}">
        <p14:creationId xmlns:p14="http://schemas.microsoft.com/office/powerpoint/2010/main" val="3680896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lgn="ct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nchor="ctr"/>
          <a:lstStyle>
            <a:lvl1pPr marL="0" indent="0" algn="r">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bwMode="auto">
          <a:xfrm>
            <a:off x="2270760" y="6400800"/>
            <a:ext cx="6720840" cy="384048"/>
          </a:xfrm>
        </p:spPr>
        <p:txBody>
          <a:bodyPr/>
          <a:lstStyle/>
          <a:p>
            <a:r>
              <a:rPr lang="vi-VN"/>
              <a:t>PP nghiên cứu</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B9063F0-F53E-4BA6-B6E6-EA7AF3229D86}" type="slidenum">
              <a:rPr lang="vi-VN" smtClean="0"/>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5" name="Footer Placeholder 4"/>
          <p:cNvSpPr>
            <a:spLocks noGrp="1"/>
          </p:cNvSpPr>
          <p:nvPr>
            <p:ph type="ftr" sz="quarter" idx="11"/>
          </p:nvPr>
        </p:nvSpPr>
        <p:spPr/>
        <p:txBody>
          <a:bodyPr/>
          <a:lstStyle/>
          <a:p>
            <a:r>
              <a:rPr lang="vi-VN"/>
              <a:t>PP nghiên cứu</a:t>
            </a:r>
          </a:p>
        </p:txBody>
      </p:sp>
      <p:sp>
        <p:nvSpPr>
          <p:cNvPr id="6" name="Slide Number Placeholder 5"/>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228600" y="990600"/>
            <a:ext cx="8382000" cy="5334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DB9063F0-F53E-4BA6-B6E6-EA7AF3229D86}" type="slidenum">
              <a:rPr lang="vi-VN" smtClean="0"/>
              <a:t>‹#›</a:t>
            </a:fld>
            <a:endParaRPr lang="vi-VN"/>
          </a:p>
        </p:txBody>
      </p:sp>
      <p:sp>
        <p:nvSpPr>
          <p:cNvPr id="10" name="Footer Placeholder 9"/>
          <p:cNvSpPr>
            <a:spLocks noGrp="1"/>
          </p:cNvSpPr>
          <p:nvPr>
            <p:ph type="ftr" sz="quarter" idx="16"/>
          </p:nvPr>
        </p:nvSpPr>
        <p:spPr/>
        <p:txBody>
          <a:bodyPr rtlCol="0"/>
          <a:lstStyle/>
          <a:p>
            <a:r>
              <a:rPr lang="vi-VN"/>
              <a:t>PP nghiên cứu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endParaRPr lang="vi-V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vi-VN"/>
              <a:t>PP nghiên cứu</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B9063F0-F53E-4BA6-B6E6-EA7AF3229D86}" type="slidenum">
              <a:rPr lang="vi-VN" smtClean="0"/>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6" name="Footer Placeholder 5"/>
          <p:cNvSpPr>
            <a:spLocks noGrp="1"/>
          </p:cNvSpPr>
          <p:nvPr>
            <p:ph type="ftr" sz="quarter" idx="11"/>
          </p:nvPr>
        </p:nvSpPr>
        <p:spPr/>
        <p:txBody>
          <a:bodyPr/>
          <a:lstStyle/>
          <a:p>
            <a:r>
              <a:rPr lang="vi-VN"/>
              <a:t>PP nghiên cứu</a:t>
            </a:r>
          </a:p>
        </p:txBody>
      </p:sp>
      <p:sp>
        <p:nvSpPr>
          <p:cNvPr id="7" name="Slide Number Placeholder 6"/>
          <p:cNvSpPr>
            <a:spLocks noGrp="1"/>
          </p:cNvSpPr>
          <p:nvPr>
            <p:ph type="sldNum" sz="quarter" idx="12"/>
          </p:nvPr>
        </p:nvSpPr>
        <p:spPr/>
        <p:txBody>
          <a:bodyPr/>
          <a:lstStyle/>
          <a:p>
            <a:fld id="{DB9063F0-F53E-4BA6-B6E6-EA7AF3229D86}" type="slidenum">
              <a:rPr lang="vi-VN" smtClean="0"/>
              <a:t>‹#›</a:t>
            </a:fld>
            <a:endParaRPr lang="vi-V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8" name="Footer Placeholder 7"/>
          <p:cNvSpPr>
            <a:spLocks noGrp="1"/>
          </p:cNvSpPr>
          <p:nvPr>
            <p:ph type="ftr" sz="quarter" idx="11"/>
          </p:nvPr>
        </p:nvSpPr>
        <p:spPr/>
        <p:txBody>
          <a:bodyPr/>
          <a:lstStyle/>
          <a:p>
            <a:r>
              <a:rPr lang="vi-VN"/>
              <a:t>PP nghiên cứu</a:t>
            </a:r>
          </a:p>
        </p:txBody>
      </p:sp>
      <p:sp>
        <p:nvSpPr>
          <p:cNvPr id="9" name="Slide Number Placeholder 8"/>
          <p:cNvSpPr>
            <a:spLocks noGrp="1"/>
          </p:cNvSpPr>
          <p:nvPr>
            <p:ph type="sldNum" sz="quarter" idx="12"/>
          </p:nvPr>
        </p:nvSpPr>
        <p:spPr/>
        <p:txBody>
          <a:bodyPr/>
          <a:lstStyle/>
          <a:p>
            <a:fld id="{DB9063F0-F53E-4BA6-B6E6-EA7AF3229D86}" type="slidenum">
              <a:rPr lang="vi-VN" smtClean="0"/>
              <a:t>‹#›</a:t>
            </a:fld>
            <a:endParaRPr lang="vi-V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7" name="Slide Number Placeholder 6"/>
          <p:cNvSpPr>
            <a:spLocks noGrp="1"/>
          </p:cNvSpPr>
          <p:nvPr>
            <p:ph type="sldNum" sz="quarter" idx="11"/>
          </p:nvPr>
        </p:nvSpPr>
        <p:spPr/>
        <p:txBody>
          <a:bodyPr rtlCol="0"/>
          <a:lstStyle/>
          <a:p>
            <a:fld id="{DB9063F0-F53E-4BA6-B6E6-EA7AF3229D86}" type="slidenum">
              <a:rPr lang="vi-VN" smtClean="0"/>
              <a:t>‹#›</a:t>
            </a:fld>
            <a:endParaRPr lang="vi-VN"/>
          </a:p>
        </p:txBody>
      </p:sp>
      <p:sp>
        <p:nvSpPr>
          <p:cNvPr id="8" name="Footer Placeholder 7"/>
          <p:cNvSpPr>
            <a:spLocks noGrp="1"/>
          </p:cNvSpPr>
          <p:nvPr>
            <p:ph type="ftr" sz="quarter" idx="12"/>
          </p:nvPr>
        </p:nvSpPr>
        <p:spPr/>
        <p:txBody>
          <a:bodyPr rtlCol="0"/>
          <a:lstStyle/>
          <a:p>
            <a:r>
              <a:rPr lang="vi-VN"/>
              <a:t>PP nghiên cứu</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endParaRPr lang="vi-VN"/>
          </a:p>
        </p:txBody>
      </p:sp>
      <p:sp>
        <p:nvSpPr>
          <p:cNvPr id="3" name="Footer Placeholder 2"/>
          <p:cNvSpPr>
            <a:spLocks noGrp="1"/>
          </p:cNvSpPr>
          <p:nvPr>
            <p:ph type="ftr" sz="quarter" idx="11"/>
          </p:nvPr>
        </p:nvSpPr>
        <p:spPr/>
        <p:txBody>
          <a:bodyPr/>
          <a:lstStyle/>
          <a:p>
            <a:r>
              <a:rPr lang="vi-VN"/>
              <a:t>PP nghiên cứu</a:t>
            </a:r>
          </a:p>
        </p:txBody>
      </p:sp>
      <p:sp>
        <p:nvSpPr>
          <p:cNvPr id="4" name="Slide Number Placeholder 3"/>
          <p:cNvSpPr>
            <a:spLocks noGrp="1"/>
          </p:cNvSpPr>
          <p:nvPr>
            <p:ph type="sldNum" sz="quarter" idx="12"/>
          </p:nvPr>
        </p:nvSpPr>
        <p:spPr/>
        <p:txBody>
          <a:bodyPr/>
          <a:lstStyle/>
          <a:p>
            <a:fld id="{DB9063F0-F53E-4BA6-B6E6-EA7AF3229D86}"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endParaRPr lang="vi-VN"/>
          </a:p>
        </p:txBody>
      </p:sp>
      <p:sp>
        <p:nvSpPr>
          <p:cNvPr id="22" name="Slide Number Placeholder 21"/>
          <p:cNvSpPr>
            <a:spLocks noGrp="1"/>
          </p:cNvSpPr>
          <p:nvPr>
            <p:ph type="sldNum" sz="quarter" idx="15"/>
          </p:nvPr>
        </p:nvSpPr>
        <p:spPr/>
        <p:txBody>
          <a:bodyPr rtlCol="0"/>
          <a:lstStyle/>
          <a:p>
            <a:fld id="{DB9063F0-F53E-4BA6-B6E6-EA7AF3229D86}" type="slidenum">
              <a:rPr lang="vi-VN" smtClean="0"/>
              <a:t>‹#›</a:t>
            </a:fld>
            <a:endParaRPr lang="vi-VN"/>
          </a:p>
        </p:txBody>
      </p:sp>
      <p:sp>
        <p:nvSpPr>
          <p:cNvPr id="23" name="Footer Placeholder 22"/>
          <p:cNvSpPr>
            <a:spLocks noGrp="1"/>
          </p:cNvSpPr>
          <p:nvPr>
            <p:ph type="ftr" sz="quarter" idx="16"/>
          </p:nvPr>
        </p:nvSpPr>
        <p:spPr/>
        <p:txBody>
          <a:bodyPr rtlCol="0"/>
          <a:lstStyle/>
          <a:p>
            <a:r>
              <a:rPr lang="vi-VN"/>
              <a:t>PP nghiên cứu</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endParaRPr lang="vi-VN"/>
          </a:p>
        </p:txBody>
      </p:sp>
      <p:sp>
        <p:nvSpPr>
          <p:cNvPr id="18" name="Slide Number Placeholder 17"/>
          <p:cNvSpPr>
            <a:spLocks noGrp="1"/>
          </p:cNvSpPr>
          <p:nvPr>
            <p:ph type="sldNum" sz="quarter" idx="11"/>
          </p:nvPr>
        </p:nvSpPr>
        <p:spPr/>
        <p:txBody>
          <a:bodyPr rtlCol="0"/>
          <a:lstStyle/>
          <a:p>
            <a:fld id="{DB9063F0-F53E-4BA6-B6E6-EA7AF3229D86}" type="slidenum">
              <a:rPr lang="vi-VN" smtClean="0"/>
              <a:t>‹#›</a:t>
            </a:fld>
            <a:endParaRPr lang="vi-VN"/>
          </a:p>
        </p:txBody>
      </p:sp>
      <p:sp>
        <p:nvSpPr>
          <p:cNvPr id="21" name="Footer Placeholder 20"/>
          <p:cNvSpPr>
            <a:spLocks noGrp="1"/>
          </p:cNvSpPr>
          <p:nvPr>
            <p:ph type="ftr" sz="quarter" idx="12"/>
          </p:nvPr>
        </p:nvSpPr>
        <p:spPr/>
        <p:txBody>
          <a:bodyPr rtlCol="0"/>
          <a:lstStyle/>
          <a:p>
            <a:r>
              <a:rPr lang="vi-VN"/>
              <a:t>PP nghiên cứu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228600" y="274638"/>
            <a:ext cx="8382000" cy="56356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228600" y="990600"/>
            <a:ext cx="8382000" cy="5334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457200" y="6400800"/>
            <a:ext cx="7848600" cy="365760"/>
          </a:xfrm>
          <a:prstGeom prst="rect">
            <a:avLst/>
          </a:prstGeom>
        </p:spPr>
        <p:txBody>
          <a:bodyPr vert="horz" anchor="ctr" anchorCtr="0"/>
          <a:lstStyle>
            <a:lvl1pPr algn="l" eaLnBrk="1" latinLnBrk="0" hangingPunct="1">
              <a:defRPr kumimoji="0" sz="1200">
                <a:solidFill>
                  <a:schemeClr val="tx2"/>
                </a:solidFill>
              </a:defRPr>
            </a:lvl1pPr>
          </a:lstStyle>
          <a:p>
            <a:r>
              <a:rPr lang="vi-VN"/>
              <a:t>PP nghiên cứu</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485632" y="62331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458200" y="6252210"/>
            <a:ext cx="609600" cy="521208"/>
          </a:xfrm>
          <a:prstGeom prst="rect">
            <a:avLst/>
          </a:prstGeom>
        </p:spPr>
        <p:txBody>
          <a:bodyPr vert="horz" anchor="ctr"/>
          <a:lstStyle>
            <a:lvl1pPr algn="ctr" eaLnBrk="1" latinLnBrk="0" hangingPunct="1">
              <a:defRPr kumimoji="0" sz="1400" b="1">
                <a:solidFill>
                  <a:srgbClr val="FFFFFF"/>
                </a:solidFill>
              </a:defRPr>
            </a:lvl1pPr>
          </a:lstStyle>
          <a:p>
            <a:fld id="{DB9063F0-F53E-4BA6-B6E6-EA7AF3229D86}"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1" kern="1200" cap="small" baseline="0">
          <a:solidFill>
            <a:srgbClr val="002060"/>
          </a:solidFill>
          <a:latin typeface="+mj-lt"/>
          <a:ea typeface="+mj-ea"/>
          <a:cs typeface="+mj-cs"/>
        </a:defRPr>
      </a:lvl1pPr>
    </p:titleStyle>
    <p:bodyStyle>
      <a:lvl1pPr marL="274320" indent="-274320" algn="just" rtl="0" eaLnBrk="1" latinLnBrk="0" hangingPunct="1">
        <a:lnSpc>
          <a:spcPct val="130000"/>
        </a:lnSpc>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just" rtl="0" eaLnBrk="1" latinLnBrk="0" hangingPunct="1">
        <a:lnSpc>
          <a:spcPct val="130000"/>
        </a:lnSpc>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just" rtl="0" eaLnBrk="1" latinLnBrk="0" hangingPunct="1">
        <a:lnSpc>
          <a:spcPct val="130000"/>
        </a:lnSpc>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just" rtl="0" eaLnBrk="1" latinLnBrk="0" hangingPunct="1">
        <a:lnSpc>
          <a:spcPct val="130000"/>
        </a:lnSpc>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just" rtl="0" eaLnBrk="1" latinLnBrk="0" hangingPunct="1">
        <a:lnSpc>
          <a:spcPct val="130000"/>
        </a:lnSpc>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endeley.com/reference-management/reference-manage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mendeley.com/guides/apa-citation-guide" TargetMode="External"/><Relationship Id="rId2" Type="http://schemas.openxmlformats.org/officeDocument/2006/relationships/hyperlink" Target="https://www.mendeley.com/reference-management/reference-manag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705600" cy="1894362"/>
          </a:xfrm>
        </p:spPr>
        <p:txBody>
          <a:bodyPr>
            <a:normAutofit fontScale="90000"/>
          </a:bodyPr>
          <a:lstStyle/>
          <a:p>
            <a:r>
              <a:rPr lang="vi-VN" sz="3600" b="0" dirty="0"/>
              <a:t>PHƯƠNG PHÁP NGHIÊN CỨU</a:t>
            </a:r>
            <a:r>
              <a:rPr lang="en-US" sz="3600" b="0" dirty="0"/>
              <a:t> </a:t>
            </a:r>
            <a:r>
              <a:rPr lang="vi-VN" sz="3600" b="0" dirty="0"/>
              <a:t>IT</a:t>
            </a:r>
            <a:r>
              <a:rPr lang="en-US" sz="3600" b="0" dirty="0"/>
              <a:t/>
            </a:r>
            <a:br>
              <a:rPr lang="en-US" sz="3600" b="0" dirty="0"/>
            </a:br>
            <a:r>
              <a:rPr lang="en-US" sz="3600" dirty="0" err="1"/>
              <a:t>bài</a:t>
            </a:r>
            <a:r>
              <a:rPr lang="en-US" sz="3600" dirty="0"/>
              <a:t> 3. </a:t>
            </a:r>
            <a:r>
              <a:rPr lang="vi-VN" sz="3600" dirty="0"/>
              <a:t>Xây dựng tổng quan </a:t>
            </a:r>
            <a:r>
              <a:rPr lang="en-US" sz="3600" dirty="0"/>
              <a:t/>
            </a:r>
            <a:br>
              <a:rPr lang="en-US" sz="3600" dirty="0"/>
            </a:br>
            <a:r>
              <a:rPr lang="vi-VN" sz="3600" dirty="0"/>
              <a:t>tài liệu và cơ sở lý thuyết</a:t>
            </a:r>
            <a:endParaRPr lang="vi-VN" sz="3200" dirty="0"/>
          </a:p>
        </p:txBody>
      </p:sp>
      <p:sp>
        <p:nvSpPr>
          <p:cNvPr id="4" name="Footer Placeholder 3"/>
          <p:cNvSpPr>
            <a:spLocks noGrp="1"/>
          </p:cNvSpPr>
          <p:nvPr>
            <p:ph type="ftr" sz="quarter" idx="11"/>
          </p:nvPr>
        </p:nvSpPr>
        <p:spPr/>
        <p:txBody>
          <a:bodyPr/>
          <a:lstStyle/>
          <a:p>
            <a:r>
              <a:rPr lang="vi-VN"/>
              <a:t>PP nghiên cứu</a:t>
            </a:r>
          </a:p>
        </p:txBody>
      </p:sp>
      <p:sp>
        <p:nvSpPr>
          <p:cNvPr id="5" name="Slide Number Placeholder 4"/>
          <p:cNvSpPr>
            <a:spLocks noGrp="1"/>
          </p:cNvSpPr>
          <p:nvPr>
            <p:ph type="sldNum" sz="quarter" idx="12"/>
          </p:nvPr>
        </p:nvSpPr>
        <p:spPr/>
        <p:txBody>
          <a:bodyPr/>
          <a:lstStyle/>
          <a:p>
            <a:fld id="{DB9063F0-F53E-4BA6-B6E6-EA7AF3229D86}" type="slidenum">
              <a:rPr lang="vi-VN" smtClean="0"/>
              <a:t>1</a:t>
            </a:fld>
            <a:endParaRPr lang="vi-VN"/>
          </a:p>
        </p:txBody>
      </p:sp>
      <p:sp>
        <p:nvSpPr>
          <p:cNvPr id="8" name="Subtitle 2">
            <a:extLst>
              <a:ext uri="{FF2B5EF4-FFF2-40B4-BE49-F238E27FC236}">
                <a16:creationId xmlns:a16="http://schemas.microsoft.com/office/drawing/2014/main" xmlns="" id="{BBE58F85-1D5F-4236-93C9-186F1CCE5B93}"/>
              </a:ext>
            </a:extLst>
          </p:cNvPr>
          <p:cNvSpPr>
            <a:spLocks noGrp="1"/>
          </p:cNvSpPr>
          <p:nvPr/>
        </p:nvSpPr>
        <p:spPr>
          <a:xfrm>
            <a:off x="2362200" y="4928702"/>
            <a:ext cx="6172200" cy="1371600"/>
          </a:xfrm>
          <a:prstGeom prst="rect">
            <a:avLst/>
          </a:prstGeom>
        </p:spPr>
        <p:txBody>
          <a:bodyPr vert="horz" anchor="ctr">
            <a:normAutofit/>
          </a:bodyPr>
          <a:lstStyle>
            <a:lvl1pPr marL="0" indent="0" algn="r" rtl="0" eaLnBrk="1" latinLnBrk="0" hangingPunct="1">
              <a:lnSpc>
                <a:spcPct val="130000"/>
              </a:lnSpc>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lnSpc>
                <a:spcPct val="130000"/>
              </a:lnSpc>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lnSpc>
                <a:spcPct val="130000"/>
              </a:lnSpc>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lnSpc>
                <a:spcPct val="130000"/>
              </a:lnSpc>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lnSpc>
                <a:spcPct val="130000"/>
              </a:lnSpc>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defRPr/>
            </a:pPr>
            <a:endParaRPr lang="en-US" dirty="0"/>
          </a:p>
        </p:txBody>
      </p:sp>
    </p:spTree>
    <p:extLst>
      <p:ext uri="{BB962C8B-B14F-4D97-AF65-F5344CB8AC3E}">
        <p14:creationId xmlns:p14="http://schemas.microsoft.com/office/powerpoint/2010/main" val="253691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3.5. Năm bước tìm kiếm tài liệu:</a:t>
            </a:r>
          </a:p>
          <a:p>
            <a:pPr lvl="1"/>
            <a:r>
              <a:rPr lang="vi-VN"/>
              <a:t>Sau khi tổng quan tài liệu, ta có thể tìm thấy giải pháp sẵn có để trả lời cho vấn đề nghiên cứu, và khi đó, việc thực hiện nghiên cứu là không cần thiết. Tuy nhiên, có thể chưa có các giải pháp được các nghiên cứu trước chỉ ra, và ta quyết định thực hiện quá trình nghiên cứu.</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10</a:t>
            </a:fld>
            <a:endParaRPr lang="vi-VN"/>
          </a:p>
        </p:txBody>
      </p:sp>
    </p:spTree>
    <p:extLst>
      <p:ext uri="{BB962C8B-B14F-4D97-AF65-F5344CB8AC3E}">
        <p14:creationId xmlns:p14="http://schemas.microsoft.com/office/powerpoint/2010/main" val="301018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3.6 Các cấp độ của thông tin dữ liệu</a:t>
            </a:r>
          </a:p>
          <a:p>
            <a:r>
              <a:rPr lang="en-US" b="1"/>
              <a:t>Dữ liệu sơ cấp (primary data):</a:t>
            </a:r>
          </a:p>
          <a:p>
            <a:pPr lvl="1"/>
            <a:r>
              <a:rPr lang="vi-VN"/>
              <a:t>Các kết quả nguyên thủy của các nghiên cứu hoặc các dữ liệu thô chưa được giải thích hoặc phát biểu đại diện cho một quan điểm hoặc vị trí chính thức nào đó.</a:t>
            </a:r>
          </a:p>
          <a:p>
            <a:pPr lvl="1"/>
            <a:r>
              <a:rPr lang="vi-VN"/>
              <a:t>Hầu hết có căn cứ đích xác vì chưa được lọc hoặc diễn giải bởi một người thứ hai.</a:t>
            </a:r>
          </a:p>
          <a:p>
            <a:pPr lvl="1"/>
            <a:r>
              <a:rPr lang="vi-VN"/>
              <a:t>Nguồn dữ liệu sơ cấp: thường là các số liệu ghi nhận trong nghiên cứu, các số liệu cá nhân, các bảng số liệu thô được mua, các bảng, biểu đồ số liệu thống kê.</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11</a:t>
            </a:fld>
            <a:endParaRPr lang="vi-VN"/>
          </a:p>
        </p:txBody>
      </p:sp>
    </p:spTree>
    <p:extLst>
      <p:ext uri="{BB962C8B-B14F-4D97-AF65-F5344CB8AC3E}">
        <p14:creationId xmlns:p14="http://schemas.microsoft.com/office/powerpoint/2010/main" val="91415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3.6 Các cấp độ của thông tin dữ liệu</a:t>
            </a:r>
          </a:p>
          <a:p>
            <a:r>
              <a:rPr lang="vi-VN" b="1"/>
              <a:t>Dữ liệu thứ cấp (secondary data):</a:t>
            </a:r>
          </a:p>
          <a:p>
            <a:pPr lvl="1"/>
            <a:r>
              <a:rPr lang="vi-VN"/>
              <a:t>Các thông tin diễn dịch, giải thích của các dữ liệu sơ cấp.</a:t>
            </a:r>
          </a:p>
          <a:p>
            <a:pPr lvl="1"/>
            <a:r>
              <a:rPr lang="vi-VN"/>
              <a:t>Hầu hết các dữ liệu tham khảo đều thuộc nhóm này.</a:t>
            </a:r>
          </a:p>
          <a:p>
            <a:r>
              <a:rPr lang="vi-VN"/>
              <a:t> </a:t>
            </a:r>
            <a:r>
              <a:rPr lang="vi-VN" b="1"/>
              <a:t>Dữ liệu tam cấp (tertiary sources):</a:t>
            </a:r>
          </a:p>
          <a:p>
            <a:pPr lvl="1"/>
            <a:r>
              <a:rPr lang="vi-VN"/>
              <a:t>có thể là các thông tin diễn dịch, giải thích của các dữ liệu thứ cấp;</a:t>
            </a:r>
          </a:p>
          <a:p>
            <a:pPr lvl="1"/>
            <a:r>
              <a:rPr lang="vi-VN"/>
              <a:t>Thông thường là các chỉ mục (indexes), danh mục tài liệu tham khảo (bibliographies), và các nguồn trợ giúp tìm kiếm thông tin khác, ví dụ các trang Web tìm kiếm thông tin Internet (Internet search engine).</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12</a:t>
            </a:fld>
            <a:endParaRPr lang="vi-VN"/>
          </a:p>
        </p:txBody>
      </p:sp>
    </p:spTree>
    <p:extLst>
      <p:ext uri="{BB962C8B-B14F-4D97-AF65-F5344CB8AC3E}">
        <p14:creationId xmlns:p14="http://schemas.microsoft.com/office/powerpoint/2010/main" val="423864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3.7 Các dạng nguồn thông tin </a:t>
            </a:r>
            <a:r>
              <a:rPr lang="vi-VN"/>
              <a:t>: 5 dạng</a:t>
            </a:r>
          </a:p>
          <a:p>
            <a:pPr lvl="1"/>
            <a:r>
              <a:rPr lang="vi-VN"/>
              <a:t>Các Chỉ mục (Indexes) và Danh mục Tài liệu tham khảo (Bibliographies)</a:t>
            </a:r>
          </a:p>
          <a:p>
            <a:pPr lvl="1"/>
            <a:r>
              <a:rPr lang="en-US"/>
              <a:t>Tự điển chuyên ngành (Dictionaries)</a:t>
            </a:r>
          </a:p>
          <a:p>
            <a:pPr lvl="1"/>
            <a:r>
              <a:rPr lang="vi-VN"/>
              <a:t>Tự điển Bách Khoa Toàn thư (Encyclopedias)</a:t>
            </a:r>
          </a:p>
          <a:p>
            <a:pPr lvl="1"/>
            <a:r>
              <a:rPr lang="vi-VN"/>
              <a:t>Sổ tay (Handbooks)</a:t>
            </a:r>
          </a:p>
          <a:p>
            <a:pPr lvl="1"/>
            <a:r>
              <a:rPr lang="vi-VN"/>
              <a:t>Internet</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13</a:t>
            </a:fld>
            <a:endParaRPr lang="vi-VN"/>
          </a:p>
        </p:txBody>
      </p:sp>
    </p:spTree>
    <p:extLst>
      <p:ext uri="{BB962C8B-B14F-4D97-AF65-F5344CB8AC3E}">
        <p14:creationId xmlns:p14="http://schemas.microsoft.com/office/powerpoint/2010/main" val="252201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fontScale="92500" lnSpcReduction="10000"/>
          </a:bodyPr>
          <a:lstStyle/>
          <a:p>
            <a:pPr marL="0" indent="0">
              <a:buNone/>
            </a:pPr>
            <a:r>
              <a:rPr lang="vi-VN" b="1"/>
              <a:t>3.8 Các bước xây dựng Tổng quan tài liệu và cơ sở lý thuyết</a:t>
            </a:r>
          </a:p>
          <a:p>
            <a:r>
              <a:rPr lang="vi-VN" b="1"/>
              <a:t>Bước 1: </a:t>
            </a:r>
            <a:r>
              <a:rPr lang="vi-VN" b="1" i="1"/>
              <a:t>Tìm các tài liệu có liên quan đến đề tài đang và sẽ nghiên cứu.</a:t>
            </a:r>
          </a:p>
          <a:p>
            <a:pPr lvl="1"/>
            <a:r>
              <a:rPr lang="vi-VN"/>
              <a:t>Tham khảo các bách khoa toàn thư, tự điển, sổ tay, sách và các tài liệu liên quan đến các thuật ngữ chủ yếu, con người, sự kiện liên quan đến vấn đề hoặc câu hỏi nghiên cứu.</a:t>
            </a:r>
          </a:p>
          <a:p>
            <a:pPr lvl="1"/>
            <a:r>
              <a:rPr lang="vi-VN"/>
              <a:t>Các nguồn để tìm:</a:t>
            </a:r>
          </a:p>
          <a:p>
            <a:pPr lvl="2"/>
            <a:r>
              <a:rPr lang="vi-VN"/>
              <a:t>Internet</a:t>
            </a:r>
          </a:p>
          <a:p>
            <a:pPr lvl="2"/>
            <a:r>
              <a:rPr lang="vi-VN"/>
              <a:t>Sách, báo, tạp chí</a:t>
            </a:r>
          </a:p>
          <a:p>
            <a:pPr lvl="2"/>
            <a:r>
              <a:rPr lang="vi-VN"/>
              <a:t>Thư viện</a:t>
            </a:r>
          </a:p>
          <a:p>
            <a:pPr lvl="2"/>
            <a:r>
              <a:rPr lang="vi-VN"/>
              <a:t>Từ điển kinh tế, xã hội, khoa học</a:t>
            </a:r>
          </a:p>
          <a:p>
            <a:pPr lvl="2"/>
            <a:r>
              <a:rPr lang="vi-VN"/>
              <a:t>Phần “Index” của các sách và giáo trình nước ngoài  </a:t>
            </a:r>
          </a:p>
          <a:p>
            <a:pPr lvl="2"/>
            <a:r>
              <a:rPr lang="vi-VN"/>
              <a:t>Hỏi chuyên gia hoặc giáo viên hướng dẫn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14</a:t>
            </a:fld>
            <a:endParaRPr lang="vi-VN"/>
          </a:p>
        </p:txBody>
      </p:sp>
    </p:spTree>
    <p:extLst>
      <p:ext uri="{BB962C8B-B14F-4D97-AF65-F5344CB8AC3E}">
        <p14:creationId xmlns:p14="http://schemas.microsoft.com/office/powerpoint/2010/main" val="214601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fontScale="92500"/>
          </a:bodyPr>
          <a:lstStyle/>
          <a:p>
            <a:pPr marL="0" indent="0">
              <a:buNone/>
            </a:pPr>
            <a:r>
              <a:rPr lang="vi-VN" b="1"/>
              <a:t>3.8 Các bước xây dựng Tổng quan tài liệu và cơ sở lý thuyết</a:t>
            </a:r>
          </a:p>
          <a:p>
            <a:r>
              <a:rPr lang="vi-VN" b="1"/>
              <a:t>Bước 2: </a:t>
            </a:r>
            <a:r>
              <a:rPr lang="vi-VN" b="1" i="1"/>
              <a:t>Chọn lọc và giữ lại những tài liệu có độ tin cậy cao cũng như các lý thuyết phù hợp.</a:t>
            </a:r>
          </a:p>
          <a:p>
            <a:pPr lvl="1"/>
            <a:r>
              <a:rPr lang="vi-VN" b="1"/>
              <a:t>Các căn cứ để đánh giá giá trị của các nguồn và nội dung của dữ liệu thứ cấp.</a:t>
            </a:r>
          </a:p>
          <a:p>
            <a:pPr lvl="1"/>
            <a:r>
              <a:rPr lang="vi-VN"/>
              <a:t>5 yếu tố được dùng để đánh giá giá trị của các nguồn và nội dung của dữ liệu.</a:t>
            </a:r>
          </a:p>
          <a:p>
            <a:pPr lvl="2"/>
            <a:r>
              <a:rPr lang="fr-FR"/>
              <a:t>Mục tiêu – Purpose (là gì?)</a:t>
            </a:r>
          </a:p>
          <a:p>
            <a:pPr lvl="2"/>
            <a:r>
              <a:rPr lang="vi-VN"/>
              <a:t>Giới hạn phạm vi - Scope (như thế nào?)</a:t>
            </a:r>
          </a:p>
          <a:p>
            <a:pPr lvl="2"/>
            <a:r>
              <a:rPr lang="en-US"/>
              <a:t>Tác giả - Authority (là ai?)</a:t>
            </a:r>
          </a:p>
          <a:p>
            <a:pPr lvl="2"/>
            <a:r>
              <a:rPr lang="fr-FR"/>
              <a:t>Người đọc – Audience (là ai?)</a:t>
            </a:r>
          </a:p>
          <a:p>
            <a:pPr lvl="2"/>
            <a:r>
              <a:rPr lang="vi-VN"/>
              <a:t>Định dạng - Format (như thế nào?)</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15</a:t>
            </a:fld>
            <a:endParaRPr lang="vi-VN"/>
          </a:p>
        </p:txBody>
      </p:sp>
    </p:spTree>
    <p:extLst>
      <p:ext uri="{BB962C8B-B14F-4D97-AF65-F5344CB8AC3E}">
        <p14:creationId xmlns:p14="http://schemas.microsoft.com/office/powerpoint/2010/main" val="233364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fontScale="92500"/>
          </a:bodyPr>
          <a:lstStyle/>
          <a:p>
            <a:r>
              <a:rPr lang="vi-VN" b="1"/>
              <a:t>Mục tiêu</a:t>
            </a:r>
          </a:p>
          <a:p>
            <a:pPr lvl="1"/>
            <a:r>
              <a:rPr lang="vi-VN"/>
              <a:t>Mục tiêu của nguồn dữ liệu là điều mà tác giả muốn hoàn thành.</a:t>
            </a:r>
          </a:p>
          <a:p>
            <a:pPr lvl="1"/>
            <a:r>
              <a:rPr lang="vi-VN"/>
              <a:t>Sự thiên lệch của nguồn dữ liệu.</a:t>
            </a:r>
          </a:p>
          <a:p>
            <a:r>
              <a:rPr lang="vi-VN" b="1"/>
              <a:t>Giới hạn phạm vi</a:t>
            </a:r>
          </a:p>
          <a:p>
            <a:pPr lvl="1"/>
            <a:r>
              <a:rPr lang="vi-VN"/>
              <a:t>Gắn chặt với mục tiêu là giới hạn phạm vi.</a:t>
            </a:r>
          </a:p>
          <a:p>
            <a:pPr lvl="1"/>
            <a:r>
              <a:rPr lang="vi-VN"/>
              <a:t>Ngày xuất bản, công bố;</a:t>
            </a:r>
          </a:p>
          <a:p>
            <a:pPr lvl="1"/>
            <a:r>
              <a:rPr lang="vi-VN"/>
              <a:t>Độ sâu của chủ đề;</a:t>
            </a:r>
          </a:p>
          <a:p>
            <a:pPr lvl="1"/>
            <a:r>
              <a:rPr lang="vi-VN"/>
              <a:t>Tầm bao quát của chủ đề (địa phương, quốc gia, quốc tế);</a:t>
            </a:r>
          </a:p>
          <a:p>
            <a:pPr lvl="1"/>
            <a:r>
              <a:rPr lang="vi-VN"/>
              <a:t>Mức độ toàn diện;</a:t>
            </a:r>
          </a:p>
          <a:p>
            <a:pPr lvl="1"/>
            <a:r>
              <a:rPr lang="vi-VN"/>
              <a:t>Nếu chúng ta không biết giới hạn phạm vi của nguồn thông tin, chúng ta có thể mất thông tin vì dựa trên các nguồn không hoàn hảo.</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16</a:t>
            </a:fld>
            <a:endParaRPr lang="vi-VN"/>
          </a:p>
        </p:txBody>
      </p:sp>
    </p:spTree>
    <p:extLst>
      <p:ext uri="{BB962C8B-B14F-4D97-AF65-F5344CB8AC3E}">
        <p14:creationId xmlns:p14="http://schemas.microsoft.com/office/powerpoint/2010/main" val="1680312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r>
              <a:rPr lang="vi-VN" b="1"/>
              <a:t>Tác giả</a:t>
            </a:r>
          </a:p>
          <a:p>
            <a:pPr lvl="1"/>
            <a:r>
              <a:rPr lang="vi-VN"/>
              <a:t>Tác giả của nguồn thông tin: quan trọng. Tác giả và nhà xuất bản là những chỉ tiêu thể hiện cho tác giả.</a:t>
            </a:r>
          </a:p>
          <a:p>
            <a:r>
              <a:rPr lang="vi-VN" b="1"/>
              <a:t>Người đọc</a:t>
            </a:r>
          </a:p>
          <a:p>
            <a:pPr lvl="1"/>
            <a:r>
              <a:rPr lang="vi-VN"/>
              <a:t>Người đọc mà các tài liệu, nguồn thông tin đó hướng tới là ai.</a:t>
            </a:r>
          </a:p>
          <a:p>
            <a:pPr lvl="1"/>
            <a:r>
              <a:rPr lang="vi-VN"/>
              <a:t>Rất quan trọng; có ràng buộc chặt chẽ với mục tiêu của nguồn dữ liệu.</a:t>
            </a:r>
          </a:p>
          <a:p>
            <a:r>
              <a:rPr lang="vi-VN" b="1"/>
              <a:t>Định dạng</a:t>
            </a:r>
          </a:p>
          <a:p>
            <a:pPr lvl="1"/>
            <a:r>
              <a:rPr lang="vi-VN"/>
              <a:t>Khác biệt nhau tùy theo nguồn thông tin.</a:t>
            </a:r>
          </a:p>
          <a:p>
            <a:pPr lvl="1"/>
            <a:r>
              <a:rPr lang="vi-VN"/>
              <a:t>Vấn đề cần quan tâm là cách thức trình bày thông tin và việc tìm kiếm các mảnh thông tin đặc thù có dễ dàng hay không.</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17</a:t>
            </a:fld>
            <a:endParaRPr lang="vi-VN"/>
          </a:p>
        </p:txBody>
      </p:sp>
    </p:spTree>
    <p:extLst>
      <p:ext uri="{BB962C8B-B14F-4D97-AF65-F5344CB8AC3E}">
        <p14:creationId xmlns:p14="http://schemas.microsoft.com/office/powerpoint/2010/main" val="336406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fontScale="92500"/>
          </a:bodyPr>
          <a:lstStyle/>
          <a:p>
            <a:pPr marL="0" indent="0">
              <a:buNone/>
            </a:pPr>
            <a:r>
              <a:rPr lang="vi-VN" b="1"/>
              <a:t>3.8 Các bước xây dựng Tổng quan tài liệu và cơ sở lý thuyết</a:t>
            </a:r>
          </a:p>
          <a:p>
            <a:r>
              <a:rPr lang="vi-VN"/>
              <a:t>Bước 3: </a:t>
            </a:r>
            <a:r>
              <a:rPr lang="vi-VN" b="1" i="1"/>
              <a:t>Tóm tắt và rút ra các nhân tố, các biến cần tìm và thang đo của nó.</a:t>
            </a:r>
          </a:p>
          <a:p>
            <a:r>
              <a:rPr lang="vi-VN"/>
              <a:t>Bước 4: </a:t>
            </a:r>
            <a:r>
              <a:rPr lang="vi-VN" b="1" i="1"/>
              <a:t>Chắt lọc, tổng hợp và hoàn thành khung lý thuyết dựa vào tính khả thi của dữ liệu.</a:t>
            </a:r>
          </a:p>
          <a:p>
            <a:pPr lvl="1"/>
            <a:r>
              <a:rPr lang="vi-VN"/>
              <a:t>Chọn ra những lý thuyết tổng quát (key concepts).</a:t>
            </a:r>
          </a:p>
          <a:p>
            <a:pPr lvl="1"/>
            <a:r>
              <a:rPr lang="vi-VN"/>
              <a:t>Tóm tắt ý chính của những lý thuyết có liên quan, trình bày ưu-nhược điểm của những lý thuyết đó.</a:t>
            </a:r>
          </a:p>
          <a:p>
            <a:pPr lvl="1"/>
            <a:r>
              <a:rPr lang="vi-VN"/>
              <a:t>Trình bày kết quả nghiên cứu thực tiễn từ sách, báo, tạp chí, ... trong và ngoài nước mà ủng hộ vấn đề đang nghiên cứu để tăng sức thuyết phục cho lý thuyết mà ta đã chọn.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18</a:t>
            </a:fld>
            <a:endParaRPr lang="vi-VN"/>
          </a:p>
        </p:txBody>
      </p:sp>
    </p:spTree>
    <p:extLst>
      <p:ext uri="{BB962C8B-B14F-4D97-AF65-F5344CB8AC3E}">
        <p14:creationId xmlns:p14="http://schemas.microsoft.com/office/powerpoint/2010/main" val="83745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r>
              <a:rPr lang="vi-VN" b="1" i="1"/>
              <a:t>Vai trò</a:t>
            </a:r>
            <a:r>
              <a:rPr lang="vi-VN"/>
              <a:t>:</a:t>
            </a:r>
          </a:p>
          <a:p>
            <a:pPr lvl="1"/>
            <a:r>
              <a:rPr lang="vi-VN"/>
              <a:t>Bước khá quan trọng và không thể thiếu trong đề tài nghiên cứu;</a:t>
            </a:r>
          </a:p>
          <a:p>
            <a:pPr lvl="1"/>
            <a:r>
              <a:rPr lang="vi-VN"/>
              <a:t>Thể hiện sự trung thực của người làm nghiên cứu;</a:t>
            </a:r>
          </a:p>
          <a:p>
            <a:pPr lvl="1"/>
            <a:r>
              <a:rPr lang="vi-VN"/>
              <a:t>Thể hiện sự tôn trọng đối với các tác giả khác;</a:t>
            </a:r>
          </a:p>
          <a:p>
            <a:pPr lvl="1"/>
            <a:r>
              <a:rPr lang="vi-VN"/>
              <a:t>Tăng tính thuyết phục của đề tài nghiên cứu.</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19</a:t>
            </a:fld>
            <a:endParaRPr lang="vi-VN"/>
          </a:p>
        </p:txBody>
      </p:sp>
    </p:spTree>
    <p:extLst>
      <p:ext uri="{BB962C8B-B14F-4D97-AF65-F5344CB8AC3E}">
        <p14:creationId xmlns:p14="http://schemas.microsoft.com/office/powerpoint/2010/main" val="143479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lnSpcReduction="10000"/>
          </a:bodyPr>
          <a:lstStyle/>
          <a:p>
            <a:r>
              <a:rPr lang="vi-VN" b="1" dirty="0"/>
              <a:t>Mục tiêu giảng dạy</a:t>
            </a:r>
          </a:p>
          <a:p>
            <a:pPr lvl="1"/>
            <a:r>
              <a:rPr lang="vi-VN" dirty="0"/>
              <a:t>Hiểu được các khái niệm về cơ sở lý thuyết và tầm quan trọng của cơ sở lý thuyết dối với nghiên cứu.</a:t>
            </a:r>
          </a:p>
          <a:p>
            <a:pPr lvl="1"/>
            <a:r>
              <a:rPr lang="vi-VN" dirty="0"/>
              <a:t>Các cách thức tìm kiếm tài liệu liên quan đến nội dung nghiên cứu.</a:t>
            </a:r>
          </a:p>
          <a:p>
            <a:pPr lvl="1"/>
            <a:r>
              <a:rPr lang="vi-VN" dirty="0"/>
              <a:t>Mục tiêu và quá trình nghiên cứu tài liệu.</a:t>
            </a:r>
          </a:p>
          <a:p>
            <a:pPr lvl="1"/>
            <a:r>
              <a:rPr lang="vi-VN" dirty="0"/>
              <a:t>Hai phương thức và ba mức độ của nguồn dữ liệu thứ cấp.</a:t>
            </a:r>
          </a:p>
          <a:p>
            <a:pPr lvl="1"/>
            <a:r>
              <a:rPr lang="vi-VN" dirty="0"/>
              <a:t>Năm kiểu thông tin bên ngoài và năm yếu tố quan trọng dùng để đánh giá giá trị của nguồn thông tin và các nội dung của nó.</a:t>
            </a:r>
          </a:p>
          <a:p>
            <a:pPr lvl="1"/>
            <a:r>
              <a:rPr lang="vi-VN" dirty="0"/>
              <a:t>Quá trình thực hiện tìm kiếm và nghiên cứu văn bản từ các nguồn tài liệu in và điện tử.</a:t>
            </a:r>
          </a:p>
          <a:p>
            <a:pPr lvl="1"/>
            <a:r>
              <a:rPr lang="vi-VN" dirty="0"/>
              <a:t>Cách thức ghi tài liệu tham khảo</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a:t>
            </a:fld>
            <a:endParaRPr lang="vi-VN"/>
          </a:p>
        </p:txBody>
      </p:sp>
    </p:spTree>
    <p:extLst>
      <p:ext uri="{BB962C8B-B14F-4D97-AF65-F5344CB8AC3E}">
        <p14:creationId xmlns:p14="http://schemas.microsoft.com/office/powerpoint/2010/main" val="2377459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a:xfrm>
            <a:off x="228600" y="990600"/>
            <a:ext cx="8534400" cy="5334000"/>
          </a:xfrm>
        </p:spPr>
        <p:txBody>
          <a:bodyPr>
            <a:normAutofit/>
          </a:bodyPr>
          <a:lstStyle/>
          <a:p>
            <a:r>
              <a:rPr lang="vi-VN" b="1" dirty="0"/>
              <a:t>3.9 Các hình thức trích dẫn</a:t>
            </a:r>
          </a:p>
          <a:p>
            <a:pPr lvl="1"/>
            <a:r>
              <a:rPr lang="vi-VN" dirty="0"/>
              <a:t>Trích dẫn nguyên văn</a:t>
            </a:r>
          </a:p>
          <a:p>
            <a:pPr lvl="1"/>
            <a:r>
              <a:rPr lang="vi-VN" dirty="0"/>
              <a:t>Diễn đạt gián tiếp theo sự hiểu biết của mình</a:t>
            </a:r>
          </a:p>
          <a:p>
            <a:pPr lvl="1"/>
            <a:r>
              <a:rPr lang="vi-VN" dirty="0"/>
              <a:t>Trích dẫn bảng biểu, hình vẽ minh họa</a:t>
            </a:r>
            <a:endParaRPr lang="en-US" dirty="0"/>
          </a:p>
          <a:p>
            <a:pPr lvl="1"/>
            <a:r>
              <a:rPr lang="en-US" dirty="0" err="1"/>
              <a:t>Ví</a:t>
            </a:r>
            <a:r>
              <a:rPr lang="en-US" dirty="0"/>
              <a:t> </a:t>
            </a:r>
            <a:r>
              <a:rPr lang="en-US" dirty="0" err="1"/>
              <a:t>dụ</a:t>
            </a:r>
            <a:r>
              <a:rPr lang="en-US" dirty="0"/>
              <a:t>:</a:t>
            </a:r>
          </a:p>
          <a:p>
            <a:pPr lvl="2"/>
            <a:r>
              <a:rPr lang="en-US" dirty="0"/>
              <a:t>“The single life that exists in late modern society may be perceived as forming part of such a democratic culture. One may say that it is an effect of the </a:t>
            </a:r>
            <a:r>
              <a:rPr lang="en-US" dirty="0" err="1"/>
              <a:t>democratisation</a:t>
            </a:r>
            <a:r>
              <a:rPr lang="en-US" dirty="0"/>
              <a:t> of the private sphere” (</a:t>
            </a:r>
            <a:r>
              <a:rPr lang="en-US" dirty="0" err="1"/>
              <a:t>Kloster</a:t>
            </a:r>
            <a:r>
              <a:rPr lang="en-US" dirty="0"/>
              <a:t>, 2003, p. 10).</a:t>
            </a:r>
          </a:p>
          <a:p>
            <a:pPr lvl="2"/>
            <a:r>
              <a:rPr lang="en-US" dirty="0"/>
              <a:t>Beck and Beck-</a:t>
            </a:r>
            <a:r>
              <a:rPr lang="en-US" dirty="0" err="1"/>
              <a:t>Gemsheim</a:t>
            </a:r>
            <a:r>
              <a:rPr lang="en-US" dirty="0"/>
              <a:t>, referred to by </a:t>
            </a:r>
            <a:r>
              <a:rPr lang="en-US" dirty="0" err="1"/>
              <a:t>Kloster</a:t>
            </a:r>
            <a:r>
              <a:rPr lang="en-US" dirty="0"/>
              <a:t> (2003, p. 4), speak of three stages that the female-male relationship has gone through in the move from traditional to modern society.</a:t>
            </a:r>
            <a:endParaRPr lang="vi-VN"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20</a:t>
            </a:fld>
            <a:endParaRPr lang="vi-VN"/>
          </a:p>
        </p:txBody>
      </p:sp>
    </p:spTree>
    <p:extLst>
      <p:ext uri="{BB962C8B-B14F-4D97-AF65-F5344CB8AC3E}">
        <p14:creationId xmlns:p14="http://schemas.microsoft.com/office/powerpoint/2010/main" val="2928712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khảo</a:t>
            </a:r>
          </a:p>
          <a:p>
            <a:pPr lvl="1"/>
            <a:r>
              <a:rPr lang="en-US" b="1" dirty="0"/>
              <a:t>ISO 690:2010 (International Bibliographic Standard)</a:t>
            </a:r>
          </a:p>
          <a:p>
            <a:pPr lvl="1"/>
            <a:r>
              <a:rPr lang="en-US" b="1" dirty="0"/>
              <a:t>ALA  (American Psychological Association)</a:t>
            </a:r>
          </a:p>
          <a:p>
            <a:pPr marL="365760" lvl="1" indent="0">
              <a:buNone/>
            </a:pPr>
            <a:r>
              <a:rPr lang="en-US" dirty="0"/>
              <a:t>	Psychology, Economics, Sciences</a:t>
            </a:r>
            <a:endParaRPr lang="en-US" b="1" dirty="0"/>
          </a:p>
          <a:p>
            <a:pPr lvl="1"/>
            <a:r>
              <a:rPr lang="en-US" b="1" dirty="0"/>
              <a:t>MLA (Modern Language Association)</a:t>
            </a:r>
          </a:p>
          <a:p>
            <a:pPr marL="365760" lvl="1" indent="0">
              <a:buNone/>
            </a:pPr>
            <a:r>
              <a:rPr lang="en-US" b="1" dirty="0"/>
              <a:t>	</a:t>
            </a:r>
            <a:r>
              <a:rPr lang="en-US" dirty="0"/>
              <a:t>Linguistics, Literature</a:t>
            </a:r>
            <a:endParaRPr lang="en-US" b="1" dirty="0"/>
          </a:p>
          <a:p>
            <a:pPr lvl="1"/>
            <a:r>
              <a:rPr lang="en-US" b="1" dirty="0"/>
              <a:t>Chicago</a:t>
            </a:r>
          </a:p>
          <a:p>
            <a:pPr marL="365760" lvl="1" indent="0">
              <a:buNone/>
            </a:pPr>
            <a:r>
              <a:rPr lang="en-US" b="1" dirty="0"/>
              <a:t>	</a:t>
            </a:r>
            <a:r>
              <a:rPr lang="en-US" dirty="0"/>
              <a:t>Business, Humanities, History, and the Fine Arts</a:t>
            </a:r>
          </a:p>
          <a:p>
            <a:pPr lvl="1">
              <a:buFont typeface="Wingdings" panose="05000000000000000000" pitchFamily="2" charset="2"/>
              <a:buChar char="§"/>
            </a:pPr>
            <a:r>
              <a:rPr lang="en-US" b="1" dirty="0"/>
              <a:t>IEEE </a:t>
            </a:r>
          </a:p>
          <a:p>
            <a:pPr marL="731520" lvl="2" indent="0">
              <a:buNone/>
            </a:pPr>
            <a:r>
              <a:rPr lang="en-US" sz="2100" dirty="0"/>
              <a:t>	Engineering, Computer science</a:t>
            </a:r>
            <a:endParaRPr lang="vi-VN" sz="2100"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21</a:t>
            </a:fld>
            <a:endParaRPr lang="vi-VN"/>
          </a:p>
        </p:txBody>
      </p:sp>
    </p:spTree>
    <p:extLst>
      <p:ext uri="{BB962C8B-B14F-4D97-AF65-F5344CB8AC3E}">
        <p14:creationId xmlns:p14="http://schemas.microsoft.com/office/powerpoint/2010/main" val="333452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a:t>
            </a:r>
            <a:r>
              <a:rPr lang="en-US" b="1" dirty="0"/>
              <a:t>o: ISO 690:2010</a:t>
            </a:r>
          </a:p>
          <a:p>
            <a:r>
              <a:rPr lang="en-US" sz="2000" b="1" dirty="0" err="1"/>
              <a:t>Sách</a:t>
            </a:r>
            <a:endParaRPr lang="en-US" sz="2000" b="1" dirty="0"/>
          </a:p>
          <a:p>
            <a:pPr marL="0" indent="0">
              <a:buNone/>
            </a:pPr>
            <a:r>
              <a:rPr lang="en-US" sz="2000" dirty="0"/>
              <a:t>Author/s. Title: subtitle*. Edition. Subsidiary author (e.g. translator)*. Volume number (if more than one). Place: Publisher, date. Series title*, series number*. ISBN. Notes*. </a:t>
            </a:r>
          </a:p>
          <a:p>
            <a:pPr marL="0" indent="0">
              <a:buNone/>
            </a:pPr>
            <a:r>
              <a:rPr lang="en-US" sz="2000" b="1" dirty="0" err="1"/>
              <a:t>Ví</a:t>
            </a:r>
            <a:r>
              <a:rPr lang="en-US" sz="2000" b="1" dirty="0"/>
              <a:t> </a:t>
            </a:r>
            <a:r>
              <a:rPr lang="en-US" sz="2000" b="1" dirty="0" err="1"/>
              <a:t>dụ</a:t>
            </a:r>
            <a:r>
              <a:rPr lang="en-US" sz="2000" b="1" dirty="0"/>
              <a:t>:</a:t>
            </a:r>
          </a:p>
          <a:p>
            <a:pPr>
              <a:buFont typeface="Wingdings" panose="05000000000000000000" pitchFamily="2" charset="2"/>
              <a:buChar char="§"/>
            </a:pPr>
            <a:r>
              <a:rPr lang="en-US" sz="2000" dirty="0"/>
              <a:t>Spiridonov, V. P.; </a:t>
            </a:r>
            <a:r>
              <a:rPr lang="en-US" sz="2000" dirty="0" err="1"/>
              <a:t>Lopatkin</a:t>
            </a:r>
            <a:r>
              <a:rPr lang="en-US" sz="2000" dirty="0"/>
              <a:t>, A. </a:t>
            </a:r>
            <a:r>
              <a:rPr lang="en-US" sz="2000" dirty="0" err="1"/>
              <a:t>Tratamiento</a:t>
            </a:r>
            <a:r>
              <a:rPr lang="en-US" sz="2000" dirty="0"/>
              <a:t> </a:t>
            </a:r>
            <a:r>
              <a:rPr lang="en-US" sz="2000" dirty="0" err="1"/>
              <a:t>matemático</a:t>
            </a:r>
            <a:r>
              <a:rPr lang="en-US" sz="2000" dirty="0"/>
              <a:t> de </a:t>
            </a:r>
            <a:r>
              <a:rPr lang="en-US" sz="2000" dirty="0" err="1"/>
              <a:t>datos</a:t>
            </a:r>
            <a:r>
              <a:rPr lang="en-US" sz="2000" dirty="0"/>
              <a:t> </a:t>
            </a:r>
            <a:r>
              <a:rPr lang="en-US" sz="2000" dirty="0" err="1"/>
              <a:t>físico-químicos</a:t>
            </a:r>
            <a:r>
              <a:rPr lang="en-US" sz="2000" dirty="0"/>
              <a:t>. 2a ed. </a:t>
            </a:r>
            <a:r>
              <a:rPr lang="en-US" sz="2000" dirty="0" err="1"/>
              <a:t>Moscú</a:t>
            </a:r>
            <a:r>
              <a:rPr lang="en-US" sz="2000" dirty="0"/>
              <a:t>: MIR, 1983. ISBN 84-401-0970-9. </a:t>
            </a:r>
          </a:p>
          <a:p>
            <a:pPr>
              <a:buFont typeface="Wingdings" panose="05000000000000000000" pitchFamily="2" charset="2"/>
              <a:buChar char="§"/>
            </a:pPr>
            <a:r>
              <a:rPr lang="en-US" sz="2000" dirty="0" err="1"/>
              <a:t>Bohigas</a:t>
            </a:r>
            <a:r>
              <a:rPr lang="en-US" sz="2000" dirty="0"/>
              <a:t> </a:t>
            </a:r>
            <a:r>
              <a:rPr lang="en-US" sz="2000" dirty="0" err="1"/>
              <a:t>Janoher</a:t>
            </a:r>
            <a:r>
              <a:rPr lang="en-US" sz="2000" dirty="0"/>
              <a:t>, X., and others. </a:t>
            </a:r>
            <a:r>
              <a:rPr lang="en-US" sz="2000" dirty="0" err="1"/>
              <a:t>Electromagnetisme</a:t>
            </a:r>
            <a:r>
              <a:rPr lang="en-US" sz="2000" dirty="0"/>
              <a:t>: tests </a:t>
            </a:r>
            <a:r>
              <a:rPr lang="en-US" sz="2000" dirty="0" err="1"/>
              <a:t>resolts</a:t>
            </a:r>
            <a:r>
              <a:rPr lang="en-US" sz="2000" dirty="0"/>
              <a:t> </a:t>
            </a:r>
            <a:r>
              <a:rPr lang="en-US" sz="2000" dirty="0" err="1"/>
              <a:t>i</a:t>
            </a:r>
            <a:r>
              <a:rPr lang="en-US" sz="2000" dirty="0"/>
              <a:t> </a:t>
            </a:r>
            <a:r>
              <a:rPr lang="en-US" sz="2000" dirty="0" err="1"/>
              <a:t>comentats</a:t>
            </a:r>
            <a:r>
              <a:rPr lang="en-US" sz="2000" dirty="0"/>
              <a:t>. Barcelona: </a:t>
            </a:r>
            <a:r>
              <a:rPr lang="en-US" sz="2000" dirty="0" err="1"/>
              <a:t>Edicions</a:t>
            </a:r>
            <a:r>
              <a:rPr lang="en-US" sz="2000" dirty="0"/>
              <a:t> UPC, 1999. ISBN 84- 8301-279-0. </a:t>
            </a:r>
            <a:endParaRPr lang="en-US" sz="2000" b="1" dirty="0"/>
          </a:p>
        </p:txBody>
      </p:sp>
      <p:sp>
        <p:nvSpPr>
          <p:cNvPr id="4" name="Footer Placeholder 3"/>
          <p:cNvSpPr>
            <a:spLocks noGrp="1"/>
          </p:cNvSpPr>
          <p:nvPr>
            <p:ph type="ftr" sz="quarter" idx="16"/>
          </p:nvPr>
        </p:nvSpPr>
        <p:spPr/>
        <p:txBody>
          <a:bodyPr/>
          <a:lstStyle/>
          <a:p>
            <a:r>
              <a:rPr lang="vi-VN" dirty="0"/>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22</a:t>
            </a:fld>
            <a:endParaRPr lang="vi-VN"/>
          </a:p>
        </p:txBody>
      </p:sp>
    </p:spTree>
    <p:extLst>
      <p:ext uri="{BB962C8B-B14F-4D97-AF65-F5344CB8AC3E}">
        <p14:creationId xmlns:p14="http://schemas.microsoft.com/office/powerpoint/2010/main" val="100793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a:t>
            </a:r>
            <a:r>
              <a:rPr lang="en-US" b="1" dirty="0"/>
              <a:t>o: ISO 690:2010</a:t>
            </a:r>
          </a:p>
          <a:p>
            <a:r>
              <a:rPr lang="en-US" sz="2000" b="1" dirty="0" err="1"/>
              <a:t>Chương</a:t>
            </a:r>
            <a:r>
              <a:rPr lang="en-US" sz="2000" b="1" dirty="0"/>
              <a:t> </a:t>
            </a:r>
            <a:r>
              <a:rPr lang="en-US" sz="2000" b="1" dirty="0" err="1"/>
              <a:t>sách</a:t>
            </a:r>
            <a:r>
              <a:rPr lang="en-US" sz="2000" b="1" dirty="0"/>
              <a:t>:</a:t>
            </a:r>
          </a:p>
          <a:p>
            <a:pPr marL="0" indent="0">
              <a:buNone/>
            </a:pPr>
            <a:r>
              <a:rPr lang="en-US" sz="2000" dirty="0"/>
              <a:t>Author/s of chapter. chapter title. In: Author/s or editor of book. Title of book: subtitle of book*. Edition. Subsidiary author (e.g. translator)*. Place: Publisher, date, volume (if more than one), page numbers. Series title*. ISBN. Notes* </a:t>
            </a:r>
            <a:endParaRPr lang="en-US" sz="2000" b="1" dirty="0"/>
          </a:p>
          <a:p>
            <a:pPr marL="0" indent="0">
              <a:buNone/>
            </a:pPr>
            <a:r>
              <a:rPr lang="en-US" sz="2000" b="1" dirty="0" err="1"/>
              <a:t>Ví</a:t>
            </a:r>
            <a:r>
              <a:rPr lang="en-US" sz="2000" b="1" dirty="0"/>
              <a:t> </a:t>
            </a:r>
            <a:r>
              <a:rPr lang="en-US" sz="2000" b="1" dirty="0" err="1"/>
              <a:t>dụ</a:t>
            </a:r>
            <a:r>
              <a:rPr lang="en-US" sz="2000" b="1" dirty="0"/>
              <a:t>:</a:t>
            </a:r>
          </a:p>
          <a:p>
            <a:pPr marL="0" indent="0">
              <a:buNone/>
            </a:pPr>
            <a:r>
              <a:rPr lang="en-US" sz="2000" dirty="0"/>
              <a:t>Boyce, E. S.; Katz, R. M.; Mellon, C. The place of bibliographic instruction in the university curriculum. In: Mellon, C., ed. Bibliographic instruction: the second generation. Littleton: Libraries Unlimited, 1987, pp. 60-70. </a:t>
            </a:r>
            <a:endParaRPr lang="en-US" sz="2000" b="1"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23</a:t>
            </a:fld>
            <a:endParaRPr lang="vi-VN"/>
          </a:p>
        </p:txBody>
      </p:sp>
    </p:spTree>
    <p:extLst>
      <p:ext uri="{BB962C8B-B14F-4D97-AF65-F5344CB8AC3E}">
        <p14:creationId xmlns:p14="http://schemas.microsoft.com/office/powerpoint/2010/main" val="453179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a:t>
            </a:r>
            <a:r>
              <a:rPr lang="en-US" b="1" dirty="0"/>
              <a:t>o: ISO 690:2010</a:t>
            </a:r>
          </a:p>
          <a:p>
            <a:r>
              <a:rPr lang="en-US" sz="2200" b="1" dirty="0" err="1"/>
              <a:t>Bài</a:t>
            </a:r>
            <a:r>
              <a:rPr lang="en-US" sz="2200" b="1" dirty="0"/>
              <a:t> </a:t>
            </a:r>
            <a:r>
              <a:rPr lang="en-US" sz="2200" b="1" dirty="0" err="1"/>
              <a:t>báo</a:t>
            </a:r>
            <a:r>
              <a:rPr lang="en-US" sz="2200" b="1" dirty="0"/>
              <a:t> </a:t>
            </a:r>
            <a:r>
              <a:rPr lang="en-US" sz="2200" b="1" dirty="0" err="1"/>
              <a:t>tạp</a:t>
            </a:r>
            <a:r>
              <a:rPr lang="en-US" sz="2200" b="1" dirty="0"/>
              <a:t> </a:t>
            </a:r>
            <a:r>
              <a:rPr lang="en-US" sz="2200" b="1" dirty="0" err="1"/>
              <a:t>chí</a:t>
            </a:r>
            <a:r>
              <a:rPr lang="en-US" sz="2200" b="1" dirty="0"/>
              <a:t>:</a:t>
            </a:r>
          </a:p>
          <a:p>
            <a:pPr marL="0" indent="0">
              <a:buNone/>
            </a:pPr>
            <a:r>
              <a:rPr lang="en-US" sz="2200" dirty="0"/>
              <a:t>Author/s of article. Article title. Journal title: subtitle*. Place: Publisher, date, volume(number), pages. Notes*. </a:t>
            </a:r>
          </a:p>
          <a:p>
            <a:pPr marL="0" indent="0">
              <a:buNone/>
            </a:pPr>
            <a:r>
              <a:rPr lang="en-US" sz="2200" b="1" dirty="0" err="1"/>
              <a:t>Ví</a:t>
            </a:r>
            <a:r>
              <a:rPr lang="en-US" sz="2200" b="1" dirty="0"/>
              <a:t> </a:t>
            </a:r>
            <a:r>
              <a:rPr lang="en-US" sz="2200" b="1" dirty="0" err="1"/>
              <a:t>dụ</a:t>
            </a:r>
            <a:r>
              <a:rPr lang="en-US" sz="2200" b="1" dirty="0"/>
              <a:t>:</a:t>
            </a:r>
          </a:p>
          <a:p>
            <a:pPr marL="0" indent="0">
              <a:buNone/>
            </a:pPr>
            <a:r>
              <a:rPr lang="en-US" sz="2200" dirty="0"/>
              <a:t>Carrasco, C. La </a:t>
            </a:r>
            <a:r>
              <a:rPr lang="en-US" sz="2200" dirty="0" err="1"/>
              <a:t>paradoja</a:t>
            </a:r>
            <a:r>
              <a:rPr lang="en-US" sz="2200" dirty="0"/>
              <a:t> del </a:t>
            </a:r>
            <a:r>
              <a:rPr lang="en-US" sz="2200" dirty="0" err="1"/>
              <a:t>cuidado</a:t>
            </a:r>
            <a:r>
              <a:rPr lang="en-US" sz="2200" dirty="0"/>
              <a:t>: </a:t>
            </a:r>
            <a:r>
              <a:rPr lang="en-US" sz="2200" dirty="0" err="1"/>
              <a:t>necesario</a:t>
            </a:r>
            <a:r>
              <a:rPr lang="en-US" sz="2200" dirty="0"/>
              <a:t> </a:t>
            </a:r>
            <a:r>
              <a:rPr lang="en-US" sz="2200" dirty="0" err="1"/>
              <a:t>pero</a:t>
            </a:r>
            <a:r>
              <a:rPr lang="en-US" sz="2200" dirty="0"/>
              <a:t> invisible. </a:t>
            </a:r>
            <a:r>
              <a:rPr lang="en-US" sz="2200" dirty="0" err="1"/>
              <a:t>Revista</a:t>
            </a:r>
            <a:r>
              <a:rPr lang="en-US" sz="2200" dirty="0"/>
              <a:t> de </a:t>
            </a:r>
            <a:r>
              <a:rPr lang="en-US" sz="2200" dirty="0" err="1"/>
              <a:t>economía</a:t>
            </a:r>
            <a:r>
              <a:rPr lang="en-US" sz="2200" dirty="0"/>
              <a:t> </a:t>
            </a:r>
            <a:r>
              <a:rPr lang="en-US" sz="2200" dirty="0" err="1"/>
              <a:t>crítica</a:t>
            </a:r>
            <a:r>
              <a:rPr lang="en-US" sz="2200" dirty="0"/>
              <a:t>. March 2006, (5), 39-64. ISSN 1696-0866. </a:t>
            </a:r>
          </a:p>
          <a:p>
            <a:pPr marL="0" indent="0">
              <a:buNone/>
            </a:pPr>
            <a:r>
              <a:rPr lang="en-US" sz="2200" dirty="0"/>
              <a:t>Mahmood, K. The best library software for developing countries: more than 30 plus points of Micro CDS/ISIS. Library software review. </a:t>
            </a:r>
            <a:r>
              <a:rPr lang="en-US" sz="2200" dirty="0" err="1"/>
              <a:t>Wesport</a:t>
            </a:r>
            <a:r>
              <a:rPr lang="en-US" sz="2200" dirty="0"/>
              <a:t>: Meckler, 1997, 16(1), 12-16. ISSN 0742-5759. </a:t>
            </a:r>
            <a:endParaRPr lang="en-US" sz="2200" b="1"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24</a:t>
            </a:fld>
            <a:endParaRPr lang="vi-VN"/>
          </a:p>
        </p:txBody>
      </p:sp>
    </p:spTree>
    <p:extLst>
      <p:ext uri="{BB962C8B-B14F-4D97-AF65-F5344CB8AC3E}">
        <p14:creationId xmlns:p14="http://schemas.microsoft.com/office/powerpoint/2010/main" val="1261054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fontScale="92500" lnSpcReduction="10000"/>
          </a:bodyPr>
          <a:lstStyle/>
          <a:p>
            <a:pPr marL="0" indent="0">
              <a:buNone/>
            </a:pPr>
            <a:r>
              <a:rPr lang="vi-VN" b="1" dirty="0"/>
              <a:t>3.10 Cách ghi tài liệu tham khả</a:t>
            </a:r>
            <a:r>
              <a:rPr lang="en-US" b="1" dirty="0"/>
              <a:t>o: ISO 690:2010</a:t>
            </a:r>
          </a:p>
          <a:p>
            <a:r>
              <a:rPr lang="en-US" b="1" dirty="0" err="1"/>
              <a:t>Báo</a:t>
            </a:r>
            <a:r>
              <a:rPr lang="en-US" b="1" dirty="0"/>
              <a:t> </a:t>
            </a:r>
            <a:r>
              <a:rPr lang="en-US" b="1" dirty="0" err="1"/>
              <a:t>cáo</a:t>
            </a:r>
            <a:r>
              <a:rPr lang="en-US" b="1" dirty="0"/>
              <a:t> </a:t>
            </a:r>
            <a:r>
              <a:rPr lang="en-US" b="1" dirty="0" err="1"/>
              <a:t>hội</a:t>
            </a:r>
            <a:r>
              <a:rPr lang="en-US" b="1" dirty="0"/>
              <a:t> </a:t>
            </a:r>
            <a:r>
              <a:rPr lang="en-US" b="1" dirty="0" err="1"/>
              <a:t>thảo</a:t>
            </a:r>
            <a:endParaRPr lang="en-US" b="1" dirty="0"/>
          </a:p>
          <a:p>
            <a:pPr marL="0" indent="0">
              <a:buNone/>
            </a:pPr>
            <a:r>
              <a:rPr lang="en-US" dirty="0"/>
              <a:t>Author/s. </a:t>
            </a:r>
            <a:r>
              <a:rPr lang="en-US" i="1" dirty="0"/>
              <a:t>Title: subtitle</a:t>
            </a:r>
            <a:r>
              <a:rPr lang="en-US" dirty="0"/>
              <a:t>* </a:t>
            </a:r>
            <a:r>
              <a:rPr lang="en-US" i="1" dirty="0"/>
              <a:t>(Include the place and date of the conference). </a:t>
            </a:r>
            <a:r>
              <a:rPr lang="en-US" dirty="0"/>
              <a:t>Edition. Subsidiary author (e.g. translator)*. Volume number (if more than one). Place: Publisher, date. Collection*, number of collection*. ISBN. Notes*. </a:t>
            </a:r>
          </a:p>
          <a:p>
            <a:pPr marL="0" indent="0">
              <a:buNone/>
            </a:pPr>
            <a:r>
              <a:rPr lang="en-US" b="1" dirty="0" err="1"/>
              <a:t>Ví</a:t>
            </a:r>
            <a:r>
              <a:rPr lang="en-US" b="1" dirty="0"/>
              <a:t> </a:t>
            </a:r>
            <a:r>
              <a:rPr lang="en-US" b="1" dirty="0" err="1"/>
              <a:t>dụ</a:t>
            </a:r>
            <a:r>
              <a:rPr lang="en-US" b="1" dirty="0"/>
              <a:t>:</a:t>
            </a:r>
          </a:p>
          <a:p>
            <a:pPr>
              <a:buFont typeface="Wingdings" panose="05000000000000000000" pitchFamily="2" charset="2"/>
              <a:buChar char="§"/>
            </a:pPr>
            <a:r>
              <a:rPr lang="en-US" dirty="0"/>
              <a:t>López-Aguilera, E.; </a:t>
            </a:r>
            <a:r>
              <a:rPr lang="en-US" dirty="0" err="1"/>
              <a:t>Heusse</a:t>
            </a:r>
            <a:r>
              <a:rPr lang="en-US" dirty="0"/>
              <a:t>, M.; Rousseau, F.; </a:t>
            </a:r>
            <a:r>
              <a:rPr lang="en-US" dirty="0" err="1"/>
              <a:t>Duda</a:t>
            </a:r>
            <a:r>
              <a:rPr lang="en-US" dirty="0"/>
              <a:t>, A.; </a:t>
            </a:r>
            <a:r>
              <a:rPr lang="en-US" dirty="0" err="1"/>
              <a:t>Casademont</a:t>
            </a:r>
            <a:r>
              <a:rPr lang="en-US" dirty="0"/>
              <a:t>, J. Performance of wireless LAN access methods in multicell environments. In: Proceedings of the Global Telecommunications Conference, 2006: GLOBECOM'06. New York: IEEE, 2006, pp. 1-6. </a:t>
            </a:r>
            <a:endParaRPr lang="en-US" b="1"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25</a:t>
            </a:fld>
            <a:endParaRPr lang="vi-VN"/>
          </a:p>
        </p:txBody>
      </p:sp>
    </p:spTree>
    <p:extLst>
      <p:ext uri="{BB962C8B-B14F-4D97-AF65-F5344CB8AC3E}">
        <p14:creationId xmlns:p14="http://schemas.microsoft.com/office/powerpoint/2010/main" val="1813733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fontScale="85000" lnSpcReduction="10000"/>
          </a:bodyPr>
          <a:lstStyle/>
          <a:p>
            <a:pPr marL="0" indent="0">
              <a:buNone/>
            </a:pPr>
            <a:r>
              <a:rPr lang="vi-VN" sz="2600" b="1" dirty="0"/>
              <a:t>3.10 Cách ghi tài liệu tham khả</a:t>
            </a:r>
            <a:r>
              <a:rPr lang="en-US" sz="2600" b="1" dirty="0"/>
              <a:t>o: ISO 690:2010</a:t>
            </a:r>
          </a:p>
          <a:p>
            <a:r>
              <a:rPr lang="en-US" b="1" dirty="0" err="1"/>
              <a:t>Sách</a:t>
            </a:r>
            <a:r>
              <a:rPr lang="en-US" b="1" dirty="0"/>
              <a:t> </a:t>
            </a:r>
            <a:r>
              <a:rPr lang="en-US" b="1" dirty="0" err="1"/>
              <a:t>điện</a:t>
            </a:r>
            <a:r>
              <a:rPr lang="en-US" b="1" dirty="0"/>
              <a:t> </a:t>
            </a:r>
            <a:r>
              <a:rPr lang="en-US" b="1" dirty="0" err="1"/>
              <a:t>tử</a:t>
            </a:r>
            <a:endParaRPr lang="en-US" b="1" dirty="0"/>
          </a:p>
          <a:p>
            <a:pPr marL="0" indent="0">
              <a:buNone/>
            </a:pPr>
            <a:r>
              <a:rPr lang="en-US" dirty="0"/>
              <a:t>Author/s. Title: subtitle* [online]. Edition. Subsidiary author*. Place: Publisher, date. Date of update. Collection*, number of collection*. ISBN. Notes* [viewed date]. Available from: &lt;URL&gt;</a:t>
            </a:r>
          </a:p>
          <a:p>
            <a:pPr marL="0" indent="0">
              <a:buNone/>
            </a:pPr>
            <a:r>
              <a:rPr lang="en-US" b="1" dirty="0" err="1"/>
              <a:t>Ví</a:t>
            </a:r>
            <a:r>
              <a:rPr lang="en-US" b="1" dirty="0"/>
              <a:t> </a:t>
            </a:r>
            <a:r>
              <a:rPr lang="en-US" b="1" dirty="0" err="1"/>
              <a:t>dụ</a:t>
            </a:r>
            <a:r>
              <a:rPr lang="en-US" b="1" dirty="0"/>
              <a:t>:</a:t>
            </a:r>
          </a:p>
          <a:p>
            <a:pPr>
              <a:buFont typeface="Wingdings" panose="05000000000000000000" pitchFamily="2" charset="2"/>
              <a:buChar char="§"/>
            </a:pPr>
            <a:r>
              <a:rPr lang="en-US" dirty="0"/>
              <a:t>López-Aguilera, E.; </a:t>
            </a:r>
            <a:r>
              <a:rPr lang="en-US" dirty="0" err="1"/>
              <a:t>Heusse</a:t>
            </a:r>
            <a:r>
              <a:rPr lang="en-US" dirty="0"/>
              <a:t>, M.; Rousseau, F.; </a:t>
            </a:r>
            <a:r>
              <a:rPr lang="en-US" dirty="0" err="1"/>
              <a:t>Duda</a:t>
            </a:r>
            <a:r>
              <a:rPr lang="en-US" dirty="0"/>
              <a:t>, A.; </a:t>
            </a:r>
            <a:r>
              <a:rPr lang="en-US" dirty="0" err="1"/>
              <a:t>Casademont</a:t>
            </a:r>
            <a:r>
              <a:rPr lang="en-US" dirty="0"/>
              <a:t>, J. Performance of wireless LAN access methods in multicell environments. In: Proceedings of the Global Telecommunications Conference, 2006: GLOBECOM'06. New York: IEEE, 2006, pp. 1-6. </a:t>
            </a:r>
          </a:p>
          <a:p>
            <a:pPr>
              <a:buFont typeface="Wingdings" panose="05000000000000000000" pitchFamily="2" charset="2"/>
              <a:buChar char="§"/>
            </a:pPr>
            <a:r>
              <a:rPr lang="en-US" dirty="0"/>
              <a:t>IMO. </a:t>
            </a:r>
            <a:r>
              <a:rPr lang="en-US" i="1" dirty="0"/>
              <a:t>International Maritime Organization </a:t>
            </a:r>
            <a:r>
              <a:rPr lang="en-US" dirty="0"/>
              <a:t>[online]. London: IMO, 2018. [viewed date 12 April 2018]. Available from: &lt;http://www.imo.org&gt; </a:t>
            </a:r>
            <a:br>
              <a:rPr lang="en-US" dirty="0"/>
            </a:br>
            <a:endParaRPr lang="en-US" dirty="0"/>
          </a:p>
          <a:p>
            <a:pPr marL="0" indent="0">
              <a:buNone/>
            </a:pPr>
            <a:endParaRPr lang="en-US" b="1" dirty="0"/>
          </a:p>
          <a:p>
            <a:pPr>
              <a:buFont typeface="Wingdings" panose="05000000000000000000" pitchFamily="2" charset="2"/>
              <a:buChar char="§"/>
            </a:pPr>
            <a:endParaRPr lang="en-US"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26</a:t>
            </a:fld>
            <a:endParaRPr lang="vi-VN"/>
          </a:p>
        </p:txBody>
      </p:sp>
    </p:spTree>
    <p:extLst>
      <p:ext uri="{BB962C8B-B14F-4D97-AF65-F5344CB8AC3E}">
        <p14:creationId xmlns:p14="http://schemas.microsoft.com/office/powerpoint/2010/main" val="1100740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a:t>
            </a:r>
            <a:r>
              <a:rPr lang="en-US" b="1" dirty="0"/>
              <a:t>o: ISO 690:2010</a:t>
            </a:r>
          </a:p>
          <a:p>
            <a:r>
              <a:rPr lang="en-US" b="1" dirty="0"/>
              <a:t>Trang web:</a:t>
            </a:r>
          </a:p>
          <a:p>
            <a:pPr marL="0" indent="0">
              <a:buNone/>
            </a:pPr>
            <a:r>
              <a:rPr lang="en-US" sz="1800" dirty="0"/>
              <a:t>Author/s of chapter or part. Title of chapter or part. In: Author/s of source. </a:t>
            </a:r>
            <a:r>
              <a:rPr lang="en-US" sz="1800" i="1" dirty="0"/>
              <a:t>Title of the source: subtitle</a:t>
            </a:r>
            <a:r>
              <a:rPr lang="en-US" sz="1800" dirty="0"/>
              <a:t>* [online]. Edition or version. Subsidiary author (e.g. translator)*. Place: Publisher, date, volume, page numbers, etc.. Update date. Collection*. ISBN. Notes* [viewed date]. Available from: &lt;URL&gt; </a:t>
            </a:r>
            <a:r>
              <a:rPr lang="en-US" dirty="0"/>
              <a:t/>
            </a:r>
            <a:br>
              <a:rPr lang="en-US" dirty="0"/>
            </a:br>
            <a:r>
              <a:rPr lang="en-US" b="1" dirty="0" err="1"/>
              <a:t>Ví</a:t>
            </a:r>
            <a:r>
              <a:rPr lang="en-US" b="1" dirty="0"/>
              <a:t> </a:t>
            </a:r>
            <a:r>
              <a:rPr lang="en-US" b="1" dirty="0" err="1"/>
              <a:t>dụ</a:t>
            </a:r>
            <a:r>
              <a:rPr lang="en-US" b="1" dirty="0"/>
              <a:t>:</a:t>
            </a:r>
            <a:endParaRPr lang="en-US" dirty="0"/>
          </a:p>
          <a:p>
            <a:pPr marL="0" indent="0">
              <a:buNone/>
            </a:pPr>
            <a:r>
              <a:rPr lang="en-US" sz="1800" dirty="0"/>
              <a:t>UPC. </a:t>
            </a:r>
            <a:r>
              <a:rPr lang="en-US" sz="1800" dirty="0" err="1"/>
              <a:t>Servei</a:t>
            </a:r>
            <a:r>
              <a:rPr lang="en-US" sz="1800" dirty="0"/>
              <a:t> de </a:t>
            </a:r>
            <a:r>
              <a:rPr lang="en-US" sz="1800" dirty="0" err="1"/>
              <a:t>Comunicació</a:t>
            </a:r>
            <a:r>
              <a:rPr lang="en-US" sz="1800" dirty="0"/>
              <a:t> </a:t>
            </a:r>
            <a:r>
              <a:rPr lang="en-US" sz="1800" dirty="0" err="1"/>
              <a:t>i</a:t>
            </a:r>
            <a:r>
              <a:rPr lang="en-US" sz="1800" dirty="0"/>
              <a:t> </a:t>
            </a:r>
            <a:r>
              <a:rPr lang="en-US" sz="1800" dirty="0" err="1"/>
              <a:t>Promoció</a:t>
            </a:r>
            <a:r>
              <a:rPr lang="en-US" sz="1800" dirty="0"/>
              <a:t>. </a:t>
            </a:r>
            <a:r>
              <a:rPr lang="en-US" sz="1800" dirty="0" err="1"/>
              <a:t>Cronologia</a:t>
            </a:r>
            <a:r>
              <a:rPr lang="en-US" sz="1800" dirty="0"/>
              <a:t>. In: UPC. </a:t>
            </a:r>
            <a:r>
              <a:rPr lang="en-US" sz="1800" dirty="0" err="1"/>
              <a:t>Universitat</a:t>
            </a:r>
            <a:r>
              <a:rPr lang="en-US" sz="1800" dirty="0"/>
              <a:t> </a:t>
            </a:r>
            <a:r>
              <a:rPr lang="en-US" sz="1800" dirty="0" err="1"/>
              <a:t>Politècnica</a:t>
            </a:r>
            <a:r>
              <a:rPr lang="en-US" sz="1800" dirty="0"/>
              <a:t> de Catalunya [online]. Barcelona: UPC [viewed date: 24 </a:t>
            </a:r>
            <a:r>
              <a:rPr lang="en-US" sz="1800" dirty="0" err="1"/>
              <a:t>octubre</a:t>
            </a:r>
            <a:r>
              <a:rPr lang="en-US" sz="1800" dirty="0"/>
              <a:t> 2013]. Available from: &lt;http://www.upc.edu/la-upc/la-institucio/cronologia-historica&gt;</a:t>
            </a:r>
          </a:p>
          <a:p>
            <a:pPr>
              <a:buFont typeface="Wingdings" panose="05000000000000000000" pitchFamily="2" charset="2"/>
              <a:buChar char="§"/>
            </a:pPr>
            <a:endParaRPr lang="en-US"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27</a:t>
            </a:fld>
            <a:endParaRPr lang="vi-VN"/>
          </a:p>
        </p:txBody>
      </p:sp>
    </p:spTree>
    <p:extLst>
      <p:ext uri="{BB962C8B-B14F-4D97-AF65-F5344CB8AC3E}">
        <p14:creationId xmlns:p14="http://schemas.microsoft.com/office/powerpoint/2010/main" val="2271363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a:t>
            </a:r>
            <a:r>
              <a:rPr lang="en-US" b="1" dirty="0"/>
              <a:t>o: ISO 690:2010</a:t>
            </a:r>
          </a:p>
          <a:p>
            <a:r>
              <a:rPr lang="en-US" b="1" dirty="0" err="1"/>
              <a:t>Tài</a:t>
            </a:r>
            <a:r>
              <a:rPr lang="en-US" b="1" dirty="0"/>
              <a:t> </a:t>
            </a:r>
            <a:r>
              <a:rPr lang="en-US" b="1" dirty="0" err="1"/>
              <a:t>liệu</a:t>
            </a:r>
            <a:r>
              <a:rPr lang="en-US" b="1" dirty="0"/>
              <a:t> </a:t>
            </a:r>
            <a:r>
              <a:rPr lang="en-US" b="1" dirty="0" err="1"/>
              <a:t>khác</a:t>
            </a:r>
            <a:r>
              <a:rPr lang="en-US" b="1" dirty="0"/>
              <a:t>: </a:t>
            </a:r>
            <a:r>
              <a:rPr lang="en-US" dirty="0" err="1"/>
              <a:t>Bằng</a:t>
            </a:r>
            <a:r>
              <a:rPr lang="en-US" dirty="0"/>
              <a:t> </a:t>
            </a:r>
            <a:r>
              <a:rPr lang="en-US" dirty="0" err="1"/>
              <a:t>sáng</a:t>
            </a:r>
            <a:r>
              <a:rPr lang="en-US" dirty="0"/>
              <a:t> </a:t>
            </a:r>
            <a:r>
              <a:rPr lang="en-US" dirty="0" err="1"/>
              <a:t>chế</a:t>
            </a:r>
            <a:r>
              <a:rPr lang="en-US" dirty="0"/>
              <a:t>, </a:t>
            </a:r>
            <a:r>
              <a:rPr lang="en-US" dirty="0" err="1"/>
              <a:t>luật</a:t>
            </a:r>
            <a:r>
              <a:rPr lang="en-US" dirty="0"/>
              <a:t>, </a:t>
            </a:r>
            <a:r>
              <a:rPr lang="en-US" dirty="0" err="1"/>
              <a:t>báo</a:t>
            </a:r>
            <a:r>
              <a:rPr lang="en-US" dirty="0"/>
              <a:t> </a:t>
            </a:r>
            <a:r>
              <a:rPr lang="en-US" dirty="0" err="1"/>
              <a:t>cáo</a:t>
            </a:r>
            <a:r>
              <a:rPr lang="en-US" dirty="0"/>
              <a:t>, … </a:t>
            </a:r>
          </a:p>
          <a:p>
            <a:pPr marL="0" indent="0" algn="ctr">
              <a:buNone/>
            </a:pPr>
            <a:r>
              <a:rPr lang="en-US" dirty="0"/>
              <a:t>https://www.iso.org/standard/43320.html</a:t>
            </a:r>
          </a:p>
          <a:p>
            <a:pPr marL="0" indent="0">
              <a:buNone/>
            </a:pPr>
            <a:endParaRPr lang="en-US" b="1"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28</a:t>
            </a:fld>
            <a:endParaRPr lang="vi-VN"/>
          </a:p>
        </p:txBody>
      </p:sp>
    </p:spTree>
    <p:extLst>
      <p:ext uri="{BB962C8B-B14F-4D97-AF65-F5344CB8AC3E}">
        <p14:creationId xmlns:p14="http://schemas.microsoft.com/office/powerpoint/2010/main" val="1473700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7C7CB-BAAE-4140-B0B5-D14E68052C25}"/>
              </a:ext>
            </a:extLst>
          </p:cNvPr>
          <p:cNvSpPr>
            <a:spLocks noGrp="1"/>
          </p:cNvSpPr>
          <p:nvPr>
            <p:ph type="title"/>
          </p:nvPr>
        </p:nvSpPr>
        <p:spPr/>
        <p:txBody>
          <a:bodyPr>
            <a:noAutofit/>
          </a:bodyPr>
          <a:lstStyle/>
          <a:p>
            <a:r>
              <a:rPr lang="vi-VN" sz="2400" dirty="0"/>
              <a:t>Bài 3. Xây dựng tổng quan tài liệu và cơ sở lý thuyết</a:t>
            </a:r>
            <a:endParaRPr lang="en-US" sz="2000" dirty="0"/>
          </a:p>
        </p:txBody>
      </p:sp>
      <p:sp>
        <p:nvSpPr>
          <p:cNvPr id="3" name="Content Placeholder 2">
            <a:extLst>
              <a:ext uri="{FF2B5EF4-FFF2-40B4-BE49-F238E27FC236}">
                <a16:creationId xmlns:a16="http://schemas.microsoft.com/office/drawing/2014/main" xmlns="" id="{1DEAEE18-EF68-4369-93D3-8033894AA23B}"/>
              </a:ext>
            </a:extLst>
          </p:cNvPr>
          <p:cNvSpPr>
            <a:spLocks noGrp="1"/>
          </p:cNvSpPr>
          <p:nvPr>
            <p:ph sz="quarter" idx="1"/>
          </p:nvPr>
        </p:nvSpPr>
        <p:spPr/>
        <p:txBody>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endParaRPr lang="en-US" dirty="0"/>
          </a:p>
        </p:txBody>
      </p:sp>
      <p:sp>
        <p:nvSpPr>
          <p:cNvPr id="4" name="Slide Number Placeholder 3">
            <a:extLst>
              <a:ext uri="{FF2B5EF4-FFF2-40B4-BE49-F238E27FC236}">
                <a16:creationId xmlns:a16="http://schemas.microsoft.com/office/drawing/2014/main" xmlns="" id="{709D7BB0-BA9E-45EB-BAE2-41FFD8DCCA64}"/>
              </a:ext>
            </a:extLst>
          </p:cNvPr>
          <p:cNvSpPr>
            <a:spLocks noGrp="1"/>
          </p:cNvSpPr>
          <p:nvPr>
            <p:ph type="sldNum" sz="quarter" idx="15"/>
          </p:nvPr>
        </p:nvSpPr>
        <p:spPr/>
        <p:txBody>
          <a:bodyPr/>
          <a:lstStyle/>
          <a:p>
            <a:fld id="{DB9063F0-F53E-4BA6-B6E6-EA7AF3229D86}" type="slidenum">
              <a:rPr lang="vi-VN" smtClean="0"/>
              <a:t>29</a:t>
            </a:fld>
            <a:endParaRPr lang="vi-VN"/>
          </a:p>
        </p:txBody>
      </p:sp>
      <p:sp>
        <p:nvSpPr>
          <p:cNvPr id="5" name="Footer Placeholder 4">
            <a:extLst>
              <a:ext uri="{FF2B5EF4-FFF2-40B4-BE49-F238E27FC236}">
                <a16:creationId xmlns:a16="http://schemas.microsoft.com/office/drawing/2014/main" xmlns="" id="{4A102298-C3AC-41AE-82BB-000ADEBC6527}"/>
              </a:ext>
            </a:extLst>
          </p:cNvPr>
          <p:cNvSpPr>
            <a:spLocks noGrp="1"/>
          </p:cNvSpPr>
          <p:nvPr>
            <p:ph type="ftr" sz="quarter" idx="16"/>
          </p:nvPr>
        </p:nvSpPr>
        <p:spPr/>
        <p:txBody>
          <a:bodyPr/>
          <a:lstStyle/>
          <a:p>
            <a:r>
              <a:rPr lang="vi-VN"/>
              <a:t>PP nghiên cứu</a:t>
            </a:r>
          </a:p>
        </p:txBody>
      </p:sp>
      <p:pic>
        <p:nvPicPr>
          <p:cNvPr id="1026" name="Picture 2" descr="Káº¿t quáº£ hÃ¬nh áº£nh cho reference format">
            <a:extLst>
              <a:ext uri="{FF2B5EF4-FFF2-40B4-BE49-F238E27FC236}">
                <a16:creationId xmlns:a16="http://schemas.microsoft.com/office/drawing/2014/main" xmlns="" id="{0ECE1388-871F-46CD-AD55-0426EC866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9345"/>
            <a:ext cx="8077200" cy="473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18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 Khái niệm</a:t>
            </a:r>
          </a:p>
          <a:p>
            <a:pPr lvl="1"/>
            <a:r>
              <a:rPr lang="vi-VN" dirty="0"/>
              <a:t>Là một bản miêu tả chi tiết để chỉ ra rằng những lý thuyết nào sẽ được nói đến và sử dụng trong đề tài nghiên cứu của mình.</a:t>
            </a:r>
          </a:p>
          <a:p>
            <a:pPr marL="0" indent="0">
              <a:buNone/>
            </a:pPr>
            <a:r>
              <a:rPr lang="vi-VN" b="1" dirty="0"/>
              <a:t>3.2 Mục đích của Tổng quan tài liệu và cơ sở lý thuyết</a:t>
            </a:r>
          </a:p>
          <a:p>
            <a:pPr lvl="1"/>
            <a:r>
              <a:rPr lang="vi-VN" dirty="0"/>
              <a:t>Trình bày kiến thức và sự hiểu biết về vấn đề đang hoặc sẽ nghiên cứu.</a:t>
            </a:r>
          </a:p>
          <a:p>
            <a:pPr lvl="1"/>
            <a:r>
              <a:rPr lang="vi-VN" dirty="0"/>
              <a:t>Đánh giá ưu - khuyết điểm của các lý thuyết sẽ áp dụng.</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3</a:t>
            </a:fld>
            <a:endParaRPr lang="vi-VN"/>
          </a:p>
        </p:txBody>
      </p:sp>
    </p:spTree>
    <p:extLst>
      <p:ext uri="{BB962C8B-B14F-4D97-AF65-F5344CB8AC3E}">
        <p14:creationId xmlns:p14="http://schemas.microsoft.com/office/powerpoint/2010/main" val="375257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p:txBody>
          <a:bodyPr>
            <a:normAutofit fontScale="92500"/>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r>
              <a:rPr lang="en-US" b="1" dirty="0" err="1"/>
              <a:t>Sách</a:t>
            </a:r>
            <a:endParaRPr lang="en-US" b="1" dirty="0"/>
          </a:p>
          <a:p>
            <a:endParaRPr lang="en-US" dirty="0"/>
          </a:p>
          <a:p>
            <a:endParaRPr lang="en-US" dirty="0"/>
          </a:p>
          <a:p>
            <a:endParaRPr lang="en-US" dirty="0"/>
          </a:p>
          <a:p>
            <a:endParaRPr lang="en-US" dirty="0"/>
          </a:p>
          <a:p>
            <a:pPr marL="0" indent="0">
              <a:buNone/>
            </a:pPr>
            <a:r>
              <a:rPr lang="en-US" b="1" dirty="0" err="1"/>
              <a:t>Ví</a:t>
            </a:r>
            <a:r>
              <a:rPr lang="en-US" b="1" dirty="0"/>
              <a:t> </a:t>
            </a:r>
            <a:r>
              <a:rPr lang="en-US" b="1" dirty="0" err="1"/>
              <a:t>dụ</a:t>
            </a:r>
            <a:r>
              <a:rPr lang="en-US" b="1" dirty="0"/>
              <a:t>:</a:t>
            </a:r>
          </a:p>
          <a:p>
            <a:pPr lvl="1"/>
            <a:r>
              <a:rPr lang="en-US" dirty="0"/>
              <a:t>Mitchell, J.A., Thomson, M., &amp; Coyne, R.P. (2017). </a:t>
            </a:r>
            <a:r>
              <a:rPr lang="en-US" i="1" dirty="0"/>
              <a:t>A guide to citation</a:t>
            </a:r>
            <a:r>
              <a:rPr lang="en-US" dirty="0"/>
              <a:t>. London, England: My Publisher</a:t>
            </a:r>
          </a:p>
          <a:p>
            <a:pPr lvl="1"/>
            <a:r>
              <a:rPr lang="en-US" dirty="0"/>
              <a:t>Jones, A.F &amp; Wang, L. (2011). </a:t>
            </a:r>
            <a:r>
              <a:rPr lang="en-US" i="1" dirty="0"/>
              <a:t>Spectacular creatures: The Amazon rainforest </a:t>
            </a:r>
            <a:r>
              <a:rPr lang="en-US" dirty="0"/>
              <a:t>(2nd ed.). San Jose, Costa Rica: My Publisher</a:t>
            </a:r>
          </a:p>
          <a:p>
            <a:pPr marL="0" indent="0">
              <a:buNone/>
            </a:pPr>
            <a:endParaRPr lang="en-US" dirty="0"/>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30</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a:t>PP nghiên cứu</a:t>
            </a:r>
          </a:p>
        </p:txBody>
      </p:sp>
      <p:pic>
        <p:nvPicPr>
          <p:cNvPr id="4098" name="Picture 2">
            <a:extLst>
              <a:ext uri="{FF2B5EF4-FFF2-40B4-BE49-F238E27FC236}">
                <a16:creationId xmlns:a16="http://schemas.microsoft.com/office/drawing/2014/main" xmlns="" id="{0B271F29-3932-45B0-8840-566FDDF75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934200" cy="197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036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p:txBody>
          <a:bodyPr>
            <a:normAutofit/>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r>
              <a:rPr lang="en-US" sz="2000" b="1" dirty="0" err="1"/>
              <a:t>Sách</a:t>
            </a:r>
            <a:r>
              <a:rPr lang="en-US" sz="2000" b="1" dirty="0"/>
              <a:t> </a:t>
            </a:r>
            <a:r>
              <a:rPr lang="en-US" sz="2000" b="1" dirty="0" err="1"/>
              <a:t>biên</a:t>
            </a:r>
            <a:r>
              <a:rPr lang="en-US" sz="2000" b="1" dirty="0"/>
              <a:t> </a:t>
            </a:r>
            <a:r>
              <a:rPr lang="en-US" sz="2000" b="1" dirty="0" err="1"/>
              <a:t>soạn</a:t>
            </a:r>
            <a:r>
              <a:rPr lang="en-US" sz="2000" b="1" dirty="0"/>
              <a:t> (Edited Book)</a:t>
            </a:r>
          </a:p>
          <a:p>
            <a:endParaRPr lang="en-US" dirty="0"/>
          </a:p>
          <a:p>
            <a:endParaRPr lang="en-US" dirty="0"/>
          </a:p>
          <a:p>
            <a:endParaRPr lang="en-US" dirty="0"/>
          </a:p>
          <a:p>
            <a:r>
              <a:rPr lang="en-US" sz="2000" b="1" dirty="0"/>
              <a:t>Ch</a:t>
            </a:r>
            <a:r>
              <a:rPr lang="vi-VN" sz="2000" b="1" dirty="0"/>
              <a:t>ư</a:t>
            </a:r>
            <a:r>
              <a:rPr lang="en-US" sz="2000" b="1" dirty="0" err="1"/>
              <a:t>ơng</a:t>
            </a:r>
            <a:r>
              <a:rPr lang="en-US" sz="2000" b="1" dirty="0"/>
              <a:t> </a:t>
            </a:r>
            <a:r>
              <a:rPr lang="en-US" sz="2000" b="1" dirty="0" err="1"/>
              <a:t>trong</a:t>
            </a:r>
            <a:r>
              <a:rPr lang="en-US" sz="2000" b="1" dirty="0"/>
              <a:t> </a:t>
            </a:r>
            <a:r>
              <a:rPr lang="en-US" sz="2000" b="1" dirty="0" err="1"/>
              <a:t>sách</a:t>
            </a:r>
            <a:r>
              <a:rPr lang="en-US" sz="2000" b="1" dirty="0"/>
              <a:t> </a:t>
            </a:r>
            <a:r>
              <a:rPr lang="en-US" sz="2000" b="1" dirty="0" err="1"/>
              <a:t>biên</a:t>
            </a:r>
            <a:r>
              <a:rPr lang="en-US" sz="2000" b="1" dirty="0"/>
              <a:t> </a:t>
            </a:r>
            <a:r>
              <a:rPr lang="en-US" sz="2000" b="1" dirty="0" err="1"/>
              <a:t>soạn</a:t>
            </a:r>
            <a:r>
              <a:rPr lang="en-US" sz="2000" b="1" dirty="0"/>
              <a:t> (Chapter in an Edited Book</a:t>
            </a:r>
            <a:r>
              <a:rPr lang="en-US" dirty="0"/>
              <a:t>):</a:t>
            </a:r>
          </a:p>
          <a:p>
            <a:endParaRPr lang="en-US" dirty="0"/>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31</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pic>
        <p:nvPicPr>
          <p:cNvPr id="5122" name="Picture 2">
            <a:extLst>
              <a:ext uri="{FF2B5EF4-FFF2-40B4-BE49-F238E27FC236}">
                <a16:creationId xmlns:a16="http://schemas.microsoft.com/office/drawing/2014/main" xmlns="" id="{052FF09C-7EE5-4CD7-A57E-16AFA5CD0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1" y="2057400"/>
            <a:ext cx="7584831" cy="177769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DFE795A7-6FCA-4BC4-96DB-12D14DBB3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82" y="4407878"/>
            <a:ext cx="8299118" cy="179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37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p:txBody>
          <a:bodyPr>
            <a:normAutofit/>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r>
              <a:rPr lang="en-US" sz="2000" b="1" dirty="0" err="1"/>
              <a:t>Sách</a:t>
            </a:r>
            <a:r>
              <a:rPr lang="en-US" sz="2000" b="1" dirty="0"/>
              <a:t> </a:t>
            </a:r>
            <a:r>
              <a:rPr lang="en-US" sz="2000" b="1" dirty="0" err="1"/>
              <a:t>điện</a:t>
            </a:r>
            <a:r>
              <a:rPr lang="en-US" sz="2000" b="1" dirty="0"/>
              <a:t> </a:t>
            </a:r>
            <a:r>
              <a:rPr lang="en-US" sz="2000" b="1" dirty="0" err="1"/>
              <a:t>tử</a:t>
            </a:r>
            <a:endParaRPr lang="en-US" sz="2000" b="1" dirty="0"/>
          </a:p>
          <a:p>
            <a:pPr marL="0" indent="0" algn="ctr">
              <a:buNone/>
            </a:pPr>
            <a:r>
              <a:rPr lang="en-US" sz="1800" dirty="0"/>
              <a:t>Author surname, initial(s) (Ed(s).*). (Year). </a:t>
            </a:r>
            <a:r>
              <a:rPr lang="en-US" sz="1800" i="1" dirty="0"/>
              <a:t>Title</a:t>
            </a:r>
            <a:r>
              <a:rPr lang="en-US" sz="1800" dirty="0"/>
              <a:t> (ed.*). Retrieved from URL</a:t>
            </a:r>
          </a:p>
          <a:p>
            <a:r>
              <a:rPr lang="en-US" sz="2000" b="1" dirty="0"/>
              <a:t>Ch</a:t>
            </a:r>
            <a:r>
              <a:rPr lang="vi-VN" sz="2000" b="1" dirty="0"/>
              <a:t>ư</a:t>
            </a:r>
            <a:r>
              <a:rPr lang="en-US" sz="2000" b="1" dirty="0" err="1"/>
              <a:t>ơng</a:t>
            </a:r>
            <a:r>
              <a:rPr lang="en-US" sz="2000" b="1" dirty="0"/>
              <a:t> </a:t>
            </a:r>
            <a:r>
              <a:rPr lang="en-US" sz="2000" b="1" dirty="0" err="1"/>
              <a:t>trong</a:t>
            </a:r>
            <a:r>
              <a:rPr lang="en-US" sz="2000" b="1" dirty="0"/>
              <a:t> </a:t>
            </a:r>
            <a:r>
              <a:rPr lang="en-US" sz="2000" b="1" dirty="0" err="1"/>
              <a:t>sách</a:t>
            </a:r>
            <a:r>
              <a:rPr lang="en-US" sz="2000" b="1" dirty="0"/>
              <a:t> </a:t>
            </a:r>
            <a:r>
              <a:rPr lang="en-US" sz="2000" b="1" dirty="0" err="1"/>
              <a:t>điện</a:t>
            </a:r>
            <a:r>
              <a:rPr lang="en-US" sz="2000" b="1" dirty="0"/>
              <a:t> </a:t>
            </a:r>
            <a:r>
              <a:rPr lang="en-US" sz="2000" b="1" dirty="0" err="1"/>
              <a:t>tử</a:t>
            </a:r>
            <a:r>
              <a:rPr lang="en-US" sz="2000" b="1" dirty="0"/>
              <a:t>:</a:t>
            </a:r>
          </a:p>
          <a:p>
            <a:pPr marL="0" indent="0" algn="ctr">
              <a:buNone/>
            </a:pPr>
            <a:r>
              <a:rPr lang="en-US" sz="1800" dirty="0"/>
              <a:t>Last name of the chapter author, initial(s). (Year). Chapter title. In editor initial(s), surname (Ed.). Title (ed., </a:t>
            </a:r>
            <a:r>
              <a:rPr lang="en-US" sz="1800" dirty="0" err="1"/>
              <a:t>pp.chapter</a:t>
            </a:r>
            <a:r>
              <a:rPr lang="en-US" sz="1800" dirty="0"/>
              <a:t> page range). Retrieved from URL</a:t>
            </a:r>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32</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1555515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a:xfrm>
            <a:off x="234462" y="990600"/>
            <a:ext cx="8382000" cy="5782818"/>
          </a:xfrm>
        </p:spPr>
        <p:txBody>
          <a:bodyPr>
            <a:normAutofit fontScale="92500" lnSpcReduction="20000"/>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r>
              <a:rPr lang="en-US" sz="2200" b="1" dirty="0" err="1"/>
              <a:t>Bài</a:t>
            </a:r>
            <a:r>
              <a:rPr lang="en-US" sz="2200" b="1" dirty="0"/>
              <a:t> </a:t>
            </a:r>
            <a:r>
              <a:rPr lang="en-US" sz="2200" b="1" dirty="0" err="1"/>
              <a:t>báo</a:t>
            </a:r>
            <a:r>
              <a:rPr lang="en-US" sz="2200" b="1" dirty="0"/>
              <a:t> </a:t>
            </a:r>
            <a:r>
              <a:rPr lang="en-US" sz="2200" b="1" dirty="0" err="1"/>
              <a:t>trong</a:t>
            </a:r>
            <a:r>
              <a:rPr lang="en-US" sz="2200" b="1" dirty="0"/>
              <a:t> </a:t>
            </a:r>
            <a:r>
              <a:rPr lang="en-US" sz="2200" b="1" dirty="0" err="1"/>
              <a:t>tạp</a:t>
            </a:r>
            <a:r>
              <a:rPr lang="en-US" sz="2200" b="1" dirty="0"/>
              <a:t> </a:t>
            </a:r>
            <a:r>
              <a:rPr lang="en-US" sz="2200" b="1" dirty="0" err="1"/>
              <a:t>chí</a:t>
            </a:r>
            <a:endParaRPr lang="en-US" sz="2200" b="1" dirty="0"/>
          </a:p>
          <a:p>
            <a:endParaRPr lang="en-US" b="1" dirty="0"/>
          </a:p>
          <a:p>
            <a:endParaRPr lang="en-US" b="1" dirty="0"/>
          </a:p>
          <a:p>
            <a:endParaRPr lang="en-US" b="1" dirty="0"/>
          </a:p>
          <a:p>
            <a:endParaRPr lang="en-US" b="1" dirty="0"/>
          </a:p>
          <a:p>
            <a:endParaRPr lang="en-US" b="1" dirty="0"/>
          </a:p>
          <a:p>
            <a:pPr marL="0" indent="0">
              <a:buNone/>
            </a:pPr>
            <a:r>
              <a:rPr lang="en-US" sz="2200" b="1" dirty="0" err="1"/>
              <a:t>Ví</a:t>
            </a:r>
            <a:r>
              <a:rPr lang="en-US" sz="2200" b="1" dirty="0"/>
              <a:t> </a:t>
            </a:r>
            <a:r>
              <a:rPr lang="en-US" sz="2200" b="1" dirty="0" err="1"/>
              <a:t>dụ</a:t>
            </a:r>
            <a:r>
              <a:rPr lang="en-US" sz="2200" b="1" dirty="0"/>
              <a:t>:</a:t>
            </a:r>
          </a:p>
          <a:p>
            <a:pPr lvl="1"/>
            <a:r>
              <a:rPr lang="en-US" dirty="0"/>
              <a:t>Mitchell, J.A. (2017). Citation: Why is it so important. </a:t>
            </a:r>
            <a:r>
              <a:rPr lang="en-US" i="1" dirty="0"/>
              <a:t>Mendeley Journal, 67</a:t>
            </a:r>
            <a:r>
              <a:rPr lang="en-US" dirty="0"/>
              <a:t>(2), 81-95</a:t>
            </a:r>
          </a:p>
          <a:p>
            <a:pPr lvl="1"/>
            <a:r>
              <a:rPr lang="en-US" dirty="0"/>
              <a:t>Mitchell, J.A. (2017). Citation: Why is it so important. </a:t>
            </a:r>
            <a:r>
              <a:rPr lang="en-US" i="1" dirty="0"/>
              <a:t>Mendeley Journal, 67</a:t>
            </a:r>
            <a:r>
              <a:rPr lang="en-US" dirty="0"/>
              <a:t>(2), 81-95. Retrieved from </a:t>
            </a:r>
            <a:r>
              <a:rPr lang="en-US" u="sng" dirty="0">
                <a:hlinkClick r:id="rId2"/>
              </a:rPr>
              <a:t>https://www.mendeley.com/reference-management/reference-manager</a:t>
            </a:r>
            <a:endParaRPr lang="en-US" b="1" dirty="0"/>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33</a:t>
            </a:fld>
            <a:endParaRPr lang="vi-VN"/>
          </a:p>
        </p:txBody>
      </p:sp>
      <p:pic>
        <p:nvPicPr>
          <p:cNvPr id="6146" name="Picture 2">
            <a:extLst>
              <a:ext uri="{FF2B5EF4-FFF2-40B4-BE49-F238E27FC236}">
                <a16:creationId xmlns:a16="http://schemas.microsoft.com/office/drawing/2014/main" xmlns="" id="{A25446A9-C604-4C01-939D-2120B20AF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752600"/>
            <a:ext cx="7086600" cy="236979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162532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a:xfrm>
            <a:off x="234462" y="990600"/>
            <a:ext cx="8382000" cy="5782818"/>
          </a:xfrm>
        </p:spPr>
        <p:txBody>
          <a:bodyPr>
            <a:normAutofit/>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ALA style</a:t>
            </a:r>
            <a:endParaRPr lang="vi-VN" b="1" dirty="0">
              <a:solidFill>
                <a:prstClr val="black"/>
              </a:solidFill>
            </a:endParaRPr>
          </a:p>
          <a:p>
            <a:r>
              <a:rPr lang="en-US" sz="2200" b="1" dirty="0"/>
              <a:t>Trang web</a:t>
            </a:r>
          </a:p>
          <a:p>
            <a:pPr marL="0" indent="0" algn="ctr">
              <a:buNone/>
            </a:pPr>
            <a:r>
              <a:rPr lang="en-US" sz="2000" dirty="0"/>
              <a:t>Author surname, initial(s). (Year, month day). </a:t>
            </a:r>
            <a:r>
              <a:rPr lang="en-US" sz="2000" i="1" dirty="0"/>
              <a:t>Title</a:t>
            </a:r>
            <a:r>
              <a:rPr lang="en-US" sz="2000" dirty="0"/>
              <a:t>. Retrieved from URL</a:t>
            </a:r>
            <a:endParaRPr lang="en-US" sz="2000" b="1" dirty="0"/>
          </a:p>
          <a:p>
            <a:pPr marL="0" indent="0">
              <a:buNone/>
            </a:pPr>
            <a:r>
              <a:rPr lang="en-US" sz="2000" b="1" dirty="0" err="1"/>
              <a:t>Ví</a:t>
            </a:r>
            <a:r>
              <a:rPr lang="en-US" sz="2000" b="1" dirty="0"/>
              <a:t> </a:t>
            </a:r>
            <a:r>
              <a:rPr lang="en-US" sz="2000" b="1" dirty="0" err="1"/>
              <a:t>dụ</a:t>
            </a:r>
            <a:r>
              <a:rPr lang="en-US" sz="2000" b="1" dirty="0"/>
              <a:t>:</a:t>
            </a:r>
          </a:p>
          <a:p>
            <a:pPr lvl="1"/>
            <a:r>
              <a:rPr lang="en-US" sz="2000" dirty="0"/>
              <a:t>Mitchell, J.A. (2017, May 21). </a:t>
            </a:r>
            <a:r>
              <a:rPr lang="en-US" sz="2000" i="1" dirty="0"/>
              <a:t>How and when to reference</a:t>
            </a:r>
            <a:r>
              <a:rPr lang="en-US" sz="2000" dirty="0"/>
              <a:t>. Retrieved from  </a:t>
            </a:r>
            <a:r>
              <a:rPr lang="en-US" sz="2000" dirty="0">
                <a:hlinkClick r:id="rId2"/>
              </a:rPr>
              <a:t>https://www.howandwhentoreference.com.</a:t>
            </a:r>
            <a:endParaRPr lang="en-US" sz="2000" dirty="0"/>
          </a:p>
          <a:p>
            <a:r>
              <a:rPr lang="en-US" sz="2000" b="1" dirty="0" err="1"/>
              <a:t>Tài</a:t>
            </a:r>
            <a:r>
              <a:rPr lang="en-US" sz="2000" b="1" dirty="0"/>
              <a:t> </a:t>
            </a:r>
            <a:r>
              <a:rPr lang="en-US" sz="2000" b="1" dirty="0" err="1"/>
              <a:t>liệu</a:t>
            </a:r>
            <a:r>
              <a:rPr lang="en-US" sz="2000" b="1" dirty="0"/>
              <a:t> </a:t>
            </a:r>
            <a:r>
              <a:rPr lang="en-US" sz="2000" b="1" dirty="0" err="1"/>
              <a:t>khác</a:t>
            </a:r>
            <a:r>
              <a:rPr lang="en-US" sz="2000" b="1" dirty="0"/>
              <a:t>:</a:t>
            </a:r>
          </a:p>
          <a:p>
            <a:pPr marL="0" indent="0" algn="ctr">
              <a:buNone/>
            </a:pPr>
            <a:r>
              <a:rPr lang="en-US" sz="2000" dirty="0">
                <a:hlinkClick r:id="rId3"/>
              </a:rPr>
              <a:t>https://www.mendeley.com/guides/apa-citation-guide</a:t>
            </a:r>
            <a:endParaRPr lang="en-US" sz="2000" b="1" dirty="0"/>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34</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3305780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a:xfrm>
            <a:off x="234462" y="990600"/>
            <a:ext cx="8382000" cy="5782818"/>
          </a:xfrm>
        </p:spPr>
        <p:txBody>
          <a:bodyPr>
            <a:normAutofit lnSpcReduction="10000"/>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IEEE style</a:t>
            </a:r>
            <a:endParaRPr lang="vi-VN" b="1" dirty="0">
              <a:solidFill>
                <a:prstClr val="black"/>
              </a:solidFill>
            </a:endParaRPr>
          </a:p>
          <a:p>
            <a:r>
              <a:rPr lang="en-US" sz="2200" b="1" dirty="0" err="1"/>
              <a:t>Sách</a:t>
            </a:r>
            <a:endParaRPr lang="en-US" sz="2200" b="1" dirty="0"/>
          </a:p>
          <a:p>
            <a:pPr marL="0" indent="0" algn="ctr">
              <a:buNone/>
            </a:pPr>
            <a:r>
              <a:rPr lang="en-US" sz="2000" dirty="0"/>
              <a:t>Author(s). Book title. Location: Publishing company, year, pp. </a:t>
            </a:r>
            <a:endParaRPr lang="en-US" sz="2000" b="1" dirty="0"/>
          </a:p>
          <a:p>
            <a:pPr marL="0" indent="0">
              <a:buNone/>
            </a:pPr>
            <a:r>
              <a:rPr lang="en-US" sz="2000" b="1" dirty="0" err="1"/>
              <a:t>Ví</a:t>
            </a:r>
            <a:r>
              <a:rPr lang="en-US" sz="2000" b="1" dirty="0"/>
              <a:t> </a:t>
            </a:r>
            <a:r>
              <a:rPr lang="en-US" sz="2000" b="1" dirty="0" err="1"/>
              <a:t>dụ</a:t>
            </a:r>
            <a:r>
              <a:rPr lang="en-US" sz="2000" b="1" dirty="0"/>
              <a:t>:</a:t>
            </a:r>
          </a:p>
          <a:p>
            <a:pPr lvl="1"/>
            <a:r>
              <a:rPr lang="en-US" sz="2000" dirty="0"/>
              <a:t>W.K. Chen. Linear Networks and Systems. Belmont, CA: Wadsworth, 1993, pp. 123-35. </a:t>
            </a:r>
          </a:p>
          <a:p>
            <a:r>
              <a:rPr lang="en-US" sz="2200" b="1" dirty="0"/>
              <a:t>Ch</a:t>
            </a:r>
            <a:r>
              <a:rPr lang="vi-VN" sz="2200" b="1" dirty="0"/>
              <a:t>ư</a:t>
            </a:r>
            <a:r>
              <a:rPr lang="en-US" sz="2200" b="1" dirty="0" err="1"/>
              <a:t>ơng</a:t>
            </a:r>
            <a:r>
              <a:rPr lang="en-US" sz="2200" b="1" dirty="0"/>
              <a:t> </a:t>
            </a:r>
            <a:r>
              <a:rPr lang="en-US" sz="2200" b="1" dirty="0" err="1"/>
              <a:t>sách</a:t>
            </a:r>
            <a:endParaRPr lang="en-US" sz="2200" b="1" dirty="0"/>
          </a:p>
          <a:p>
            <a:pPr marL="0" indent="0" algn="ctr">
              <a:buNone/>
            </a:pPr>
            <a:r>
              <a:rPr lang="en-US" sz="2000" dirty="0"/>
              <a:t>Author(s). “Chapter title” in Book title, edition, volume. Editors name, Ed. Publishing location: Publishing company, year, pp. </a:t>
            </a:r>
            <a:endParaRPr lang="en-US" sz="2000" b="1" dirty="0"/>
          </a:p>
          <a:p>
            <a:pPr marL="0" indent="0">
              <a:buNone/>
            </a:pPr>
            <a:r>
              <a:rPr lang="en-US" sz="2000" b="1" dirty="0" err="1"/>
              <a:t>Ví</a:t>
            </a:r>
            <a:r>
              <a:rPr lang="en-US" sz="2000" b="1" dirty="0"/>
              <a:t> </a:t>
            </a:r>
            <a:r>
              <a:rPr lang="en-US" sz="2000" b="1" dirty="0" err="1"/>
              <a:t>dụ</a:t>
            </a:r>
            <a:r>
              <a:rPr lang="en-US" sz="2000" b="1" dirty="0"/>
              <a:t>:</a:t>
            </a:r>
          </a:p>
          <a:p>
            <a:pPr lvl="1"/>
            <a:r>
              <a:rPr lang="en-US" sz="2000" dirty="0"/>
              <a:t>J.E. Bourne. “Synthetic structure of industrial plastics,” in Plastics, 2nd ed., vol. 3. J. Peters, Ed. New York: McGraw-Hill, 1964, pp.15-67. </a:t>
            </a:r>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35</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2175378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a:xfrm>
            <a:off x="234462" y="990600"/>
            <a:ext cx="8382000" cy="5782818"/>
          </a:xfrm>
        </p:spPr>
        <p:txBody>
          <a:bodyPr>
            <a:normAutofit/>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IEEE style</a:t>
            </a:r>
            <a:endParaRPr lang="vi-VN" b="1" dirty="0">
              <a:solidFill>
                <a:prstClr val="black"/>
              </a:solidFill>
            </a:endParaRPr>
          </a:p>
          <a:p>
            <a:r>
              <a:rPr lang="en-US" sz="2200" b="1" dirty="0" err="1"/>
              <a:t>Bài</a:t>
            </a:r>
            <a:r>
              <a:rPr lang="en-US" sz="2200" b="1" dirty="0"/>
              <a:t> </a:t>
            </a:r>
            <a:r>
              <a:rPr lang="en-US" sz="2200" b="1" dirty="0" err="1"/>
              <a:t>báo</a:t>
            </a:r>
            <a:r>
              <a:rPr lang="en-US" sz="2200" b="1" dirty="0"/>
              <a:t> </a:t>
            </a:r>
            <a:r>
              <a:rPr lang="en-US" sz="2200" b="1" dirty="0" err="1"/>
              <a:t>tạp</a:t>
            </a:r>
            <a:r>
              <a:rPr lang="en-US" sz="2200" b="1" dirty="0"/>
              <a:t> </a:t>
            </a:r>
            <a:r>
              <a:rPr lang="en-US" sz="2200" b="1" dirty="0" err="1"/>
              <a:t>chí</a:t>
            </a:r>
            <a:endParaRPr lang="en-US" sz="2200" b="1" dirty="0"/>
          </a:p>
          <a:p>
            <a:pPr marL="0" indent="0" algn="ctr">
              <a:buNone/>
            </a:pPr>
            <a:r>
              <a:rPr lang="en-US" sz="2000" dirty="0"/>
              <a:t>Author(s). “Article title”. Journal title, vol., pp, date.  </a:t>
            </a:r>
            <a:endParaRPr lang="en-US" sz="2000" b="1" dirty="0"/>
          </a:p>
          <a:p>
            <a:pPr marL="0" indent="0">
              <a:buNone/>
            </a:pPr>
            <a:r>
              <a:rPr lang="en-US" sz="2000" b="1" dirty="0" err="1"/>
              <a:t>Ví</a:t>
            </a:r>
            <a:r>
              <a:rPr lang="en-US" sz="2000" b="1" dirty="0"/>
              <a:t> </a:t>
            </a:r>
            <a:r>
              <a:rPr lang="en-US" sz="2000" b="1" dirty="0" err="1"/>
              <a:t>dụ</a:t>
            </a:r>
            <a:r>
              <a:rPr lang="en-US" sz="2000" b="1" dirty="0"/>
              <a:t>:</a:t>
            </a:r>
          </a:p>
          <a:p>
            <a:pPr lvl="1"/>
            <a:r>
              <a:rPr lang="en-US" sz="2000" dirty="0"/>
              <a:t>G. </a:t>
            </a:r>
            <a:r>
              <a:rPr lang="en-US" sz="2000" dirty="0" err="1"/>
              <a:t>Pevere</a:t>
            </a:r>
            <a:r>
              <a:rPr lang="en-US" sz="2000" dirty="0"/>
              <a:t>. “Infrared Nation.” The International Journal of Infrared Design, vol. 33, pp. 56-99, Jan. 1979. </a:t>
            </a:r>
          </a:p>
          <a:p>
            <a:r>
              <a:rPr lang="en-US" sz="2200" b="1" dirty="0" err="1"/>
              <a:t>Báo</a:t>
            </a:r>
            <a:r>
              <a:rPr lang="en-US" sz="2200" b="1" dirty="0"/>
              <a:t> </a:t>
            </a:r>
            <a:r>
              <a:rPr lang="en-US" sz="2200" b="1" dirty="0" err="1"/>
              <a:t>cáo</a:t>
            </a:r>
            <a:r>
              <a:rPr lang="en-US" sz="2200" b="1" dirty="0"/>
              <a:t> </a:t>
            </a:r>
            <a:r>
              <a:rPr lang="en-US" sz="2200" b="1" dirty="0" err="1"/>
              <a:t>trong</a:t>
            </a:r>
            <a:r>
              <a:rPr lang="en-US" sz="2200" b="1" dirty="0"/>
              <a:t> </a:t>
            </a:r>
            <a:r>
              <a:rPr lang="en-US" sz="2200" b="1" dirty="0" err="1"/>
              <a:t>kỷ</a:t>
            </a:r>
            <a:r>
              <a:rPr lang="en-US" sz="2200" b="1" dirty="0"/>
              <a:t> </a:t>
            </a:r>
            <a:r>
              <a:rPr lang="en-US" sz="2200" b="1" dirty="0" err="1"/>
              <a:t>yếu</a:t>
            </a:r>
            <a:r>
              <a:rPr lang="en-US" sz="2200" b="1" dirty="0"/>
              <a:t> </a:t>
            </a:r>
            <a:r>
              <a:rPr lang="en-US" sz="2200" b="1" dirty="0" err="1"/>
              <a:t>hội</a:t>
            </a:r>
            <a:r>
              <a:rPr lang="en-US" sz="2200" b="1" dirty="0"/>
              <a:t> </a:t>
            </a:r>
            <a:r>
              <a:rPr lang="en-US" sz="2200" b="1" dirty="0" err="1"/>
              <a:t>thảo</a:t>
            </a:r>
            <a:endParaRPr lang="en-US" sz="2200" b="1" dirty="0"/>
          </a:p>
          <a:p>
            <a:pPr marL="0" indent="0" algn="ctr">
              <a:buNone/>
            </a:pPr>
            <a:r>
              <a:rPr lang="en-US" sz="2000" dirty="0"/>
              <a:t>Author(s). “Article title.” Conference proceedings, year, pp. </a:t>
            </a:r>
          </a:p>
          <a:p>
            <a:pPr marL="0" indent="0">
              <a:buNone/>
            </a:pPr>
            <a:r>
              <a:rPr lang="en-US" sz="2000" b="1" dirty="0" err="1"/>
              <a:t>Ví</a:t>
            </a:r>
            <a:r>
              <a:rPr lang="en-US" sz="2000" b="1" dirty="0"/>
              <a:t> </a:t>
            </a:r>
            <a:r>
              <a:rPr lang="en-US" sz="2000" b="1" dirty="0" err="1"/>
              <a:t>dụ</a:t>
            </a:r>
            <a:r>
              <a:rPr lang="en-US" sz="2000" b="1" dirty="0"/>
              <a:t>:</a:t>
            </a:r>
          </a:p>
          <a:p>
            <a:pPr lvl="1"/>
            <a:r>
              <a:rPr lang="en-US" sz="2000" dirty="0"/>
              <a:t>D.B. Payne and H.G. </a:t>
            </a:r>
            <a:r>
              <a:rPr lang="en-US" sz="2000" dirty="0" err="1"/>
              <a:t>Gunhold</a:t>
            </a:r>
            <a:r>
              <a:rPr lang="en-US" sz="2000" dirty="0"/>
              <a:t>. “Digital sundials and broadband technology,” in Proc. IOOC-ECOC, 1986, pp. 557-998. </a:t>
            </a:r>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36</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116906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BCE6CA-877F-4D4F-9F49-A7181B12B798}"/>
              </a:ext>
            </a:extLst>
          </p:cNvPr>
          <p:cNvSpPr>
            <a:spLocks noGrp="1"/>
          </p:cNvSpPr>
          <p:nvPr>
            <p:ph type="title"/>
          </p:nvPr>
        </p:nvSpPr>
        <p:spPr/>
        <p:txBody>
          <a:bodyPr/>
          <a:lstStyle/>
          <a:p>
            <a:r>
              <a:rPr lang="vi-VN" sz="2400" dirty="0"/>
              <a:t>Bài 3. Xây dựng tổng quan tài liệu và cơ sở lý thuyết</a:t>
            </a:r>
            <a:endParaRPr lang="en-US" dirty="0"/>
          </a:p>
        </p:txBody>
      </p:sp>
      <p:sp>
        <p:nvSpPr>
          <p:cNvPr id="3" name="Content Placeholder 2">
            <a:extLst>
              <a:ext uri="{FF2B5EF4-FFF2-40B4-BE49-F238E27FC236}">
                <a16:creationId xmlns:a16="http://schemas.microsoft.com/office/drawing/2014/main" xmlns="" id="{9D42A0B6-30B0-40F8-8F34-07F597CD7E63}"/>
              </a:ext>
            </a:extLst>
          </p:cNvPr>
          <p:cNvSpPr>
            <a:spLocks noGrp="1"/>
          </p:cNvSpPr>
          <p:nvPr>
            <p:ph sz="quarter" idx="1"/>
          </p:nvPr>
        </p:nvSpPr>
        <p:spPr>
          <a:xfrm>
            <a:off x="234462" y="990600"/>
            <a:ext cx="8382000" cy="5782818"/>
          </a:xfrm>
        </p:spPr>
        <p:txBody>
          <a:bodyPr>
            <a:normAutofit/>
          </a:bodyPr>
          <a:lstStyle/>
          <a:p>
            <a:pPr marL="0" lvl="0" indent="0">
              <a:buClr>
                <a:srgbClr val="FE8637"/>
              </a:buClr>
              <a:buNone/>
            </a:pPr>
            <a:r>
              <a:rPr lang="vi-VN" b="1" dirty="0">
                <a:solidFill>
                  <a:prstClr val="black"/>
                </a:solidFill>
              </a:rPr>
              <a:t>3.10 Cách ghi tài liệu tham khảo</a:t>
            </a:r>
            <a:r>
              <a:rPr lang="en-US" b="1" dirty="0">
                <a:solidFill>
                  <a:prstClr val="black"/>
                </a:solidFill>
              </a:rPr>
              <a:t>: IEEE style</a:t>
            </a:r>
            <a:endParaRPr lang="vi-VN" b="1" dirty="0">
              <a:solidFill>
                <a:prstClr val="black"/>
              </a:solidFill>
            </a:endParaRPr>
          </a:p>
          <a:p>
            <a:r>
              <a:rPr lang="en-US" sz="2200" b="1" dirty="0" err="1"/>
              <a:t>Tài</a:t>
            </a:r>
            <a:r>
              <a:rPr lang="en-US" sz="2200" b="1" dirty="0"/>
              <a:t> </a:t>
            </a:r>
            <a:r>
              <a:rPr lang="en-US" sz="2200" b="1" dirty="0" err="1"/>
              <a:t>liệu</a:t>
            </a:r>
            <a:r>
              <a:rPr lang="en-US" sz="2200" b="1" dirty="0"/>
              <a:t> </a:t>
            </a:r>
            <a:r>
              <a:rPr lang="en-US" sz="2200" b="1" dirty="0" err="1"/>
              <a:t>điện</a:t>
            </a:r>
            <a:r>
              <a:rPr lang="en-US" sz="2200" b="1" dirty="0"/>
              <a:t> </a:t>
            </a:r>
            <a:r>
              <a:rPr lang="en-US" sz="2200" b="1" dirty="0" err="1"/>
              <a:t>tử</a:t>
            </a:r>
            <a:r>
              <a:rPr lang="en-US" sz="2200" b="1" dirty="0"/>
              <a:t>:</a:t>
            </a:r>
          </a:p>
          <a:p>
            <a:pPr lvl="1"/>
            <a:r>
              <a:rPr lang="en-US" sz="1900" b="1" dirty="0" err="1"/>
              <a:t>Sách</a:t>
            </a:r>
            <a:endParaRPr lang="en-US" sz="1900" b="1" dirty="0"/>
          </a:p>
          <a:p>
            <a:pPr marL="365760" lvl="1" indent="0">
              <a:buNone/>
            </a:pPr>
            <a:r>
              <a:rPr lang="en-US" sz="2000" dirty="0"/>
              <a:t>Author. (year, Month day). Book title. (edition). [Type of medium]. Vol. (issue). Available: site/path/file [date accessed]. </a:t>
            </a:r>
            <a:endParaRPr lang="en-US" sz="1900" b="1" dirty="0"/>
          </a:p>
          <a:p>
            <a:pPr lvl="1"/>
            <a:r>
              <a:rPr lang="en-US" sz="1900" b="1" dirty="0" err="1"/>
              <a:t>Tạp</a:t>
            </a:r>
            <a:r>
              <a:rPr lang="en-US" sz="1900" b="1" dirty="0"/>
              <a:t> </a:t>
            </a:r>
            <a:r>
              <a:rPr lang="en-US" sz="1900" b="1" dirty="0" err="1"/>
              <a:t>chí</a:t>
            </a:r>
            <a:endParaRPr lang="en-US" sz="1900" b="1" dirty="0"/>
          </a:p>
          <a:p>
            <a:pPr marL="365760" lvl="1" indent="0">
              <a:buNone/>
            </a:pPr>
            <a:r>
              <a:rPr lang="en-US" sz="2000" dirty="0"/>
              <a:t>Author. (year, month). “Article title.” Journal title. [Type of medium]. Vol. (issue), pages. Available: site/path/file [date accessed]. </a:t>
            </a:r>
            <a:endParaRPr lang="en-US" sz="1900" b="1" dirty="0"/>
          </a:p>
          <a:p>
            <a:pPr lvl="1"/>
            <a:r>
              <a:rPr lang="en-US" sz="1900" b="1" dirty="0"/>
              <a:t>Trang web</a:t>
            </a:r>
          </a:p>
          <a:p>
            <a:pPr marL="365760" lvl="1" indent="0">
              <a:buNone/>
            </a:pPr>
            <a:r>
              <a:rPr lang="en-US" sz="2000" dirty="0"/>
              <a:t>Author(s)*. “Title.” Internet: complete URL, date updated* [date accessed]. </a:t>
            </a:r>
            <a:endParaRPr lang="en-US" sz="1900" b="1" dirty="0"/>
          </a:p>
        </p:txBody>
      </p:sp>
      <p:sp>
        <p:nvSpPr>
          <p:cNvPr id="4" name="Slide Number Placeholder 3">
            <a:extLst>
              <a:ext uri="{FF2B5EF4-FFF2-40B4-BE49-F238E27FC236}">
                <a16:creationId xmlns:a16="http://schemas.microsoft.com/office/drawing/2014/main" xmlns="" id="{A6E32F1B-591A-4074-A236-A9DC16AFB154}"/>
              </a:ext>
            </a:extLst>
          </p:cNvPr>
          <p:cNvSpPr>
            <a:spLocks noGrp="1"/>
          </p:cNvSpPr>
          <p:nvPr>
            <p:ph type="sldNum" sz="quarter" idx="15"/>
          </p:nvPr>
        </p:nvSpPr>
        <p:spPr/>
        <p:txBody>
          <a:bodyPr/>
          <a:lstStyle/>
          <a:p>
            <a:fld id="{DB9063F0-F53E-4BA6-B6E6-EA7AF3229D86}" type="slidenum">
              <a:rPr lang="vi-VN" smtClean="0"/>
              <a:t>37</a:t>
            </a:fld>
            <a:endParaRPr lang="vi-VN"/>
          </a:p>
        </p:txBody>
      </p:sp>
      <p:sp>
        <p:nvSpPr>
          <p:cNvPr id="5" name="Footer Placeholder 4">
            <a:extLst>
              <a:ext uri="{FF2B5EF4-FFF2-40B4-BE49-F238E27FC236}">
                <a16:creationId xmlns:a16="http://schemas.microsoft.com/office/drawing/2014/main" xmlns="" id="{F2B3F881-E4DF-46EB-A5A5-C3CD4E4B8486}"/>
              </a:ext>
            </a:extLst>
          </p:cNvPr>
          <p:cNvSpPr>
            <a:spLocks noGrp="1"/>
          </p:cNvSpPr>
          <p:nvPr>
            <p:ph type="ftr" sz="quarter" idx="16"/>
          </p:nvPr>
        </p:nvSpPr>
        <p:spPr/>
        <p:txBody>
          <a:bodyPr/>
          <a:lstStyle/>
          <a:p>
            <a:r>
              <a:rPr lang="vi-VN" dirty="0"/>
              <a:t>PP nghiên cứu</a:t>
            </a:r>
          </a:p>
        </p:txBody>
      </p:sp>
    </p:spTree>
    <p:extLst>
      <p:ext uri="{BB962C8B-B14F-4D97-AF65-F5344CB8AC3E}">
        <p14:creationId xmlns:p14="http://schemas.microsoft.com/office/powerpoint/2010/main" val="1888640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3.10 Cách ghi tài liệu tham khảo (theo ISO 690 và thông lệ quốc tế)</a:t>
            </a:r>
          </a:p>
          <a:p>
            <a:pPr lvl="1"/>
            <a:r>
              <a:rPr lang="vi-VN" b="1" dirty="0"/>
              <a:t>1. Đối với sách:</a:t>
            </a:r>
          </a:p>
          <a:p>
            <a:pPr lvl="2"/>
            <a:r>
              <a:rPr lang="vi-VN" b="1" i="1" dirty="0"/>
              <a:t>Theo ISO 690</a:t>
            </a:r>
          </a:p>
          <a:p>
            <a:pPr lvl="3"/>
            <a:r>
              <a:rPr lang="fr-FR" dirty="0"/>
              <a:t>Gall, J-C. Paléoécologie. Paysages et environnements</a:t>
            </a:r>
            <a:r>
              <a:rPr lang="vi-VN" dirty="0"/>
              <a:t> </a:t>
            </a:r>
            <a:r>
              <a:rPr lang="fr-FR" dirty="0"/>
              <a:t>disparus. 2e éd. Paris: Masson, 1998. 239p. ISBN 2-</a:t>
            </a:r>
            <a:r>
              <a:rPr lang="vi-VN" dirty="0"/>
              <a:t>225-83084-3</a:t>
            </a:r>
          </a:p>
          <a:p>
            <a:pPr lvl="2"/>
            <a:r>
              <a:rPr lang="vi-VN" b="1" i="1" dirty="0"/>
              <a:t>Theo cách tổng quan khoa học</a:t>
            </a:r>
          </a:p>
          <a:p>
            <a:pPr lvl="3"/>
            <a:r>
              <a:rPr lang="fr-FR" dirty="0"/>
              <a:t>Gall, J-C. (1998). Paléoécologie. Paysages et</a:t>
            </a:r>
            <a:r>
              <a:rPr lang="vi-VN" dirty="0"/>
              <a:t> </a:t>
            </a:r>
            <a:r>
              <a:rPr lang="fr-FR" dirty="0"/>
              <a:t>environnements disparus. 2e éd. Paris: Masson</a:t>
            </a:r>
            <a:endParaRPr lang="vi-VN" dirty="0"/>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38</a:t>
            </a:fld>
            <a:endParaRPr lang="vi-VN"/>
          </a:p>
        </p:txBody>
      </p:sp>
    </p:spTree>
    <p:extLst>
      <p:ext uri="{BB962C8B-B14F-4D97-AF65-F5344CB8AC3E}">
        <p14:creationId xmlns:p14="http://schemas.microsoft.com/office/powerpoint/2010/main" val="27106744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3.10 Cách ghi tài liệu tham khảo (theo ISO 690 và thông lệ quốc tế)</a:t>
            </a:r>
          </a:p>
          <a:p>
            <a:pPr lvl="1"/>
            <a:r>
              <a:rPr lang="vi-VN" b="1"/>
              <a:t>1. Đối với sách:</a:t>
            </a:r>
          </a:p>
          <a:p>
            <a:pPr lvl="2"/>
            <a:r>
              <a:rPr lang="vi-VN" b="1" i="1"/>
              <a:t>Các cách khác</a:t>
            </a:r>
          </a:p>
          <a:p>
            <a:pPr lvl="3"/>
            <a:r>
              <a:rPr lang="en-US"/>
              <a:t>Aigner, D. J: </a:t>
            </a:r>
            <a:r>
              <a:rPr lang="en-US" i="1"/>
              <a:t>Basic Econometrics</a:t>
            </a:r>
            <a:r>
              <a:rPr lang="en-US"/>
              <a:t>, Prentice Hall, </a:t>
            </a:r>
            <a:r>
              <a:rPr lang="vi-VN"/>
              <a:t>Englewood Cliffs, N.J., 1971.</a:t>
            </a:r>
          </a:p>
          <a:p>
            <a:pPr lvl="3"/>
            <a:r>
              <a:rPr lang="en-US"/>
              <a:t>American National Standards Institute, Inc. 1969. American national standard for the abbreviation of titles of periodicals. ANSI Z39.5-1969. American National Standards Institute, Inc., New York.</a:t>
            </a:r>
            <a:endParaRPr lang="vi-VN"/>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39</a:t>
            </a:fld>
            <a:endParaRPr lang="vi-VN"/>
          </a:p>
        </p:txBody>
      </p:sp>
    </p:spTree>
    <p:extLst>
      <p:ext uri="{BB962C8B-B14F-4D97-AF65-F5344CB8AC3E}">
        <p14:creationId xmlns:p14="http://schemas.microsoft.com/office/powerpoint/2010/main" val="1304556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3.3 Một số lưu ý</a:t>
            </a:r>
          </a:p>
          <a:p>
            <a:pPr lvl="1"/>
            <a:r>
              <a:rPr lang="vi-VN"/>
              <a:t>Tổng quan tài liệu và cơ sở lý thuyết không phải là một “bản danh sách” miêu tả.</a:t>
            </a:r>
          </a:p>
          <a:p>
            <a:pPr lvl="1"/>
            <a:r>
              <a:rPr lang="vi-VN"/>
              <a:t>Tổng quan tài liệu và cơ sở lý thuyết phải là sự đánh giá có mục đích của những thông tin có tính chất tham khảo. Sự đánh giá này có thể dựa trên mục tiêu nghiên cứu hoặc những vấn đề gây tranh cãi trong đề tài nghiên cứu.</a:t>
            </a:r>
          </a:p>
          <a:p>
            <a:pPr lvl="1"/>
            <a:r>
              <a:rPr lang="vi-VN"/>
              <a:t>Tổng quan tài liệu và cơ sở lý thuyết sẽ thể hiện kỹ năng của người làm nghiên cứu ở 2 lĩnh vực:</a:t>
            </a:r>
          </a:p>
          <a:p>
            <a:pPr lvl="2"/>
            <a:r>
              <a:rPr lang="vi-VN"/>
              <a:t>khả năng tìm kiếm thông tin, dữ liệu.</a:t>
            </a:r>
          </a:p>
          <a:p>
            <a:pPr lvl="2"/>
            <a:r>
              <a:rPr lang="vi-VN"/>
              <a:t>khả năng đánh giá vấn đề một cách sâu sắc và khách quan</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a:t>
            </a:fld>
            <a:endParaRPr lang="vi-VN"/>
          </a:p>
        </p:txBody>
      </p:sp>
    </p:spTree>
    <p:extLst>
      <p:ext uri="{BB962C8B-B14F-4D97-AF65-F5344CB8AC3E}">
        <p14:creationId xmlns:p14="http://schemas.microsoft.com/office/powerpoint/2010/main" val="3034456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3.10 Cách ghi tài liệu tham khảo (theo ISO 690 và thông lệ quốc tế)</a:t>
            </a:r>
          </a:p>
          <a:p>
            <a:pPr lvl="1"/>
            <a:r>
              <a:rPr lang="vi-VN" b="1"/>
              <a:t>2. Đối với bài báo đăng trong tạp chí khoa học:</a:t>
            </a:r>
          </a:p>
          <a:p>
            <a:pPr lvl="2"/>
            <a:r>
              <a:rPr lang="vi-VN" b="1" i="1"/>
              <a:t>Theo ISO 690</a:t>
            </a:r>
          </a:p>
          <a:p>
            <a:pPr lvl="3"/>
            <a:r>
              <a:rPr lang="fr-FR"/>
              <a:t>Deleu, M </a:t>
            </a:r>
            <a:r>
              <a:rPr lang="fr-FR" i="1"/>
              <a:t>et al</a:t>
            </a:r>
            <a:r>
              <a:rPr lang="fr-FR"/>
              <a:t>. Apercu des techniques d’analyse</a:t>
            </a:r>
            <a:r>
              <a:rPr lang="vi-VN"/>
              <a:t> conformationelle des macromolecules biologiques. </a:t>
            </a:r>
            <a:r>
              <a:rPr lang="fr-FR"/>
              <a:t>Biotechnologie, Agronomie, Societé et Environnement,</a:t>
            </a:r>
            <a:r>
              <a:rPr lang="vi-VN"/>
              <a:t> 1998, vol 2, no 4, p.234-247</a:t>
            </a:r>
          </a:p>
          <a:p>
            <a:pPr lvl="2"/>
            <a:r>
              <a:rPr lang="vi-VN" b="1" i="1"/>
              <a:t>Theo cách tổng quan khoa học</a:t>
            </a:r>
          </a:p>
          <a:p>
            <a:pPr lvl="3"/>
            <a:r>
              <a:rPr lang="fr-FR"/>
              <a:t>Deleu M., Watheler B., Brasseur R., Paquot M. (1998).</a:t>
            </a:r>
            <a:r>
              <a:rPr lang="vi-VN"/>
              <a:t> </a:t>
            </a:r>
            <a:r>
              <a:rPr lang="fr-FR"/>
              <a:t>Apercu des techniques d’analyse conformationelle des</a:t>
            </a:r>
            <a:r>
              <a:rPr lang="vi-VN"/>
              <a:t> </a:t>
            </a:r>
            <a:r>
              <a:rPr lang="fr-FR"/>
              <a:t>macromolecules biologiques. </a:t>
            </a:r>
            <a:r>
              <a:rPr lang="fr-FR" i="1"/>
              <a:t>Biotechnol. Agron. Soc.</a:t>
            </a:r>
            <a:r>
              <a:rPr lang="vi-VN" i="1"/>
              <a:t> Environ. </a:t>
            </a:r>
            <a:r>
              <a:rPr lang="vi-VN" b="1"/>
              <a:t>2(4)</a:t>
            </a:r>
            <a:r>
              <a:rPr lang="vi-VN"/>
              <a:t>, 234-247</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40</a:t>
            </a:fld>
            <a:endParaRPr lang="vi-VN"/>
          </a:p>
        </p:txBody>
      </p:sp>
    </p:spTree>
    <p:extLst>
      <p:ext uri="{BB962C8B-B14F-4D97-AF65-F5344CB8AC3E}">
        <p14:creationId xmlns:p14="http://schemas.microsoft.com/office/powerpoint/2010/main" val="3103557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3.10 Cách ghi tài liệu tham khảo (theo ISO 690 và thông lệ quốc tế)</a:t>
            </a:r>
          </a:p>
          <a:p>
            <a:pPr lvl="1"/>
            <a:r>
              <a:rPr lang="vi-VN" b="1"/>
              <a:t>2. Đối với bài báo đăng trong tạp chí khoa học:</a:t>
            </a:r>
          </a:p>
          <a:p>
            <a:pPr lvl="2"/>
            <a:r>
              <a:rPr lang="vi-VN" b="1" i="1"/>
              <a:t>Các cách khác</a:t>
            </a:r>
          </a:p>
          <a:p>
            <a:pPr lvl="3"/>
            <a:r>
              <a:rPr lang="en-US"/>
              <a:t>McGirr, C. J. 1973. Guidelines for abstracting. Tech. Commun. </a:t>
            </a:r>
            <a:r>
              <a:rPr lang="vi-VN" b="1"/>
              <a:t>25</a:t>
            </a:r>
            <a:r>
              <a:rPr lang="vi-VN"/>
              <a:t>(2):2-5.</a:t>
            </a:r>
          </a:p>
          <a:p>
            <a:pPr lvl="3"/>
            <a:r>
              <a:rPr lang="vi-VN"/>
              <a:t>Rosner, J. L. 1990. Reflections on science as a product. Nature </a:t>
            </a:r>
            <a:r>
              <a:rPr lang="vi-VN" b="1"/>
              <a:t>345</a:t>
            </a:r>
            <a:r>
              <a:rPr lang="vi-VN"/>
              <a:t>:108.</a:t>
            </a:r>
          </a:p>
          <a:p>
            <a:pPr lvl="3"/>
            <a:r>
              <a:rPr lang="en-US"/>
              <a:t>Kaplinsky, R. (1999). "Globalisation and Unequalization: What Can Be Learned from Value Chain Analysis." Journal of </a:t>
            </a:r>
            <a:r>
              <a:rPr lang="vi-VN"/>
              <a:t>Development Studies 37(2): 117-146.</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41</a:t>
            </a:fld>
            <a:endParaRPr lang="vi-VN"/>
          </a:p>
        </p:txBody>
      </p:sp>
    </p:spTree>
    <p:extLst>
      <p:ext uri="{BB962C8B-B14F-4D97-AF65-F5344CB8AC3E}">
        <p14:creationId xmlns:p14="http://schemas.microsoft.com/office/powerpoint/2010/main" val="1619453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3.10 Cách ghi tài liệu tham khảo (theo ISO 690 và thông lệ quốc tế)</a:t>
            </a:r>
          </a:p>
          <a:p>
            <a:pPr lvl="1"/>
            <a:r>
              <a:rPr lang="vi-VN" b="1"/>
              <a:t>3. Đối với bài đăng trong tuyển tập bài viết khoa học:</a:t>
            </a:r>
          </a:p>
          <a:p>
            <a:pPr lvl="2"/>
            <a:r>
              <a:rPr lang="vi-VN" b="1" i="1"/>
              <a:t>Theo ISO 690</a:t>
            </a:r>
          </a:p>
          <a:p>
            <a:pPr lvl="3"/>
            <a:r>
              <a:rPr lang="en-US"/>
              <a:t>Troxler, W.L. Thermal desorption. In Kearney, P. and Roberts, T. (eds), Pesticide remediation in soils and water. Chichester, </a:t>
            </a:r>
            <a:r>
              <a:rPr lang="vi-VN"/>
              <a:t>UK: Wiley, 1998, p.105-128</a:t>
            </a:r>
          </a:p>
          <a:p>
            <a:pPr lvl="2"/>
            <a:r>
              <a:rPr lang="vi-VN" b="1" i="1"/>
              <a:t>Theo cách tổng quan khoa học</a:t>
            </a:r>
          </a:p>
          <a:p>
            <a:pPr lvl="3"/>
            <a:r>
              <a:rPr lang="en-US"/>
              <a:t>Troxler, W.L. (1998). Thermal desorption. In Kearney, P. and Roberts, T., eds. </a:t>
            </a:r>
            <a:r>
              <a:rPr lang="en-US" i="1"/>
              <a:t>Pesticide remediation in soils and water</a:t>
            </a:r>
            <a:r>
              <a:rPr lang="en-US"/>
              <a:t>. </a:t>
            </a:r>
            <a:r>
              <a:rPr lang="vi-VN"/>
              <a:t>Chichester, UK: Wiley, p.105-128</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42</a:t>
            </a:fld>
            <a:endParaRPr lang="vi-VN"/>
          </a:p>
        </p:txBody>
      </p:sp>
    </p:spTree>
    <p:extLst>
      <p:ext uri="{BB962C8B-B14F-4D97-AF65-F5344CB8AC3E}">
        <p14:creationId xmlns:p14="http://schemas.microsoft.com/office/powerpoint/2010/main" val="39062250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a:t>3.10 Cách ghi tài liệu tham khảo (theo ISO 690 và thông lệ quốc tế)</a:t>
            </a:r>
          </a:p>
          <a:p>
            <a:pPr lvl="1"/>
            <a:r>
              <a:rPr lang="vi-VN" b="1"/>
              <a:t>3. Đối với bài đăng trong tuyển tập bài viết khoa học:</a:t>
            </a:r>
          </a:p>
          <a:p>
            <a:pPr lvl="2"/>
            <a:r>
              <a:rPr lang="vi-VN" b="1" i="1"/>
              <a:t>Các cách khác</a:t>
            </a:r>
          </a:p>
          <a:p>
            <a:pPr lvl="3"/>
            <a:r>
              <a:rPr lang="fr-FR"/>
              <a:t>Hugon, P., 1985. "Le miroir sans tain. Dépendance alimentaire</a:t>
            </a:r>
            <a:r>
              <a:rPr lang="vi-VN"/>
              <a:t> </a:t>
            </a:r>
            <a:r>
              <a:rPr lang="fr-FR"/>
              <a:t>et urbanisation en Afrique: un essai d'analyse mésodynamique</a:t>
            </a:r>
            <a:r>
              <a:rPr lang="vi-VN"/>
              <a:t> en termes de filières", in Altersial, CERED &amp; M.S.A. (eds.), </a:t>
            </a:r>
            <a:r>
              <a:rPr lang="fr-FR"/>
              <a:t>Nourrir les villes, L'Harmattan, pp. 9 46.</a:t>
            </a:r>
            <a:r>
              <a:rPr lang="vi-VN"/>
              <a:t> </a:t>
            </a:r>
            <a:endParaRPr lang="fr-FR"/>
          </a:p>
          <a:p>
            <a:pPr lvl="3"/>
            <a:r>
              <a:rPr lang="en-US"/>
              <a:t>Suhariyanto, K., Lusigi, A., Thirtle, C., 2001. Productivity growth and convergence in Asian and African agriculture. In: Lawrence, P., Thirtle, C. (Eds.), Africa and Asia in Comparative Economic Perspective. Palgrave, New York.</a:t>
            </a:r>
            <a:endParaRPr lang="vi-VN"/>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43</a:t>
            </a:fld>
            <a:endParaRPr lang="vi-VN"/>
          </a:p>
        </p:txBody>
      </p:sp>
    </p:spTree>
    <p:extLst>
      <p:ext uri="{BB962C8B-B14F-4D97-AF65-F5344CB8AC3E}">
        <p14:creationId xmlns:p14="http://schemas.microsoft.com/office/powerpoint/2010/main" val="34171792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lnSpcReduction="10000"/>
          </a:bodyPr>
          <a:lstStyle/>
          <a:p>
            <a:pPr marL="0" indent="0">
              <a:buNone/>
            </a:pPr>
            <a:r>
              <a:rPr lang="vi-VN" b="1"/>
              <a:t>3.10 Cách ghi tài liệu tham khảo (theo ISO 690 và thông lệ quốc tế)</a:t>
            </a:r>
          </a:p>
          <a:p>
            <a:pPr lvl="1"/>
            <a:r>
              <a:rPr lang="vi-VN" b="1"/>
              <a:t>4. Đối với nguồn từ Internet :</a:t>
            </a:r>
          </a:p>
          <a:p>
            <a:pPr lvl="2"/>
            <a:r>
              <a:rPr lang="vi-VN" b="1" i="1"/>
              <a:t>Theo ISO 690</a:t>
            </a:r>
          </a:p>
          <a:p>
            <a:pPr lvl="3"/>
            <a:r>
              <a:rPr lang="en-US"/>
              <a:t>Ashby J.A et al. Investing in Farmers as Researchers. Ciat </a:t>
            </a:r>
            <a:r>
              <a:rPr lang="vi-VN"/>
              <a:t>publication n0 318 [online]. Cali, Colombia: CIAT, 2000 [ref. on </a:t>
            </a:r>
            <a:r>
              <a:rPr lang="en-US"/>
              <a:t>Jan 20th 2002). Available on World Wide Web: </a:t>
            </a:r>
            <a:r>
              <a:rPr lang="vi-VN"/>
              <a:t>&lt;http://www.ciat.cigiar.org/downloads/pdf/Investing_farmers.pdf&gt;</a:t>
            </a:r>
          </a:p>
          <a:p>
            <a:pPr lvl="2"/>
            <a:r>
              <a:rPr lang="vi-VN" b="1" i="1"/>
              <a:t>Theo cách tổng quan khoa học</a:t>
            </a:r>
          </a:p>
          <a:p>
            <a:pPr lvl="3"/>
            <a:r>
              <a:rPr lang="es-ES"/>
              <a:t>Ashby J.A., Braun A.R., Gracia T., Del Pilar Guerrero L.,</a:t>
            </a:r>
            <a:r>
              <a:rPr lang="vi-VN"/>
              <a:t> Hernandez L.A., Quiros C.A., Roa J.I. (2000). </a:t>
            </a:r>
            <a:r>
              <a:rPr lang="vi-VN" i="1"/>
              <a:t>Investing in </a:t>
            </a:r>
            <a:r>
              <a:rPr lang="en-US" i="1"/>
              <a:t>Farmers as Researchers. Ciat publication n0 318 </a:t>
            </a:r>
            <a:r>
              <a:rPr lang="en-US"/>
              <a:t>[online]. Cali, Colombia: CIAT, 2000. Available on World Wide Web: </a:t>
            </a:r>
            <a:r>
              <a:rPr lang="vi-VN"/>
              <a:t>&lt;http://www.ciat.cigiar.org/ downloads/pdf/Investing_farmers.pdf&gt;,  Consulted Jan 20th 2002</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44</a:t>
            </a:fld>
            <a:endParaRPr lang="vi-VN"/>
          </a:p>
        </p:txBody>
      </p:sp>
    </p:spTree>
    <p:extLst>
      <p:ext uri="{BB962C8B-B14F-4D97-AF65-F5344CB8AC3E}">
        <p14:creationId xmlns:p14="http://schemas.microsoft.com/office/powerpoint/2010/main" val="8734174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fontScale="92500"/>
          </a:bodyPr>
          <a:lstStyle/>
          <a:p>
            <a:pPr lvl="1"/>
            <a:r>
              <a:rPr lang="vi-VN"/>
              <a:t>Cung cấp nền tảng lý thuyết và định hướng cho nghiên cứu của mình.</a:t>
            </a:r>
          </a:p>
          <a:p>
            <a:pPr lvl="1"/>
            <a:r>
              <a:rPr lang="vi-VN"/>
              <a:t>Làm rõ ý nghĩa của việc liên kết những gì ta đề xuất khi nghiên cứu với những gì đã được nghiên cứu trước đó, từ đó giúp ta chọn lọc được phương pháp nghiên cứu phù hợp.</a:t>
            </a:r>
          </a:p>
          <a:p>
            <a:pPr lvl="1"/>
            <a:r>
              <a:rPr lang="vi-VN"/>
              <a:t>Giúp tập trung và làm rõ ràng hơn vấn đề nghiên cứu, tránh sự tản mạn, lan man.</a:t>
            </a:r>
          </a:p>
          <a:p>
            <a:pPr lvl="1"/>
            <a:r>
              <a:rPr lang="vi-VN"/>
              <a:t>Tăng cường khả năng phương pháp luận.</a:t>
            </a:r>
          </a:p>
          <a:p>
            <a:pPr lvl="1"/>
            <a:r>
              <a:rPr lang="vi-VN"/>
              <a:t>Mở rộng tầm hiểu biết trong lĩnh vực ta đang nghiên cứu.</a:t>
            </a:r>
          </a:p>
          <a:p>
            <a:pPr lvl="1"/>
            <a:r>
              <a:rPr lang="vi-VN"/>
              <a:t>Giảm thiểu các sai lầm, đặc biệt là những sai lầm mang tính “ngây thơ”.</a:t>
            </a:r>
          </a:p>
          <a:p>
            <a:pPr lvl="1"/>
            <a:r>
              <a:rPr lang="vi-VN"/>
              <a:t>Là bước quan trọng để định hướng việc tìm số liệu và thiết lập bảng câu hỏi về sau.</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5</a:t>
            </a:fld>
            <a:endParaRPr lang="vi-VN"/>
          </a:p>
        </p:txBody>
      </p:sp>
    </p:spTree>
    <p:extLst>
      <p:ext uri="{BB962C8B-B14F-4D97-AF65-F5344CB8AC3E}">
        <p14:creationId xmlns:p14="http://schemas.microsoft.com/office/powerpoint/2010/main" val="353177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lvl="1"/>
            <a:r>
              <a:rPr lang="vi-VN"/>
              <a:t>Phải được sắp xếp hợp lý, bao quát từ tổng thể đến chi tiết từng câu hỏi nghiên cứu.</a:t>
            </a:r>
          </a:p>
          <a:p>
            <a:pPr lvl="1"/>
            <a:r>
              <a:rPr lang="vi-VN"/>
              <a:t>Phải tổng hợp được các kết quả thành một kết luận, đồng thời chỉ rõ ra những ưu điểm cũng như mặt hạn chế của từng lý thuyết, nêu rõ cái gì đã biết và chưa biết.</a:t>
            </a:r>
          </a:p>
          <a:p>
            <a:pPr lvl="1"/>
            <a:r>
              <a:rPr lang="vi-VN"/>
              <a:t>Nhận diện được những tranh luận nảy sinh giữa các lý thuyết.</a:t>
            </a:r>
          </a:p>
          <a:p>
            <a:pPr lvl="1"/>
            <a:r>
              <a:rPr lang="vi-VN"/>
              <a:t>Thiết lập được những câu hỏi cần thiết để phục vụ cho các nghiên cứu về sau.</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6</a:t>
            </a:fld>
            <a:endParaRPr lang="vi-VN"/>
          </a:p>
        </p:txBody>
      </p:sp>
    </p:spTree>
    <p:extLst>
      <p:ext uri="{BB962C8B-B14F-4D97-AF65-F5344CB8AC3E}">
        <p14:creationId xmlns:p14="http://schemas.microsoft.com/office/powerpoint/2010/main" val="331802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lvl="1"/>
            <a:r>
              <a:rPr lang="vi-VN"/>
              <a:t>Thực hiện ở tất cả các giai đoạn nghiên cứu.</a:t>
            </a:r>
          </a:p>
          <a:p>
            <a:pPr lvl="1"/>
            <a:r>
              <a:rPr lang="vi-VN"/>
              <a:t>Hầu hết tập trung ở các giai đoạn đầu tiên của quá trình nghiên cứu, nhằm có cơ sở chuyển từ vấn đề nghiên cứu đến các câu hỏi nghiên cứu cụ thể.</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7</a:t>
            </a:fld>
            <a:endParaRPr lang="vi-VN"/>
          </a:p>
        </p:txBody>
      </p:sp>
    </p:spTree>
    <p:extLst>
      <p:ext uri="{BB962C8B-B14F-4D97-AF65-F5344CB8AC3E}">
        <p14:creationId xmlns:p14="http://schemas.microsoft.com/office/powerpoint/2010/main" val="227347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lnSpcReduction="10000"/>
          </a:bodyPr>
          <a:lstStyle/>
          <a:p>
            <a:pPr marL="0" indent="0">
              <a:buNone/>
            </a:pPr>
            <a:r>
              <a:rPr lang="vi-VN" b="1"/>
              <a:t>3.4 Mục tiêu cần hoàn thành là:</a:t>
            </a:r>
          </a:p>
          <a:p>
            <a:pPr lvl="1"/>
            <a:r>
              <a:rPr lang="vi-VN"/>
              <a:t>Mở rộng sự hiểu biết và nhận thức về vấn đề nghiên cứu.</a:t>
            </a:r>
          </a:p>
          <a:p>
            <a:pPr lvl="1"/>
            <a:r>
              <a:rPr lang="vi-VN"/>
              <a:t>Tìm kiếm các cách thức đã được sử dụng để giải quyết vấn đề nghiên cứu hoặc câu hỏi nghiên cứu tương tự.</a:t>
            </a:r>
          </a:p>
          <a:p>
            <a:pPr lvl="1"/>
            <a:r>
              <a:rPr lang="vi-VN"/>
              <a:t>Tập hợp các thông tin nền về chủ đề nghiên cứu để tinh lọc lại các câu hỏi nghiên cứu.</a:t>
            </a:r>
          </a:p>
          <a:p>
            <a:pPr lvl="1"/>
            <a:r>
              <a:rPr lang="vi-VN"/>
              <a:t>Xác định các thông tin có thể được tập hợp để hình thành các câu hỏi điều tra.</a:t>
            </a:r>
          </a:p>
          <a:p>
            <a:pPr lvl="1"/>
            <a:r>
              <a:rPr lang="vi-VN"/>
              <a:t>Xác định các dạng câu hỏi có thể sử dụng để thu thập dữ liệu theo các thang đo khác nhau.</a:t>
            </a:r>
          </a:p>
          <a:p>
            <a:pPr lvl="1"/>
            <a:r>
              <a:rPr lang="vi-VN"/>
              <a:t>Xác định nguồn và các khung sườn có thể ứng dụng được để xác định phương thức lấy mẫu.</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8</a:t>
            </a:fld>
            <a:endParaRPr lang="vi-VN"/>
          </a:p>
        </p:txBody>
      </p:sp>
    </p:spTree>
    <p:extLst>
      <p:ext uri="{BB962C8B-B14F-4D97-AF65-F5344CB8AC3E}">
        <p14:creationId xmlns:p14="http://schemas.microsoft.com/office/powerpoint/2010/main" val="107697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a:t>Bài 3. Xây dựng tổng quan tài liệu và cơ sở lý thuyết</a:t>
            </a:r>
          </a:p>
        </p:txBody>
      </p:sp>
      <p:sp>
        <p:nvSpPr>
          <p:cNvPr id="3" name="Content Placeholder 2"/>
          <p:cNvSpPr>
            <a:spLocks noGrp="1"/>
          </p:cNvSpPr>
          <p:nvPr>
            <p:ph sz="quarter" idx="1"/>
          </p:nvPr>
        </p:nvSpPr>
        <p:spPr/>
        <p:txBody>
          <a:bodyPr>
            <a:normAutofit/>
          </a:bodyPr>
          <a:lstStyle/>
          <a:p>
            <a:pPr marL="0" indent="0">
              <a:buNone/>
            </a:pPr>
            <a:r>
              <a:rPr lang="vi-VN" b="1" dirty="0"/>
              <a:t>3.5. Năm bước tìm kiếm tài liệu:</a:t>
            </a:r>
          </a:p>
          <a:p>
            <a:pPr marL="822960" lvl="1" indent="-457200">
              <a:buFont typeface="+mj-lt"/>
              <a:buAutoNum type="arabicPeriod"/>
            </a:pPr>
            <a:r>
              <a:rPr lang="vi-VN" dirty="0"/>
              <a:t>Xác định vấn đề nghiên cứu hoặc/và câu hỏi nghiên cứu</a:t>
            </a:r>
          </a:p>
          <a:p>
            <a:pPr marL="822960" lvl="1" indent="-457200">
              <a:buFont typeface="+mj-lt"/>
              <a:buAutoNum type="arabicPeriod"/>
            </a:pPr>
            <a:r>
              <a:rPr lang="vi-VN" dirty="0"/>
              <a:t>Tham khảo các bách khoa toàn thư, tự điển, sổ tay, sách và các tài liệu liên quan đến các thuật ngữ chủ yếu, con người, sự kiện liên quan đến vấn đề hoặc câu hỏi nghiên cứu.</a:t>
            </a:r>
          </a:p>
          <a:p>
            <a:pPr marL="822960" lvl="1" indent="-457200">
              <a:buFont typeface="+mj-lt"/>
              <a:buAutoNum type="arabicPeriod"/>
            </a:pPr>
            <a:r>
              <a:rPr lang="vi-VN" dirty="0"/>
              <a:t>Áp dụng các thuật ngữ chủ yếu, con người, sự kiện vào việc tìm kiếm các chỉ mục (</a:t>
            </a:r>
            <a:r>
              <a:rPr lang="vi-VN" dirty="0" err="1"/>
              <a:t>indexes</a:t>
            </a:r>
            <a:r>
              <a:rPr lang="vi-VN" dirty="0"/>
              <a:t>), danh mục tài liệu tham khảo, và </a:t>
            </a:r>
            <a:r>
              <a:rPr lang="vi-VN" dirty="0" err="1"/>
              <a:t>Internet</a:t>
            </a:r>
            <a:r>
              <a:rPr lang="vi-VN" dirty="0"/>
              <a:t> để xác định các nguồn dữ liệu thứ cấp.</a:t>
            </a:r>
          </a:p>
          <a:p>
            <a:pPr marL="822960" lvl="1" indent="-457200">
              <a:buFont typeface="+mj-lt"/>
              <a:buAutoNum type="arabicPeriod"/>
            </a:pPr>
            <a:r>
              <a:rPr lang="vi-VN" dirty="0"/>
              <a:t>Định vị và tổng quan các nguồn dữ liệu thứ cấp phù hợp.</a:t>
            </a:r>
          </a:p>
          <a:p>
            <a:pPr marL="822960" lvl="1" indent="-457200">
              <a:buFont typeface="+mj-lt"/>
              <a:buAutoNum type="arabicPeriod"/>
            </a:pPr>
            <a:r>
              <a:rPr lang="vi-VN" dirty="0"/>
              <a:t>Đánh giá </a:t>
            </a:r>
            <a:r>
              <a:rPr lang="vi-VN" dirty="0" err="1"/>
              <a:t>giá</a:t>
            </a:r>
            <a:r>
              <a:rPr lang="vi-VN" dirty="0"/>
              <a:t> trị các nguồn và nội dung của dữ liệu thứ cấp.</a:t>
            </a:r>
          </a:p>
        </p:txBody>
      </p:sp>
      <p:sp>
        <p:nvSpPr>
          <p:cNvPr id="4" name="Footer Placeholder 3"/>
          <p:cNvSpPr>
            <a:spLocks noGrp="1"/>
          </p:cNvSpPr>
          <p:nvPr>
            <p:ph type="ftr" sz="quarter" idx="16"/>
          </p:nvPr>
        </p:nvSpPr>
        <p:spPr/>
        <p:txBody>
          <a:bodyPr/>
          <a:lstStyle/>
          <a:p>
            <a:r>
              <a:rPr lang="vi-VN"/>
              <a:t>PP nghiên cứu</a:t>
            </a:r>
          </a:p>
        </p:txBody>
      </p:sp>
      <p:sp>
        <p:nvSpPr>
          <p:cNvPr id="5" name="Slide Number Placeholder 4"/>
          <p:cNvSpPr>
            <a:spLocks noGrp="1"/>
          </p:cNvSpPr>
          <p:nvPr>
            <p:ph type="sldNum" sz="quarter" idx="15"/>
          </p:nvPr>
        </p:nvSpPr>
        <p:spPr/>
        <p:txBody>
          <a:bodyPr/>
          <a:lstStyle/>
          <a:p>
            <a:fld id="{DB9063F0-F53E-4BA6-B6E6-EA7AF3229D86}" type="slidenum">
              <a:rPr lang="vi-VN" smtClean="0"/>
              <a:t>9</a:t>
            </a:fld>
            <a:endParaRPr lang="vi-VN"/>
          </a:p>
        </p:txBody>
      </p:sp>
    </p:spTree>
    <p:extLst>
      <p:ext uri="{BB962C8B-B14F-4D97-AF65-F5344CB8AC3E}">
        <p14:creationId xmlns:p14="http://schemas.microsoft.com/office/powerpoint/2010/main" val="137329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Ngô Hữu Phúc">
      <a:majorFont>
        <a:latin typeface="Arial"/>
        <a:ea typeface=""/>
        <a:cs typeface=""/>
      </a:majorFont>
      <a:minorFont>
        <a:latin typeface="Arial"/>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702</TotalTime>
  <Words>4713</Words>
  <Application>Microsoft Office PowerPoint</Application>
  <PresentationFormat>On-screen Show (4:3)</PresentationFormat>
  <Paragraphs>401</Paragraphs>
  <Slides>44</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Wingdings</vt:lpstr>
      <vt:lpstr>Wingdings 2</vt:lpstr>
      <vt:lpstr>Oriel</vt:lpstr>
      <vt:lpstr>PHƯƠNG PHÁP NGHIÊN CỨU IT 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lpstr>Bài 3. Xây dựng tổng quan tài liệu và cơ sở lý thuyết</vt:lpstr>
    </vt:vector>
  </TitlesOfParts>
  <Company>KHMT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Ngô Hữu Phúc</dc:creator>
  <cp:lastModifiedBy>hiep le hoang</cp:lastModifiedBy>
  <cp:revision>123</cp:revision>
  <dcterms:created xsi:type="dcterms:W3CDTF">2012-06-26T08:40:46Z</dcterms:created>
  <dcterms:modified xsi:type="dcterms:W3CDTF">2019-09-14T11:19:01Z</dcterms:modified>
</cp:coreProperties>
</file>