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>
      <p:cViewPr varScale="1">
        <p:scale>
          <a:sx n="85" d="100"/>
          <a:sy n="85" d="100"/>
        </p:scale>
        <p:origin x="787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3BF99-C376-4DE1-9287-5587F9807BF9}" type="datetimeFigureOut">
              <a:rPr lang="vi-VN" smtClean="0"/>
              <a:t>14/09/2019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D1EF8-25B9-419E-B671-0B5356CCE0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089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00800"/>
            <a:ext cx="6720840" cy="384048"/>
          </a:xfrm>
        </p:spPr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B9063F0-F53E-4BA6-B6E6-EA7AF3229D86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382000" cy="5334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B9063F0-F53E-4BA6-B6E6-EA7AF3229D86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/>
              <a:t>PP nghiên cứu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B9063F0-F53E-4BA6-B6E6-EA7AF3229D86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9063F0-F53E-4BA6-B6E6-EA7AF3229D86}" type="slidenum">
              <a:rPr lang="vi-VN" smtClean="0"/>
              <a:t>‹#›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/>
              <a:t>PP nghiên cứu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vi-V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B9063F0-F53E-4BA6-B6E6-EA7AF3229D86}" type="slidenum">
              <a:rPr lang="vi-VN" smtClean="0"/>
              <a:t>‹#›</a:t>
            </a:fld>
            <a:endParaRPr lang="vi-V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/>
              <a:t>PP nghiên cứu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vi-V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9063F0-F53E-4BA6-B6E6-EA7AF3229D86}" type="slidenum">
              <a:rPr lang="vi-VN" smtClean="0"/>
              <a:t>‹#›</a:t>
            </a:fld>
            <a:endParaRPr lang="vi-V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/>
              <a:t>PP nghiên cứu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56356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382000" cy="533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78486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/>
              <a:t>PP nghiên cứu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485632" y="623316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458200" y="625221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B9063F0-F53E-4BA6-B6E6-EA7AF3229D86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lnSpc>
          <a:spcPct val="130000"/>
        </a:lnSpc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just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just" rtl="0" eaLnBrk="1" latinLnBrk="0" hangingPunct="1">
        <a:lnSpc>
          <a:spcPct val="130000"/>
        </a:lnSpc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just" rtl="0" eaLnBrk="1" latinLnBrk="0" hangingPunct="1">
        <a:lnSpc>
          <a:spcPct val="130000"/>
        </a:lnSpc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just" rtl="0" eaLnBrk="1" latinLnBrk="0" hangingPunct="1">
        <a:lnSpc>
          <a:spcPct val="130000"/>
        </a:lnSpc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553200" cy="1894362"/>
          </a:xfrm>
        </p:spPr>
        <p:txBody>
          <a:bodyPr>
            <a:normAutofit fontScale="90000"/>
          </a:bodyPr>
          <a:lstStyle/>
          <a:p>
            <a:r>
              <a:rPr lang="vi-VN" sz="3600" b="0" dirty="0"/>
              <a:t>PHƯƠNG PHÁP NGHIÊN CỨU</a:t>
            </a:r>
            <a:r>
              <a:rPr lang="en-US" sz="3600" b="0" dirty="0"/>
              <a:t> </a:t>
            </a:r>
            <a:r>
              <a:rPr lang="vi-VN" sz="3600" b="0" dirty="0"/>
              <a:t>IT</a:t>
            </a:r>
            <a:r>
              <a:rPr lang="en-US" sz="3600" b="0" dirty="0"/>
              <a:t/>
            </a:r>
            <a:br>
              <a:rPr lang="en-US" sz="3600" b="0" dirty="0"/>
            </a:br>
            <a:r>
              <a:rPr lang="en-US" sz="3600" dirty="0" err="1"/>
              <a:t>bài</a:t>
            </a:r>
            <a:r>
              <a:rPr lang="en-US" sz="3600" dirty="0"/>
              <a:t> 4. </a:t>
            </a:r>
            <a:r>
              <a:rPr lang="vi-VN" sz="3600" dirty="0"/>
              <a:t>viết đề cương,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vi-VN" sz="3600" dirty="0"/>
              <a:t>báo cáo khoa học</a:t>
            </a:r>
            <a:endParaRPr lang="vi-V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691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/>
              <a:t>4.1 Cách viết đề cương nghiên cứu</a:t>
            </a:r>
          </a:p>
          <a:p>
            <a:r>
              <a:rPr lang="vi-VN" b="1"/>
              <a:t>3. Phương pháp nghiên cứu</a:t>
            </a:r>
          </a:p>
          <a:p>
            <a:pPr lvl="1"/>
            <a:r>
              <a:rPr lang="vi-VN"/>
              <a:t>4. Phương pháp phân tích xử lý số liệu</a:t>
            </a:r>
          </a:p>
          <a:p>
            <a:pPr lvl="2"/>
            <a:r>
              <a:rPr lang="vi-VN"/>
              <a:t>Thống kê mô tả;</a:t>
            </a:r>
          </a:p>
          <a:p>
            <a:pPr lvl="2"/>
            <a:r>
              <a:rPr lang="vi-VN"/>
              <a:t>Thống kê so sánh;</a:t>
            </a:r>
          </a:p>
          <a:p>
            <a:pPr lvl="2"/>
            <a:r>
              <a:rPr lang="vi-VN"/>
              <a:t>Thống kê liên quan (tương quan, hồi quy)</a:t>
            </a:r>
          </a:p>
          <a:p>
            <a:pPr lvl="2"/>
            <a:r>
              <a:rPr lang="vi-VN"/>
              <a:t>Các loại khác</a:t>
            </a:r>
          </a:p>
          <a:p>
            <a:pPr lvl="2"/>
            <a:r>
              <a:rPr lang="vi-VN"/>
              <a:t>Công cụ phân tích (phần mềm thống kê)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841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4.1 Cách viết đề cương nghiên cứu</a:t>
            </a:r>
          </a:p>
          <a:p>
            <a:r>
              <a:rPr lang="vi-VN" b="1" dirty="0"/>
              <a:t>4. Cấu trúc dự kiến của báo cáo kết quả</a:t>
            </a:r>
          </a:p>
          <a:p>
            <a:pPr lvl="1"/>
            <a:r>
              <a:rPr lang="vi-VN" dirty="0"/>
              <a:t>1. Đặt vấn đề</a:t>
            </a:r>
          </a:p>
          <a:p>
            <a:pPr lvl="1"/>
            <a:r>
              <a:rPr lang="vi-VN" dirty="0"/>
              <a:t>2. Chương 1. Tổng quan tài liệu và cơ sở lý thuyết</a:t>
            </a:r>
          </a:p>
          <a:p>
            <a:pPr lvl="1"/>
            <a:r>
              <a:rPr lang="vi-VN" dirty="0"/>
              <a:t>3. Chương 2. Phương pháp nghiên cứu</a:t>
            </a:r>
          </a:p>
          <a:p>
            <a:pPr lvl="1"/>
            <a:r>
              <a:rPr lang="vi-VN" dirty="0"/>
              <a:t>4. Chương 3. Kết quả và thảo luận</a:t>
            </a:r>
          </a:p>
          <a:p>
            <a:pPr lvl="1"/>
            <a:r>
              <a:rPr lang="vi-VN" dirty="0"/>
              <a:t>5. Chương 4. Kết luận và đề nghị</a:t>
            </a:r>
          </a:p>
          <a:p>
            <a:pPr lvl="1"/>
            <a:r>
              <a:rPr lang="vi-VN" dirty="0"/>
              <a:t>6. Tài liệu tham khảo</a:t>
            </a:r>
          </a:p>
          <a:p>
            <a:pPr lvl="1"/>
            <a:r>
              <a:rPr lang="vi-VN" dirty="0"/>
              <a:t>7. Phụ lục (nếu có)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958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b="1" dirty="0"/>
              <a:t>4.2 Cách viết báo cáo nghi</a:t>
            </a:r>
            <a:r>
              <a:rPr lang="en-US" b="1" dirty="0" err="1"/>
              <a:t>ên</a:t>
            </a:r>
            <a:r>
              <a:rPr lang="vi-VN" b="1" dirty="0"/>
              <a:t> cứu</a:t>
            </a:r>
          </a:p>
          <a:p>
            <a:r>
              <a:rPr lang="vi-VN" b="1" dirty="0"/>
              <a:t>Cấu trúc chuẩn của báo cáo kết quả</a:t>
            </a:r>
          </a:p>
          <a:p>
            <a:pPr lvl="1"/>
            <a:r>
              <a:rPr lang="vi-VN" dirty="0"/>
              <a:t>1. Lời cảm tạ</a:t>
            </a:r>
          </a:p>
          <a:p>
            <a:pPr lvl="1"/>
            <a:r>
              <a:rPr lang="vi-VN" dirty="0"/>
              <a:t>2. Tóm tắt (1 trang)</a:t>
            </a:r>
          </a:p>
          <a:p>
            <a:pPr lvl="1"/>
            <a:r>
              <a:rPr lang="vi-VN" dirty="0"/>
              <a:t>3. Danh sách thuật ngữ viết tắt</a:t>
            </a:r>
          </a:p>
          <a:p>
            <a:pPr lvl="1"/>
            <a:r>
              <a:rPr lang="vi-VN" dirty="0"/>
              <a:t>4. Mục lục, danh sách bảng, biểu đồ và hình ảnh</a:t>
            </a:r>
          </a:p>
          <a:p>
            <a:pPr lvl="1"/>
            <a:r>
              <a:rPr lang="vi-VN" dirty="0"/>
              <a:t>5. Đặt vấn đề</a:t>
            </a:r>
          </a:p>
          <a:p>
            <a:pPr lvl="1"/>
            <a:r>
              <a:rPr lang="vi-VN" dirty="0"/>
              <a:t>6. Chương 1. Tổng quan tài liệu và cơ sở lý thuyết</a:t>
            </a:r>
          </a:p>
          <a:p>
            <a:pPr lvl="1"/>
            <a:r>
              <a:rPr lang="vi-VN" dirty="0"/>
              <a:t>7. Chương 2. Phương pháp nghiên cứu</a:t>
            </a:r>
          </a:p>
          <a:p>
            <a:pPr lvl="1"/>
            <a:r>
              <a:rPr lang="vi-VN" dirty="0"/>
              <a:t>8. Chương 3. Kết quả và thảo luận</a:t>
            </a:r>
          </a:p>
          <a:p>
            <a:pPr lvl="1"/>
            <a:r>
              <a:rPr lang="vi-VN" dirty="0"/>
              <a:t>9. Chương 4. Kết luận và đề nghị</a:t>
            </a:r>
          </a:p>
          <a:p>
            <a:pPr lvl="1"/>
            <a:r>
              <a:rPr lang="vi-VN" dirty="0"/>
              <a:t>10. Tài liệu tham khảo</a:t>
            </a:r>
          </a:p>
          <a:p>
            <a:pPr lvl="1"/>
            <a:r>
              <a:rPr lang="vi-VN" dirty="0"/>
              <a:t>11. Phụ lục (nếu có)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817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/>
              <a:t>4.2 Cách viết báo cáo nghien cứu</a:t>
            </a:r>
          </a:p>
          <a:p>
            <a:r>
              <a:rPr lang="vi-VN" b="1"/>
              <a:t>Cấu trúc chuẩn của báo cáo kết quả</a:t>
            </a:r>
          </a:p>
          <a:p>
            <a:pPr lvl="1"/>
            <a:r>
              <a:rPr lang="vi-VN"/>
              <a:t>1. Lời cảm tạ</a:t>
            </a:r>
          </a:p>
          <a:p>
            <a:pPr lvl="2"/>
            <a:r>
              <a:rPr lang="vi-VN"/>
              <a:t>Cảm ơn cơ quan, tổ chức đã tạo điều kiện cho nghiên cứu;</a:t>
            </a:r>
          </a:p>
          <a:p>
            <a:pPr lvl="2"/>
            <a:r>
              <a:rPr lang="vi-VN"/>
              <a:t>Cảm ơn các cá nhân đã hỗ trợ cho công tác nghiên cứu (người hướng dẫn, đồng nghiệp, bạn bè, người cung cấp dữ liệu);</a:t>
            </a:r>
          </a:p>
          <a:p>
            <a:pPr lvl="2"/>
            <a:r>
              <a:rPr lang="vi-VN"/>
              <a:t>Cảm ơn cơ quan tài trợ cho nghiên cứu.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772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4.2 Cách viết báo cáo nghien cứu</a:t>
            </a:r>
          </a:p>
          <a:p>
            <a:r>
              <a:rPr lang="vi-VN" b="1" dirty="0"/>
              <a:t>Cấu trúc chuẩn của báo cáo kết quả</a:t>
            </a:r>
          </a:p>
          <a:p>
            <a:pPr lvl="1"/>
            <a:r>
              <a:rPr lang="vi-VN" dirty="0"/>
              <a:t>2. Tóm tắt (1 trang)</a:t>
            </a:r>
          </a:p>
          <a:p>
            <a:pPr lvl="2"/>
            <a:r>
              <a:rPr lang="vi-VN" dirty="0"/>
              <a:t>Lý do chọn đề tài</a:t>
            </a:r>
          </a:p>
          <a:p>
            <a:pPr lvl="2"/>
            <a:r>
              <a:rPr lang="vi-VN" dirty="0"/>
              <a:t>Mục tiêu, phạm vi và câu hỏi nghiên cứu</a:t>
            </a:r>
          </a:p>
          <a:p>
            <a:pPr lvl="2"/>
            <a:r>
              <a:rPr lang="vi-VN" dirty="0"/>
              <a:t>Phương pháp nghiên cứu</a:t>
            </a:r>
          </a:p>
          <a:p>
            <a:pPr lvl="2"/>
            <a:r>
              <a:rPr lang="vi-VN" dirty="0"/>
              <a:t>Kết quả nghiên cứu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933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4.2 Cách viết báo cáo nghien cứu</a:t>
            </a:r>
          </a:p>
          <a:p>
            <a:r>
              <a:rPr lang="vi-VN" b="1" dirty="0"/>
              <a:t>Cấu trúc chuẩn của báo cáo kết quả</a:t>
            </a:r>
          </a:p>
          <a:p>
            <a:pPr lvl="1"/>
            <a:r>
              <a:rPr lang="vi-VN" dirty="0"/>
              <a:t>3. Danh sách thuật ngữ viết tắt</a:t>
            </a:r>
          </a:p>
          <a:p>
            <a:pPr lvl="2"/>
            <a:r>
              <a:rPr lang="vi-VN" dirty="0"/>
              <a:t>Danh sách các chữ viết tắt tiếng Việt (theo thứ tự ABC)</a:t>
            </a:r>
          </a:p>
          <a:p>
            <a:pPr lvl="2"/>
            <a:r>
              <a:rPr lang="vi-VN" dirty="0"/>
              <a:t>Danh sách các chữ viết tắt tiếng Anh (theo thứ tự ABC)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74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4.2 Cách viết báo cáo nghien cứu</a:t>
            </a:r>
          </a:p>
          <a:p>
            <a:r>
              <a:rPr lang="vi-VN" b="1" dirty="0"/>
              <a:t>Cấu trúc chuẩn của báo cáo kết quả</a:t>
            </a:r>
          </a:p>
          <a:p>
            <a:pPr lvl="1"/>
            <a:r>
              <a:rPr lang="vi-VN" dirty="0"/>
              <a:t>4. Mục lục, danh sách bảng, biểu đồ và hình ảnh</a:t>
            </a:r>
          </a:p>
          <a:p>
            <a:pPr lvl="2"/>
            <a:r>
              <a:rPr lang="vi-VN" dirty="0"/>
              <a:t>Mục lục: số thứ tự, tên mục, số trang</a:t>
            </a:r>
          </a:p>
          <a:p>
            <a:pPr lvl="2"/>
            <a:r>
              <a:rPr lang="vi-VN" dirty="0"/>
              <a:t>Danh sách bảng: số thứ tự, tên bảng, số trang</a:t>
            </a:r>
          </a:p>
          <a:p>
            <a:pPr lvl="2"/>
            <a:r>
              <a:rPr lang="vi-VN" dirty="0"/>
              <a:t>Danh sách biểu đồ: số thứ tự, tên biểu đồ, số trang</a:t>
            </a:r>
          </a:p>
          <a:p>
            <a:pPr lvl="2"/>
            <a:r>
              <a:rPr lang="vi-VN" dirty="0"/>
              <a:t>Danh sách hình ảnh: số thứ tự, tên hình ảnh, số trang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121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4.2 Cách viết báo cáo nghien cứu</a:t>
            </a:r>
          </a:p>
          <a:p>
            <a:r>
              <a:rPr lang="vi-VN" b="1" dirty="0"/>
              <a:t>Cấu trúc chuẩn của báo cáo kết quả</a:t>
            </a:r>
          </a:p>
          <a:p>
            <a:pPr lvl="1"/>
            <a:r>
              <a:rPr lang="vi-VN" dirty="0"/>
              <a:t>5. Đặt vấn đề</a:t>
            </a:r>
          </a:p>
          <a:p>
            <a:pPr lvl="1"/>
            <a:r>
              <a:rPr lang="vi-VN" dirty="0"/>
              <a:t>6. Chương 1. Tổng quan tài liệu và cơ sở l</a:t>
            </a:r>
            <a:r>
              <a:rPr lang="en-US" dirty="0"/>
              <a:t>ý</a:t>
            </a:r>
            <a:r>
              <a:rPr lang="vi-VN" dirty="0"/>
              <a:t> thuyết</a:t>
            </a:r>
          </a:p>
          <a:p>
            <a:pPr lvl="1"/>
            <a:r>
              <a:rPr lang="vi-VN" dirty="0"/>
              <a:t>7. Chương 2. Phương pháp nghiên cứu</a:t>
            </a:r>
          </a:p>
          <a:p>
            <a:pPr marL="0" indent="0" algn="ctr">
              <a:buNone/>
            </a:pPr>
            <a:endParaRPr lang="vi-VN" b="1" dirty="0"/>
          </a:p>
          <a:p>
            <a:pPr marL="0" indent="0" algn="ctr">
              <a:buNone/>
            </a:pPr>
            <a:r>
              <a:rPr lang="vi-VN" b="1" dirty="0"/>
              <a:t>Tương tự như phần đề cương, và viết thật chi tiết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951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/>
              <a:t>4.2 Cách viết báo cáo nghien cứu</a:t>
            </a:r>
          </a:p>
          <a:p>
            <a:r>
              <a:rPr lang="vi-VN" b="1"/>
              <a:t>Cấu trúc chuẩn của báo cáo kết quả</a:t>
            </a:r>
          </a:p>
          <a:p>
            <a:pPr lvl="1"/>
            <a:r>
              <a:rPr lang="vi-VN"/>
              <a:t>8. Chương 3. Kết quả và thảo luận</a:t>
            </a:r>
          </a:p>
          <a:p>
            <a:pPr lvl="2"/>
            <a:r>
              <a:rPr lang="vi-VN"/>
              <a:t>Mô tả sự vật, đối tượng khảo sát thông qua các chỉ tiêu, các biến số khảo sát (mô tả thuần túy);</a:t>
            </a:r>
          </a:p>
          <a:p>
            <a:pPr lvl="2"/>
            <a:r>
              <a:rPr lang="vi-VN"/>
              <a:t>Mô tả các mối quan hệ giữa các đặc tính của sự vật, đối tượng thông qua các chỉ tiêu, biến số khảo sát (so sánh, tương quan, hồi quy);</a:t>
            </a:r>
          </a:p>
          <a:p>
            <a:pPr lvl="2"/>
            <a:r>
              <a:rPr lang="vi-VN"/>
              <a:t>Đúc rút ra các phát hiện chủ yếu (</a:t>
            </a:r>
            <a:r>
              <a:rPr lang="vi-VN" b="1"/>
              <a:t>trả lời các câu hỏi nghiên cứu</a:t>
            </a:r>
            <a:r>
              <a:rPr lang="vi-VN"/>
              <a:t>).</a:t>
            </a:r>
          </a:p>
          <a:p>
            <a:pPr lvl="2"/>
            <a:r>
              <a:rPr lang="vi-VN"/>
              <a:t>Lý giải cho các phát hiện này, và so sánh với các kết quả nghiên cứu trước đây, so với lý thuyết.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745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/>
              <a:t>4.2 Cách viết báo cáo nghien cứu</a:t>
            </a:r>
          </a:p>
          <a:p>
            <a:r>
              <a:rPr lang="vi-VN" b="1"/>
              <a:t>Cấu trúc chuẩn của báo cáo kết quả</a:t>
            </a:r>
          </a:p>
          <a:p>
            <a:pPr lvl="1"/>
            <a:r>
              <a:rPr lang="vi-VN"/>
              <a:t>9. Chương 4. Kết luận và đề nghị</a:t>
            </a:r>
          </a:p>
          <a:p>
            <a:pPr lvl="2"/>
            <a:r>
              <a:rPr lang="vi-VN"/>
              <a:t>Nêu lại các kết quả, các phát hiện chủ yếu (trả lời các câu hỏi nghiên cứu)</a:t>
            </a:r>
          </a:p>
          <a:p>
            <a:pPr lvl="2"/>
            <a:r>
              <a:rPr lang="vi-VN"/>
              <a:t>Từ các phát hiện này, rút ra các ý tưởng, đề xuất giải pháp sản xuất kinh doanh, quản lý, chính sách vi mô, vĩ mô …</a:t>
            </a:r>
          </a:p>
          <a:p>
            <a:pPr lvl="2"/>
            <a:r>
              <a:rPr lang="vi-VN"/>
              <a:t>Các đề xuất phải phù hợp và nhất quán với kết quả nghiên cứu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2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dirty="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4.1 Cách viết đề cương nghiên cứu</a:t>
            </a:r>
          </a:p>
          <a:p>
            <a:r>
              <a:rPr lang="vi-VN" b="1" dirty="0"/>
              <a:t>1. Đặt vấn đề (tại sao chọn đề tài này?)</a:t>
            </a:r>
          </a:p>
          <a:p>
            <a:pPr lvl="1"/>
            <a:r>
              <a:rPr lang="vi-VN" dirty="0"/>
              <a:t>1. Tầm quan trọng của vấn đề nghiên cứu </a:t>
            </a:r>
          </a:p>
          <a:p>
            <a:pPr lvl="1"/>
            <a:r>
              <a:rPr lang="vi-VN" dirty="0"/>
              <a:t>2. Trong vấn đề nghiên cứu, chọn chủ đề cụ thể là gì? Tại sao?</a:t>
            </a:r>
          </a:p>
          <a:p>
            <a:pPr lvl="1"/>
            <a:r>
              <a:rPr lang="vi-VN" dirty="0"/>
              <a:t>3</a:t>
            </a:r>
            <a:r>
              <a:rPr lang="fr-FR" dirty="0"/>
              <a:t>. </a:t>
            </a:r>
            <a:r>
              <a:rPr lang="fr-FR" dirty="0" err="1"/>
              <a:t>Tên</a:t>
            </a:r>
            <a:r>
              <a:rPr lang="fr-FR" dirty="0"/>
              <a:t> </a:t>
            </a:r>
            <a:r>
              <a:rPr lang="fr-FR" dirty="0" err="1"/>
              <a:t>đề</a:t>
            </a:r>
            <a:r>
              <a:rPr lang="fr-FR" dirty="0"/>
              <a:t> </a:t>
            </a:r>
            <a:r>
              <a:rPr lang="fr-FR" dirty="0" err="1"/>
              <a:t>tài</a:t>
            </a:r>
            <a:r>
              <a:rPr lang="fr-FR" dirty="0"/>
              <a:t> là g</a:t>
            </a:r>
            <a:r>
              <a:rPr lang="vi-VN" dirty="0"/>
              <a:t>ì</a:t>
            </a:r>
            <a:r>
              <a:rPr lang="fr-FR" dirty="0"/>
              <a:t>?</a:t>
            </a:r>
            <a:r>
              <a:rPr lang="vi-VN" dirty="0"/>
              <a:t>  Mục tiêu, đối tượng, phạm vi</a:t>
            </a:r>
          </a:p>
          <a:p>
            <a:pPr lvl="1"/>
            <a:r>
              <a:rPr lang="vi-VN" dirty="0"/>
              <a:t>4. Đề tài này có lợi ích gì? (học thuật, thực tiễn)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745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/>
              <a:t>4.2 Cách viết báo cáo nghien cứu</a:t>
            </a:r>
          </a:p>
          <a:p>
            <a:r>
              <a:rPr lang="vi-VN" b="1"/>
              <a:t>Cấu trúc chuẩn của báo cáo kết quả</a:t>
            </a:r>
          </a:p>
          <a:p>
            <a:pPr lvl="1"/>
            <a:r>
              <a:rPr lang="vi-VN"/>
              <a:t>10. Tài liệu tham khảo</a:t>
            </a:r>
          </a:p>
          <a:p>
            <a:pPr lvl="2"/>
            <a:r>
              <a:rPr lang="vi-VN"/>
              <a:t>Danh sách tài liệu tiếng Việt (theo thứ tự ABC của họ và tên)</a:t>
            </a:r>
          </a:p>
          <a:p>
            <a:pPr lvl="2"/>
            <a:r>
              <a:rPr lang="vi-VN"/>
              <a:t>Danh sách tài liệu tiếng Anh (theo thứ tự ABC của họ)</a:t>
            </a:r>
          </a:p>
          <a:p>
            <a:endParaRPr lang="vi-VN" b="1"/>
          </a:p>
          <a:p>
            <a:pPr marL="0" indent="0" algn="ctr">
              <a:buNone/>
            </a:pPr>
            <a:r>
              <a:rPr lang="vi-VN" b="1"/>
              <a:t>Chú ý: tài liệu tham khảo phải được trích dẫn ở các phần khác nhau của báo cáo)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413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/>
              <a:t>4.2 Cách viết báo cáo nghien cứu</a:t>
            </a:r>
          </a:p>
          <a:p>
            <a:r>
              <a:rPr lang="vi-VN" b="1"/>
              <a:t>Cấu trúc chuẩn của báo cáo kết quả</a:t>
            </a:r>
          </a:p>
          <a:p>
            <a:pPr lvl="1"/>
            <a:r>
              <a:rPr lang="vi-VN"/>
              <a:t>11. Phụ lục (nếu có)</a:t>
            </a:r>
          </a:p>
          <a:p>
            <a:pPr lvl="2"/>
            <a:r>
              <a:rPr lang="vi-VN"/>
              <a:t>Phiếu điều tra</a:t>
            </a:r>
          </a:p>
          <a:p>
            <a:pPr lvl="2"/>
            <a:r>
              <a:rPr lang="vi-VN"/>
              <a:t>Các số liệu, kết quả thống kê</a:t>
            </a:r>
          </a:p>
          <a:p>
            <a:pPr lvl="2"/>
            <a:r>
              <a:rPr lang="vi-VN"/>
              <a:t>Các kết quả tính thống kê</a:t>
            </a:r>
          </a:p>
          <a:p>
            <a:pPr lvl="2"/>
            <a:r>
              <a:rPr lang="vi-VN"/>
              <a:t>Các bản đồ, hình ảnh khác</a:t>
            </a:r>
          </a:p>
          <a:p>
            <a:pPr lvl="2"/>
            <a:r>
              <a:rPr lang="vi-VN"/>
              <a:t>Loại khác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012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4.1 Cách viết đề cương nghiên cứu</a:t>
            </a:r>
          </a:p>
          <a:p>
            <a:r>
              <a:rPr lang="vi-VN" b="1" dirty="0"/>
              <a:t>1. Đặt vấn đề (tại sao chọn đề tài này?)</a:t>
            </a:r>
          </a:p>
          <a:p>
            <a:pPr lvl="1"/>
            <a:r>
              <a:rPr lang="vi-VN" dirty="0"/>
              <a:t>5. Mục tiêu nghiên cứu (là g.?)</a:t>
            </a:r>
          </a:p>
          <a:p>
            <a:pPr lvl="2"/>
            <a:r>
              <a:rPr lang="vi-VN" dirty="0"/>
              <a:t>Hiểu bản chất của sự vật, hiện tượng nghiên cứu;</a:t>
            </a:r>
          </a:p>
          <a:p>
            <a:pPr lvl="2"/>
            <a:r>
              <a:rPr lang="vi-VN" dirty="0"/>
              <a:t>Hiểu quan hệ giữa các đặc tính (biến) của sự vật, hiện tượng nghiên cứu;</a:t>
            </a:r>
          </a:p>
          <a:p>
            <a:pPr lvl="2"/>
            <a:r>
              <a:rPr lang="vi-VN" dirty="0"/>
              <a:t>Đề xuất các giải pháp, ý kiến giúp cải tiến, chỉnh sửa, hoặc đề xuất chính sách, phương án sản xuất, kinh doanh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52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4.1 Cách viết đề cương nghiên cứu</a:t>
            </a:r>
          </a:p>
          <a:p>
            <a:r>
              <a:rPr lang="vi-VN" b="1" dirty="0"/>
              <a:t>1. Đặt vấn đề (tại sao chọn đề tài này?)</a:t>
            </a:r>
          </a:p>
          <a:p>
            <a:pPr lvl="1"/>
            <a:r>
              <a:rPr lang="vi-VN" dirty="0"/>
              <a:t>6. Câu hỏi nghiên cứu (là gì?)</a:t>
            </a:r>
          </a:p>
          <a:p>
            <a:pPr lvl="2"/>
            <a:r>
              <a:rPr lang="vi-VN" dirty="0"/>
              <a:t>Câu hỏi nhằm mô tả của sự vật, hiện tượng nghiên cứu;</a:t>
            </a:r>
          </a:p>
          <a:p>
            <a:pPr lvl="2"/>
            <a:r>
              <a:rPr lang="vi-VN" dirty="0"/>
              <a:t>Câu hỏi nhằm tìm hiểu quan hệ giữa các đặc tính (biến) của sự vật, hiện tượng nghiên cứu;</a:t>
            </a:r>
          </a:p>
          <a:p>
            <a:pPr lvl="2"/>
            <a:r>
              <a:rPr lang="vi-VN" dirty="0"/>
              <a:t>Câu hỏi về các giải pháp, ý kiến hoặc đề xuất chính sách có tính khả thi.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759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4.1 Cách viết đề cương nghiên cứu</a:t>
            </a:r>
          </a:p>
          <a:p>
            <a:r>
              <a:rPr lang="vi-VN" b="1" dirty="0"/>
              <a:t>2. Tổng quan tài liệu và cơ sở lý thuyết</a:t>
            </a:r>
          </a:p>
          <a:p>
            <a:pPr lvl="1"/>
            <a:r>
              <a:rPr lang="vi-VN" dirty="0"/>
              <a:t>1. Các lý thuyết nào liên quan đề tài này?</a:t>
            </a:r>
          </a:p>
          <a:p>
            <a:pPr lvl="2"/>
            <a:r>
              <a:rPr lang="vi-VN" dirty="0"/>
              <a:t>Các khái niệm;</a:t>
            </a:r>
          </a:p>
          <a:p>
            <a:pPr lvl="2"/>
            <a:r>
              <a:rPr lang="vi-VN" dirty="0"/>
              <a:t>Các lý thuyết liên quan;</a:t>
            </a:r>
          </a:p>
          <a:p>
            <a:pPr lvl="2"/>
            <a:r>
              <a:rPr lang="vi-VN" dirty="0"/>
              <a:t>Các mô hình nghiên cứu mang tính lý thuyết.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663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4.1 Cách viết đề cương nghiên cứu</a:t>
            </a:r>
          </a:p>
          <a:p>
            <a:r>
              <a:rPr lang="vi-VN" b="1" dirty="0"/>
              <a:t>2. Tổng quan tài liệu và cơ sở lý thuyết</a:t>
            </a:r>
          </a:p>
          <a:p>
            <a:pPr lvl="1"/>
            <a:r>
              <a:rPr lang="vi-VN" dirty="0"/>
              <a:t>2. Vấn đề này đã được nghiên cứu như thế nào?</a:t>
            </a:r>
          </a:p>
          <a:p>
            <a:pPr lvl="2"/>
            <a:r>
              <a:rPr lang="vi-VN" dirty="0"/>
              <a:t>Ai nghiên cứu?</a:t>
            </a:r>
          </a:p>
          <a:p>
            <a:pPr lvl="2"/>
            <a:r>
              <a:rPr lang="vi-VN" dirty="0"/>
              <a:t>Dùng phương pháp nghiên cứu nào?</a:t>
            </a:r>
          </a:p>
          <a:p>
            <a:pPr lvl="2"/>
            <a:r>
              <a:rPr lang="vi-VN" dirty="0"/>
              <a:t>Dùng các mô hình nghiên cứu nào?</a:t>
            </a:r>
          </a:p>
          <a:p>
            <a:pPr lvl="2"/>
            <a:r>
              <a:rPr lang="vi-VN" dirty="0"/>
              <a:t>Kết luận như thế nào?</a:t>
            </a:r>
          </a:p>
          <a:p>
            <a:pPr lvl="2"/>
            <a:r>
              <a:rPr lang="vi-VN" dirty="0"/>
              <a:t>Bài học kinh nghiệm về phương pháp là gì?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813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/>
              <a:t>4.1 Cách viết đề cương nghiên cứu</a:t>
            </a:r>
          </a:p>
          <a:p>
            <a:r>
              <a:rPr lang="vi-VN" b="1" dirty="0"/>
              <a:t>3. Phương pháp nghiên cứu</a:t>
            </a:r>
          </a:p>
          <a:p>
            <a:pPr lvl="1"/>
            <a:r>
              <a:rPr lang="vi-VN" dirty="0"/>
              <a:t>1. Giả thiết nghiên cứu</a:t>
            </a:r>
          </a:p>
          <a:p>
            <a:pPr lvl="2"/>
            <a:r>
              <a:rPr lang="vi-VN" dirty="0"/>
              <a:t>Trình bày các giả thiết nghiên cứu tương ứng với câu hỏi nghiên cứu</a:t>
            </a:r>
          </a:p>
          <a:p>
            <a:pPr lvl="3"/>
            <a:r>
              <a:rPr lang="vi-VN" dirty="0"/>
              <a:t>Giả thiết mô tả</a:t>
            </a:r>
          </a:p>
          <a:p>
            <a:pPr lvl="3"/>
            <a:r>
              <a:rPr lang="vi-VN" dirty="0"/>
              <a:t>Giả thiết tương quan</a:t>
            </a:r>
          </a:p>
          <a:p>
            <a:pPr lvl="3"/>
            <a:r>
              <a:rPr lang="vi-VN" dirty="0"/>
              <a:t>Giả thiết giải thích (nguyên nhân, kết quả)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483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/>
              <a:t>4.1 Cách viết đề cương nghiên cứu</a:t>
            </a:r>
          </a:p>
          <a:p>
            <a:r>
              <a:rPr lang="vi-VN" b="1"/>
              <a:t>3. Phương pháp nghiên cứu</a:t>
            </a:r>
          </a:p>
          <a:p>
            <a:pPr lvl="1"/>
            <a:r>
              <a:rPr lang="vi-VN"/>
              <a:t>2. Các loại số liệu cần thu thập cho nghiên cứu</a:t>
            </a:r>
          </a:p>
          <a:p>
            <a:pPr lvl="2"/>
            <a:r>
              <a:rPr lang="vi-VN"/>
              <a:t>Số liệu thứ cấp (loại nào, dạng nào, chỉ tiêu gì?)</a:t>
            </a:r>
          </a:p>
          <a:p>
            <a:pPr lvl="2"/>
            <a:r>
              <a:rPr lang="vi-VN"/>
              <a:t>Số liệu sơ cấp (loại nào, dạng nào, chỉ tiêu gì?)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007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/>
              <a:t>Bài 4. Cách viết đề cương, báo cáo khoa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/>
              <a:t>4.1 Cách viết đề cương nghiên cứu</a:t>
            </a:r>
          </a:p>
          <a:p>
            <a:r>
              <a:rPr lang="vi-VN" b="1"/>
              <a:t>3. Phương pháp nghiên cứu</a:t>
            </a:r>
          </a:p>
          <a:p>
            <a:pPr lvl="1"/>
            <a:r>
              <a:rPr lang="vi-VN"/>
              <a:t>3. Nguồn và cách thu thập các loại số liệu</a:t>
            </a:r>
          </a:p>
          <a:p>
            <a:pPr lvl="2"/>
            <a:r>
              <a:rPr lang="vi-VN"/>
              <a:t>Số liệu thứ cấp (nguồn nào, ở đâu?)</a:t>
            </a:r>
          </a:p>
          <a:p>
            <a:pPr lvl="2"/>
            <a:r>
              <a:rPr lang="vi-VN"/>
              <a:t>Số liệu sơ cấp</a:t>
            </a:r>
          </a:p>
          <a:p>
            <a:pPr lvl="3"/>
            <a:r>
              <a:rPr lang="vi-VN"/>
              <a:t>Nguồn (Từ ai? Bao nhiêu người?)</a:t>
            </a:r>
          </a:p>
          <a:p>
            <a:pPr lvl="3"/>
            <a:r>
              <a:rPr lang="vi-VN"/>
              <a:t>Cách thức chọn mẫu để thu thập dữ liệu.</a:t>
            </a:r>
          </a:p>
          <a:p>
            <a:pPr lvl="3"/>
            <a:r>
              <a:rPr lang="vi-VN"/>
              <a:t>Cách thức thu thập dữ liệu (điều tra, phỏng vấn, phỏng vấn chuyên gia, phỏng vấn nhóm, v.v.)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/>
              <a:t>PP nghiên cứu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063F0-F53E-4BA6-B6E6-EA7AF3229D86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2531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gô Hữu Phú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1206</TotalTime>
  <Words>1794</Words>
  <Application>Microsoft Office PowerPoint</Application>
  <PresentationFormat>On-screen Show (4:3)</PresentationFormat>
  <Paragraphs>205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Wingdings</vt:lpstr>
      <vt:lpstr>Wingdings 2</vt:lpstr>
      <vt:lpstr>Oriel</vt:lpstr>
      <vt:lpstr>PHƯƠNG PHÁP NGHIÊN CỨU IT bài 4. viết đề cương, 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</vt:vector>
  </TitlesOfParts>
  <Company>KHMT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Hữu Phúc</dc:creator>
  <cp:lastModifiedBy>hiep le hoang</cp:lastModifiedBy>
  <cp:revision>138</cp:revision>
  <dcterms:created xsi:type="dcterms:W3CDTF">2012-06-26T08:40:46Z</dcterms:created>
  <dcterms:modified xsi:type="dcterms:W3CDTF">2019-09-14T11:18:55Z</dcterms:modified>
</cp:coreProperties>
</file>