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>
        <p:scale>
          <a:sx n="135" d="100"/>
          <a:sy n="135" d="100"/>
        </p:scale>
        <p:origin x="-6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EE9A-B332-7B40-922E-8DDDE704FFD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3B20-ADD1-A34D-B24F-9E8436C4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7.pn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hyperlink" Target="https://xsdk.info/" TargetMode="External"/><Relationship Id="rId15" Type="http://schemas.openxmlformats.org/officeDocument/2006/relationships/image" Target="../media/image13.png"/><Relationship Id="rId16" Type="http://schemas.openxmlformats.org/officeDocument/2006/relationships/hyperlink" Target="https://github.com/ginkgo-project/ginkgo" TargetMode="External"/><Relationship Id="rId17" Type="http://schemas.openxmlformats.org/officeDocument/2006/relationships/image" Target="../media/image14.emf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C-Poster-Frame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2298" r="1724" b="2528"/>
          <a:stretch/>
        </p:blipFill>
        <p:spPr bwMode="auto">
          <a:xfrm>
            <a:off x="6715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4659" y="1195162"/>
            <a:ext cx="502496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Open-source C++ framework for sparse linear algebra.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Sparse linear solvers, preconditioners, </a:t>
            </a:r>
            <a:r>
              <a:rPr lang="en-US" sz="1600" dirty="0" err="1" smtClean="0"/>
              <a:t>SpMV</a:t>
            </a:r>
            <a:r>
              <a:rPr lang="en-US" sz="1600" dirty="0" smtClean="0"/>
              <a:t> etc.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Generic algorithm implementation:</a:t>
            </a:r>
            <a:br>
              <a:rPr lang="en-US" sz="1600" dirty="0" smtClean="0"/>
            </a:br>
            <a:r>
              <a:rPr lang="en-US" sz="1600" dirty="0" smtClean="0"/>
              <a:t>+ reference kernels for checking correctness;</a:t>
            </a:r>
            <a:br>
              <a:rPr lang="en-US" sz="1600" dirty="0" smtClean="0"/>
            </a:br>
            <a:r>
              <a:rPr lang="en-US" sz="1600" dirty="0" smtClean="0"/>
              <a:t>+  architecture-specific highly optimized kernels.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Focused on GPU accelerators (i.e. NVIDIA GPUs).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Software quality and sustainability efforts </a:t>
            </a:r>
            <a:br>
              <a:rPr lang="en-US" sz="1600" dirty="0" smtClean="0"/>
            </a:br>
            <a:r>
              <a:rPr lang="en-US" sz="1600" dirty="0" smtClean="0"/>
              <a:t>guided by </a:t>
            </a:r>
            <a:r>
              <a:rPr lang="en-US" sz="1600" dirty="0" err="1" smtClean="0"/>
              <a:t>xSDK</a:t>
            </a:r>
            <a:r>
              <a:rPr lang="en-US" sz="1600" dirty="0" smtClean="0"/>
              <a:t> community policies: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endParaRPr lang="en-US" sz="200" dirty="0" smtClean="0"/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 smtClean="0"/>
              <a:t>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6" y="95146"/>
            <a:ext cx="2354713" cy="5456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8148" y="210952"/>
            <a:ext cx="524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 smtClean="0">
                <a:solidFill>
                  <a:srgbClr val="414142"/>
                </a:solidFill>
                <a:effectLst/>
                <a:latin typeface="Merriweather" charset="0"/>
              </a:rPr>
              <a:t>A Linear Operator Library for Sparse Problems</a:t>
            </a:r>
            <a:endParaRPr lang="en-US" sz="1600" dirty="0">
              <a:solidFill>
                <a:srgbClr val="414142"/>
              </a:solidFill>
              <a:effectLst/>
            </a:endParaRPr>
          </a:p>
        </p:txBody>
      </p:sp>
      <p:pic>
        <p:nvPicPr>
          <p:cNvPr id="11" name="Picture 2" descr="mage result for cma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80" y="5405103"/>
            <a:ext cx="951400" cy="71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google t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83" y="5991226"/>
            <a:ext cx="1250394" cy="62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age result for doxygen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7" b="34866"/>
          <a:stretch/>
        </p:blipFill>
        <p:spPr bwMode="auto">
          <a:xfrm>
            <a:off x="1027130" y="5197564"/>
            <a:ext cx="835808" cy="2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ge result for xSD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54" y="3946375"/>
            <a:ext cx="627297" cy="6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mage result for open sour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1" y="4646744"/>
            <a:ext cx="620567" cy="5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mage result for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51" y="4572657"/>
            <a:ext cx="610030" cy="6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mage result for 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213" y="123099"/>
            <a:ext cx="459234" cy="2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mage result for universitat of jaum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90" y="422889"/>
            <a:ext cx="866253" cy="16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mage result for university of tennesse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682" y="73989"/>
            <a:ext cx="432361" cy="2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continuous integration CI logo git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3" t="5951" r="33030" b="25565"/>
          <a:stretch/>
        </p:blipFill>
        <p:spPr bwMode="auto">
          <a:xfrm>
            <a:off x="2285297" y="5999333"/>
            <a:ext cx="572203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88500" y="4561254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14"/>
              </a:rPr>
              <a:t>https://xsdk.info/</a:t>
            </a:r>
            <a:endParaRPr lang="en-US" sz="1050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90" y="5715688"/>
            <a:ext cx="712332" cy="71233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27371" y="6393270"/>
            <a:ext cx="3316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effectLst/>
                <a:hlinkClick r:id="rId16"/>
              </a:rPr>
              <a:t>https://github.com/ginkgo-project/ginkgo</a:t>
            </a:r>
            <a:endParaRPr lang="en-US" sz="1400" dirty="0" smtClean="0">
              <a:effectLst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16" y="1399596"/>
            <a:ext cx="3511800" cy="2238915"/>
          </a:xfrm>
          <a:prstGeom prst="rect">
            <a:avLst/>
          </a:prstGeom>
        </p:spPr>
      </p:pic>
      <p:sp>
        <p:nvSpPr>
          <p:cNvPr id="24" name="AutoShape 4" descr="mage result for modified bsd license logo"/>
          <p:cNvSpPr>
            <a:spLocks noChangeAspect="1" noChangeArrowheads="1"/>
          </p:cNvSpPr>
          <p:nvPr/>
        </p:nvSpPr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SD 3-Clause &quot;New&quot; or &quot;Revised&quot;/&quot;Modified&quot; Licens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03" y="4657823"/>
            <a:ext cx="531879" cy="53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284826" y="1407278"/>
            <a:ext cx="206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636465"/>
                </a:solidFill>
              </a:rPr>
              <a:t>Linear solver workflow</a:t>
            </a:r>
            <a:endParaRPr lang="en-US" sz="1600" i="1" dirty="0">
              <a:solidFill>
                <a:srgbClr val="63646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2780" y="3844468"/>
            <a:ext cx="355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i="1" smtClean="0">
                <a:solidFill>
                  <a:srgbClr val="636465"/>
                </a:solidFill>
              </a:rPr>
              <a:t>Performance evaluation on NVIDIA Volta</a:t>
            </a:r>
            <a:endParaRPr lang="en-US" sz="1600" i="1" dirty="0">
              <a:solidFill>
                <a:srgbClr val="636465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62" y="4221737"/>
            <a:ext cx="1799853" cy="13495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31" y="4208895"/>
            <a:ext cx="1922787" cy="144167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80785" y="801105"/>
            <a:ext cx="91509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Hartwig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 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Anzt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, </a:t>
            </a:r>
            <a:r>
              <a:rPr lang="en-US" sz="1000" b="1" i="0" u="sng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Terry </a:t>
            </a:r>
            <a:r>
              <a:rPr lang="en-US" sz="1000" b="1" i="0" u="sng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Cojean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, 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YenChen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 Chen, Goran 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Flegar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, Pratik 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Nayak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, 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Yuhsiang</a:t>
            </a:r>
            <a:r>
              <a:rPr lang="en-US" sz="1000" b="1" i="0" u="none" strike="noStrike" dirty="0" smtClean="0">
                <a:solidFill>
                  <a:srgbClr val="000000"/>
                </a:solidFill>
                <a:effectLst/>
                <a:latin typeface="Merriweather" charset="0"/>
              </a:rPr>
              <a:t> M. Tsai, Enrique S. Quintana-</a:t>
            </a:r>
            <a:r>
              <a:rPr lang="en-US" sz="1000" b="1" i="0" u="none" strike="noStrike" dirty="0" err="1" smtClean="0">
                <a:solidFill>
                  <a:srgbClr val="000000"/>
                </a:solidFill>
                <a:effectLst/>
                <a:latin typeface="Merriweather" charset="0"/>
              </a:rPr>
              <a:t>Orti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283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</TotalTime>
  <Words>68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Merriweather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2018-08-17T09:18:20Z</cp:lastPrinted>
  <dcterms:created xsi:type="dcterms:W3CDTF">2018-08-17T08:06:53Z</dcterms:created>
  <dcterms:modified xsi:type="dcterms:W3CDTF">2018-08-19T11:26:37Z</dcterms:modified>
</cp:coreProperties>
</file>