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7" r:id="rId2"/>
  </p:sldIdLst>
  <p:sldSz cx="42803763" cy="30275213"/>
  <p:notesSz cx="6858000" cy="9144000"/>
  <p:defaultTextStyle>
    <a:defPPr>
      <a:defRPr lang="en-US"/>
    </a:defPPr>
    <a:lvl1pPr marL="0" algn="l" defTabSz="2906420" rtl="0" eaLnBrk="1" latinLnBrk="0" hangingPunct="1">
      <a:defRPr sz="5721" kern="1200">
        <a:solidFill>
          <a:schemeClr val="tx1"/>
        </a:solidFill>
        <a:latin typeface="+mn-lt"/>
        <a:ea typeface="+mn-ea"/>
        <a:cs typeface="+mn-cs"/>
      </a:defRPr>
    </a:lvl1pPr>
    <a:lvl2pPr marL="1453210" algn="l" defTabSz="2906420" rtl="0" eaLnBrk="1" latinLnBrk="0" hangingPunct="1">
      <a:defRPr sz="5721" kern="1200">
        <a:solidFill>
          <a:schemeClr val="tx1"/>
        </a:solidFill>
        <a:latin typeface="+mn-lt"/>
        <a:ea typeface="+mn-ea"/>
        <a:cs typeface="+mn-cs"/>
      </a:defRPr>
    </a:lvl2pPr>
    <a:lvl3pPr marL="2906420" algn="l" defTabSz="2906420" rtl="0" eaLnBrk="1" latinLnBrk="0" hangingPunct="1">
      <a:defRPr sz="5721" kern="1200">
        <a:solidFill>
          <a:schemeClr val="tx1"/>
        </a:solidFill>
        <a:latin typeface="+mn-lt"/>
        <a:ea typeface="+mn-ea"/>
        <a:cs typeface="+mn-cs"/>
      </a:defRPr>
    </a:lvl3pPr>
    <a:lvl4pPr marL="4359631" algn="l" defTabSz="2906420" rtl="0" eaLnBrk="1" latinLnBrk="0" hangingPunct="1">
      <a:defRPr sz="5721" kern="1200">
        <a:solidFill>
          <a:schemeClr val="tx1"/>
        </a:solidFill>
        <a:latin typeface="+mn-lt"/>
        <a:ea typeface="+mn-ea"/>
        <a:cs typeface="+mn-cs"/>
      </a:defRPr>
    </a:lvl4pPr>
    <a:lvl5pPr marL="5812841" algn="l" defTabSz="2906420" rtl="0" eaLnBrk="1" latinLnBrk="0" hangingPunct="1">
      <a:defRPr sz="5721" kern="1200">
        <a:solidFill>
          <a:schemeClr val="tx1"/>
        </a:solidFill>
        <a:latin typeface="+mn-lt"/>
        <a:ea typeface="+mn-ea"/>
        <a:cs typeface="+mn-cs"/>
      </a:defRPr>
    </a:lvl5pPr>
    <a:lvl6pPr marL="7266051" algn="l" defTabSz="2906420" rtl="0" eaLnBrk="1" latinLnBrk="0" hangingPunct="1">
      <a:defRPr sz="5721" kern="1200">
        <a:solidFill>
          <a:schemeClr val="tx1"/>
        </a:solidFill>
        <a:latin typeface="+mn-lt"/>
        <a:ea typeface="+mn-ea"/>
        <a:cs typeface="+mn-cs"/>
      </a:defRPr>
    </a:lvl6pPr>
    <a:lvl7pPr marL="8719261" algn="l" defTabSz="2906420" rtl="0" eaLnBrk="1" latinLnBrk="0" hangingPunct="1">
      <a:defRPr sz="5721" kern="1200">
        <a:solidFill>
          <a:schemeClr val="tx1"/>
        </a:solidFill>
        <a:latin typeface="+mn-lt"/>
        <a:ea typeface="+mn-ea"/>
        <a:cs typeface="+mn-cs"/>
      </a:defRPr>
    </a:lvl7pPr>
    <a:lvl8pPr marL="10172471" algn="l" defTabSz="2906420" rtl="0" eaLnBrk="1" latinLnBrk="0" hangingPunct="1">
      <a:defRPr sz="5721" kern="1200">
        <a:solidFill>
          <a:schemeClr val="tx1"/>
        </a:solidFill>
        <a:latin typeface="+mn-lt"/>
        <a:ea typeface="+mn-ea"/>
        <a:cs typeface="+mn-cs"/>
      </a:defRPr>
    </a:lvl8pPr>
    <a:lvl9pPr marL="11625682" algn="l" defTabSz="2906420" rtl="0" eaLnBrk="1" latinLnBrk="0" hangingPunct="1">
      <a:defRPr sz="572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3D4"/>
    <a:srgbClr val="414142"/>
    <a:srgbClr val="6D6E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912"/>
    <p:restoredTop sz="94687"/>
  </p:normalViewPr>
  <p:slideViewPr>
    <p:cSldViewPr snapToGrid="0" snapToObjects="1">
      <p:cViewPr>
        <p:scale>
          <a:sx n="40" d="100"/>
          <a:sy n="40" d="100"/>
        </p:scale>
        <p:origin x="3008"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3CE11-D787-7947-98C7-000A1B919AC6}" type="datetimeFigureOut">
              <a:rPr lang="en-US" smtClean="0"/>
              <a:t>9/3/18</a:t>
            </a:fld>
            <a:endParaRPr lang="en-US"/>
          </a:p>
        </p:txBody>
      </p:sp>
      <p:sp>
        <p:nvSpPr>
          <p:cNvPr id="4" name="Slide Image Placehold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39257-0BEC-044C-BC42-98281E91E304}" type="slidenum">
              <a:rPr lang="en-US" smtClean="0"/>
              <a:t>‹#›</a:t>
            </a:fld>
            <a:endParaRPr lang="en-US"/>
          </a:p>
        </p:txBody>
      </p:sp>
    </p:spTree>
    <p:extLst>
      <p:ext uri="{BB962C8B-B14F-4D97-AF65-F5344CB8AC3E}">
        <p14:creationId xmlns:p14="http://schemas.microsoft.com/office/powerpoint/2010/main" val="2044475605"/>
      </p:ext>
    </p:extLst>
  </p:cSld>
  <p:clrMap bg1="lt1" tx1="dk1" bg2="lt2" tx2="dk2" accent1="accent1" accent2="accent2" accent3="accent3" accent4="accent4" accent5="accent5" accent6="accent6" hlink="hlink" folHlink="folHlink"/>
  <p:notesStyle>
    <a:lvl1pPr marL="0" algn="l" defTabSz="2906420" rtl="0" eaLnBrk="1" latinLnBrk="0" hangingPunct="1">
      <a:defRPr sz="3814" kern="1200">
        <a:solidFill>
          <a:schemeClr val="tx1"/>
        </a:solidFill>
        <a:latin typeface="+mn-lt"/>
        <a:ea typeface="+mn-ea"/>
        <a:cs typeface="+mn-cs"/>
      </a:defRPr>
    </a:lvl1pPr>
    <a:lvl2pPr marL="1453210" algn="l" defTabSz="2906420" rtl="0" eaLnBrk="1" latinLnBrk="0" hangingPunct="1">
      <a:defRPr sz="3814" kern="1200">
        <a:solidFill>
          <a:schemeClr val="tx1"/>
        </a:solidFill>
        <a:latin typeface="+mn-lt"/>
        <a:ea typeface="+mn-ea"/>
        <a:cs typeface="+mn-cs"/>
      </a:defRPr>
    </a:lvl2pPr>
    <a:lvl3pPr marL="2906420" algn="l" defTabSz="2906420" rtl="0" eaLnBrk="1" latinLnBrk="0" hangingPunct="1">
      <a:defRPr sz="3814" kern="1200">
        <a:solidFill>
          <a:schemeClr val="tx1"/>
        </a:solidFill>
        <a:latin typeface="+mn-lt"/>
        <a:ea typeface="+mn-ea"/>
        <a:cs typeface="+mn-cs"/>
      </a:defRPr>
    </a:lvl3pPr>
    <a:lvl4pPr marL="4359631" algn="l" defTabSz="2906420" rtl="0" eaLnBrk="1" latinLnBrk="0" hangingPunct="1">
      <a:defRPr sz="3814" kern="1200">
        <a:solidFill>
          <a:schemeClr val="tx1"/>
        </a:solidFill>
        <a:latin typeface="+mn-lt"/>
        <a:ea typeface="+mn-ea"/>
        <a:cs typeface="+mn-cs"/>
      </a:defRPr>
    </a:lvl4pPr>
    <a:lvl5pPr marL="5812841" algn="l" defTabSz="2906420" rtl="0" eaLnBrk="1" latinLnBrk="0" hangingPunct="1">
      <a:defRPr sz="3814" kern="1200">
        <a:solidFill>
          <a:schemeClr val="tx1"/>
        </a:solidFill>
        <a:latin typeface="+mn-lt"/>
        <a:ea typeface="+mn-ea"/>
        <a:cs typeface="+mn-cs"/>
      </a:defRPr>
    </a:lvl5pPr>
    <a:lvl6pPr marL="7266051" algn="l" defTabSz="2906420" rtl="0" eaLnBrk="1" latinLnBrk="0" hangingPunct="1">
      <a:defRPr sz="3814" kern="1200">
        <a:solidFill>
          <a:schemeClr val="tx1"/>
        </a:solidFill>
        <a:latin typeface="+mn-lt"/>
        <a:ea typeface="+mn-ea"/>
        <a:cs typeface="+mn-cs"/>
      </a:defRPr>
    </a:lvl6pPr>
    <a:lvl7pPr marL="8719261" algn="l" defTabSz="2906420" rtl="0" eaLnBrk="1" latinLnBrk="0" hangingPunct="1">
      <a:defRPr sz="3814" kern="1200">
        <a:solidFill>
          <a:schemeClr val="tx1"/>
        </a:solidFill>
        <a:latin typeface="+mn-lt"/>
        <a:ea typeface="+mn-ea"/>
        <a:cs typeface="+mn-cs"/>
      </a:defRPr>
    </a:lvl7pPr>
    <a:lvl8pPr marL="10172471" algn="l" defTabSz="2906420" rtl="0" eaLnBrk="1" latinLnBrk="0" hangingPunct="1">
      <a:defRPr sz="3814" kern="1200">
        <a:solidFill>
          <a:schemeClr val="tx1"/>
        </a:solidFill>
        <a:latin typeface="+mn-lt"/>
        <a:ea typeface="+mn-ea"/>
        <a:cs typeface="+mn-cs"/>
      </a:defRPr>
    </a:lvl8pPr>
    <a:lvl9pPr marL="11625682" algn="l" defTabSz="2906420" rtl="0" eaLnBrk="1" latinLnBrk="0" hangingPunct="1">
      <a:defRPr sz="381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839257-0BEC-044C-BC42-98281E91E304}" type="slidenum">
              <a:rPr lang="en-US" smtClean="0"/>
              <a:t>1</a:t>
            </a:fld>
            <a:endParaRPr lang="en-US"/>
          </a:p>
        </p:txBody>
      </p:sp>
    </p:spTree>
    <p:extLst>
      <p:ext uri="{BB962C8B-B14F-4D97-AF65-F5344CB8AC3E}">
        <p14:creationId xmlns:p14="http://schemas.microsoft.com/office/powerpoint/2010/main" val="1763141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en-US" smtClean="0"/>
              <a:t>Click to edit Master title style</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F207F3-544C-2D4F-AF56-F3D0783DE1C8}" type="datetimeFigureOut">
              <a:rPr lang="en-US" smtClean="0"/>
              <a:t>9/3/18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402EE-7EE9-8146-B694-6C316842FDBD}" type="slidenum">
              <a:rPr lang="en-US" smtClean="0"/>
              <a:t>‹#›</a:t>
            </a:fld>
            <a:endParaRPr lang="en-US"/>
          </a:p>
        </p:txBody>
      </p:sp>
    </p:spTree>
    <p:extLst>
      <p:ext uri="{BB962C8B-B14F-4D97-AF65-F5344CB8AC3E}">
        <p14:creationId xmlns:p14="http://schemas.microsoft.com/office/powerpoint/2010/main" val="1213955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F207F3-544C-2D4F-AF56-F3D0783DE1C8}" type="datetimeFigureOut">
              <a:rPr lang="en-US" smtClean="0"/>
              <a:t>9/3/18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402EE-7EE9-8146-B694-6C316842FDBD}" type="slidenum">
              <a:rPr lang="en-US" smtClean="0"/>
              <a:t>‹#›</a:t>
            </a:fld>
            <a:endParaRPr lang="en-US"/>
          </a:p>
        </p:txBody>
      </p:sp>
    </p:spTree>
    <p:extLst>
      <p:ext uri="{BB962C8B-B14F-4D97-AF65-F5344CB8AC3E}">
        <p14:creationId xmlns:p14="http://schemas.microsoft.com/office/powerpoint/2010/main" val="969783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F207F3-544C-2D4F-AF56-F3D0783DE1C8}" type="datetimeFigureOut">
              <a:rPr lang="en-US" smtClean="0"/>
              <a:t>9/3/18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402EE-7EE9-8146-B694-6C316842FDBD}" type="slidenum">
              <a:rPr lang="en-US" smtClean="0"/>
              <a:t>‹#›</a:t>
            </a:fld>
            <a:endParaRPr lang="en-US"/>
          </a:p>
        </p:txBody>
      </p:sp>
    </p:spTree>
    <p:extLst>
      <p:ext uri="{BB962C8B-B14F-4D97-AF65-F5344CB8AC3E}">
        <p14:creationId xmlns:p14="http://schemas.microsoft.com/office/powerpoint/2010/main" val="1906055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F207F3-544C-2D4F-AF56-F3D0783DE1C8}" type="datetimeFigureOut">
              <a:rPr lang="en-US" smtClean="0"/>
              <a:t>9/3/18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402EE-7EE9-8146-B694-6C316842FDBD}" type="slidenum">
              <a:rPr lang="en-US" smtClean="0"/>
              <a:t>‹#›</a:t>
            </a:fld>
            <a:endParaRPr lang="en-US"/>
          </a:p>
        </p:txBody>
      </p:sp>
    </p:spTree>
    <p:extLst>
      <p:ext uri="{BB962C8B-B14F-4D97-AF65-F5344CB8AC3E}">
        <p14:creationId xmlns:p14="http://schemas.microsoft.com/office/powerpoint/2010/main" val="1850282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en-US" smtClean="0"/>
              <a:t>Click to edit Master title style</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F207F3-544C-2D4F-AF56-F3D0783DE1C8}" type="datetimeFigureOut">
              <a:rPr lang="en-US" smtClean="0"/>
              <a:t>9/3/18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402EE-7EE9-8146-B694-6C316842FDBD}" type="slidenum">
              <a:rPr lang="en-US" smtClean="0"/>
              <a:t>‹#›</a:t>
            </a:fld>
            <a:endParaRPr lang="en-US"/>
          </a:p>
        </p:txBody>
      </p:sp>
    </p:spTree>
    <p:extLst>
      <p:ext uri="{BB962C8B-B14F-4D97-AF65-F5344CB8AC3E}">
        <p14:creationId xmlns:p14="http://schemas.microsoft.com/office/powerpoint/2010/main" val="2130583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F207F3-544C-2D4F-AF56-F3D0783DE1C8}" type="datetimeFigureOut">
              <a:rPr lang="en-US" smtClean="0"/>
              <a:t>9/3/18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402EE-7EE9-8146-B694-6C316842FDBD}" type="slidenum">
              <a:rPr lang="en-US" smtClean="0"/>
              <a:t>‹#›</a:t>
            </a:fld>
            <a:endParaRPr lang="en-US"/>
          </a:p>
        </p:txBody>
      </p:sp>
    </p:spTree>
    <p:extLst>
      <p:ext uri="{BB962C8B-B14F-4D97-AF65-F5344CB8AC3E}">
        <p14:creationId xmlns:p14="http://schemas.microsoft.com/office/powerpoint/2010/main" val="1582907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smtClean="0"/>
              <a:t>Click to edit Master text styles</a:t>
            </a:r>
          </a:p>
        </p:txBody>
      </p:sp>
      <p:sp>
        <p:nvSpPr>
          <p:cNvPr id="4" name="Content Placeholder 3"/>
          <p:cNvSpPr>
            <a:spLocks noGrp="1"/>
          </p:cNvSpPr>
          <p:nvPr>
            <p:ph sz="half" idx="2"/>
          </p:nvPr>
        </p:nvSpPr>
        <p:spPr>
          <a:xfrm>
            <a:off x="2948339" y="11058863"/>
            <a:ext cx="18107995" cy="1626592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smtClean="0"/>
              <a:t>Click to edit Master text styles</a:t>
            </a:r>
          </a:p>
        </p:txBody>
      </p:sp>
      <p:sp>
        <p:nvSpPr>
          <p:cNvPr id="6" name="Content Placeholder 5"/>
          <p:cNvSpPr>
            <a:spLocks noGrp="1"/>
          </p:cNvSpPr>
          <p:nvPr>
            <p:ph sz="quarter" idx="4"/>
          </p:nvPr>
        </p:nvSpPr>
        <p:spPr>
          <a:xfrm>
            <a:off x="21669408" y="11058863"/>
            <a:ext cx="18197174" cy="1626592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F207F3-544C-2D4F-AF56-F3D0783DE1C8}" type="datetimeFigureOut">
              <a:rPr lang="en-US" smtClean="0"/>
              <a:t>9/3/18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F402EE-7EE9-8146-B694-6C316842FDBD}" type="slidenum">
              <a:rPr lang="en-US" smtClean="0"/>
              <a:t>‹#›</a:t>
            </a:fld>
            <a:endParaRPr lang="en-US"/>
          </a:p>
        </p:txBody>
      </p:sp>
    </p:spTree>
    <p:extLst>
      <p:ext uri="{BB962C8B-B14F-4D97-AF65-F5344CB8AC3E}">
        <p14:creationId xmlns:p14="http://schemas.microsoft.com/office/powerpoint/2010/main" val="898950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F207F3-544C-2D4F-AF56-F3D0783DE1C8}" type="datetimeFigureOut">
              <a:rPr lang="en-US" smtClean="0"/>
              <a:t>9/3/18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402EE-7EE9-8146-B694-6C316842FDBD}" type="slidenum">
              <a:rPr lang="en-US" smtClean="0"/>
              <a:t>‹#›</a:t>
            </a:fld>
            <a:endParaRPr lang="en-US"/>
          </a:p>
        </p:txBody>
      </p:sp>
    </p:spTree>
    <p:extLst>
      <p:ext uri="{BB962C8B-B14F-4D97-AF65-F5344CB8AC3E}">
        <p14:creationId xmlns:p14="http://schemas.microsoft.com/office/powerpoint/2010/main" val="1109748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F207F3-544C-2D4F-AF56-F3D0783DE1C8}" type="datetimeFigureOut">
              <a:rPr lang="en-US" smtClean="0"/>
              <a:t>9/3/18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402EE-7EE9-8146-B694-6C316842FDBD}" type="slidenum">
              <a:rPr lang="en-US" smtClean="0"/>
              <a:t>‹#›</a:t>
            </a:fld>
            <a:endParaRPr lang="en-US"/>
          </a:p>
        </p:txBody>
      </p:sp>
    </p:spTree>
    <p:extLst>
      <p:ext uri="{BB962C8B-B14F-4D97-AF65-F5344CB8AC3E}">
        <p14:creationId xmlns:p14="http://schemas.microsoft.com/office/powerpoint/2010/main" val="640035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smtClean="0"/>
              <a:t>Click to edit Master title style</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F207F3-544C-2D4F-AF56-F3D0783DE1C8}" type="datetimeFigureOut">
              <a:rPr lang="en-US" smtClean="0"/>
              <a:t>9/3/18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402EE-7EE9-8146-B694-6C316842FDBD}" type="slidenum">
              <a:rPr lang="en-US" smtClean="0"/>
              <a:t>‹#›</a:t>
            </a:fld>
            <a:endParaRPr lang="en-US"/>
          </a:p>
        </p:txBody>
      </p:sp>
    </p:spTree>
    <p:extLst>
      <p:ext uri="{BB962C8B-B14F-4D97-AF65-F5344CB8AC3E}">
        <p14:creationId xmlns:p14="http://schemas.microsoft.com/office/powerpoint/2010/main" val="335581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F207F3-544C-2D4F-AF56-F3D0783DE1C8}" type="datetimeFigureOut">
              <a:rPr lang="en-US" smtClean="0"/>
              <a:t>9/3/18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402EE-7EE9-8146-B694-6C316842FDBD}" type="slidenum">
              <a:rPr lang="en-US" smtClean="0"/>
              <a:t>‹#›</a:t>
            </a:fld>
            <a:endParaRPr lang="en-US"/>
          </a:p>
        </p:txBody>
      </p:sp>
    </p:spTree>
    <p:extLst>
      <p:ext uri="{BB962C8B-B14F-4D97-AF65-F5344CB8AC3E}">
        <p14:creationId xmlns:p14="http://schemas.microsoft.com/office/powerpoint/2010/main" val="8305832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22F207F3-544C-2D4F-AF56-F3D0783DE1C8}" type="datetimeFigureOut">
              <a:rPr lang="en-US" smtClean="0"/>
              <a:t>9/3/18</a:t>
            </a:fld>
            <a:endParaRPr lang="en-US"/>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9FF402EE-7EE9-8146-B694-6C316842FDBD}" type="slidenum">
              <a:rPr lang="en-US" smtClean="0"/>
              <a:t>‹#›</a:t>
            </a:fld>
            <a:endParaRPr lang="en-US"/>
          </a:p>
        </p:txBody>
      </p:sp>
    </p:spTree>
    <p:extLst>
      <p:ext uri="{BB962C8B-B14F-4D97-AF65-F5344CB8AC3E}">
        <p14:creationId xmlns:p14="http://schemas.microsoft.com/office/powerpoint/2010/main" val="13887110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hyperlink" Target="https://xsdk.info/" TargetMode="External"/><Relationship Id="rId20" Type="http://schemas.openxmlformats.org/officeDocument/2006/relationships/image" Target="../media/image13.emf"/><Relationship Id="rId21" Type="http://schemas.openxmlformats.org/officeDocument/2006/relationships/hyperlink" Target="https://ginkgo-project.github.io/ginkgo-benchmark-explorer/" TargetMode="External"/><Relationship Id="rId22" Type="http://schemas.openxmlformats.org/officeDocument/2006/relationships/image" Target="../media/image14.png"/><Relationship Id="rId10" Type="http://schemas.openxmlformats.org/officeDocument/2006/relationships/hyperlink" Target="https://docs.nvidia.com/cuda/cusparse/index.html/" TargetMode="External"/><Relationship Id="rId11" Type="http://schemas.openxmlformats.org/officeDocument/2006/relationships/hyperlink" Target="https://sparse.tamu.edu/" TargetMode="External"/><Relationship Id="rId12" Type="http://schemas.openxmlformats.org/officeDocument/2006/relationships/image" Target="../media/image6.png"/><Relationship Id="rId13" Type="http://schemas.openxmlformats.org/officeDocument/2006/relationships/image" Target="../media/image7.emf"/><Relationship Id="rId14" Type="http://schemas.openxmlformats.org/officeDocument/2006/relationships/image" Target="../media/image8.emf"/><Relationship Id="rId15" Type="http://schemas.openxmlformats.org/officeDocument/2006/relationships/hyperlink" Target="https://github.com/ginkgo-project/ginkgo" TargetMode="External"/><Relationship Id="rId16" Type="http://schemas.openxmlformats.org/officeDocument/2006/relationships/image" Target="../media/image9.png"/><Relationship Id="rId17" Type="http://schemas.openxmlformats.org/officeDocument/2006/relationships/image" Target="../media/image10.png"/><Relationship Id="rId18" Type="http://schemas.openxmlformats.org/officeDocument/2006/relationships/image" Target="../media/image11.png"/><Relationship Id="rId19"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hyperlink" Target="https://github.com/oprecomp/Float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C-Poster-Fra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2803763" cy="3028366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048625" y="1457287"/>
            <a:ext cx="21651633" cy="1323439"/>
          </a:xfrm>
          <a:prstGeom prst="rect">
            <a:avLst/>
          </a:prstGeom>
        </p:spPr>
        <p:txBody>
          <a:bodyPr wrap="none">
            <a:spAutoFit/>
          </a:bodyPr>
          <a:lstStyle/>
          <a:p>
            <a:r>
              <a:rPr lang="en-US" sz="8000" b="1" i="0" u="none" strike="noStrike" dirty="0" smtClean="0">
                <a:solidFill>
                  <a:srgbClr val="414142"/>
                </a:solidFill>
                <a:effectLst/>
                <a:latin typeface="Merriweather" charset="0"/>
              </a:rPr>
              <a:t>- A Linear Operator Library for Sparse Problems</a:t>
            </a:r>
            <a:endParaRPr lang="en-US" sz="7200" dirty="0">
              <a:solidFill>
                <a:srgbClr val="414142"/>
              </a:solidFill>
              <a:effectLst/>
            </a:endParaRPr>
          </a:p>
        </p:txBody>
      </p:sp>
      <p:pic>
        <p:nvPicPr>
          <p:cNvPr id="2051" name="Picture 3" descr="https://lh3.googleusercontent.com/P2YxlQ2CosCbD2xBGUwBCXh_Zu4VwpCfQt925nXRNtFlvAWyg7ZIXfmHYxpI3jr5ZPcMfa7HohfcJto_tH-v4Ks566WMmuQIg8hP08UtR1l0AzQikwwoMT8ewMjm8GMtebHryv1HdYe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37983" y="1429387"/>
            <a:ext cx="3546764" cy="14630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6.googleusercontent.com/HSuDa6rnwjeQpgzNaM3Wy9SkwRihJZKcKVhfe9ejep9OV5M3eg1vRy2K-7mXHmiZvbrMpU_GeAKP4yh23maZpybGIhMFHt4Kua9KxlYlTta82rm7oj35ukzNdLMZzb9KZpKnEc2CsPy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89929" y="1429387"/>
            <a:ext cx="4334085" cy="146304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lh4.googleusercontent.com/8uyK0_yxPXmk64SP06s9IQB0eHAn5H2j_1n6Sv5ct1C0WBw9Z2h2E7xCEzF5lgbRtXvdSYa2xrktMYwWOrvAUXakglHSMS7ijWjBe8yqql-gus1fam8TNzr-4CIee_wJlvoICKmVbfG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10208" y="1429387"/>
            <a:ext cx="2665753" cy="14630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53704" y="1510355"/>
            <a:ext cx="5624362" cy="1303312"/>
          </a:xfrm>
          <a:prstGeom prst="rect">
            <a:avLst/>
          </a:prstGeom>
        </p:spPr>
      </p:pic>
      <p:sp>
        <p:nvSpPr>
          <p:cNvPr id="7" name="Rectangle 6"/>
          <p:cNvSpPr/>
          <p:nvPr/>
        </p:nvSpPr>
        <p:spPr>
          <a:xfrm>
            <a:off x="2217738" y="3253060"/>
            <a:ext cx="31513462" cy="646331"/>
          </a:xfrm>
          <a:prstGeom prst="rect">
            <a:avLst/>
          </a:prstGeom>
        </p:spPr>
        <p:txBody>
          <a:bodyPr wrap="square">
            <a:spAutoFit/>
          </a:bodyPr>
          <a:lstStyle/>
          <a:p>
            <a:r>
              <a:rPr lang="en-US" sz="3600" b="1" i="0" u="none" strike="noStrike" dirty="0" err="1" smtClean="0">
                <a:solidFill>
                  <a:srgbClr val="000000"/>
                </a:solidFill>
                <a:effectLst/>
                <a:latin typeface="Merriweather" charset="0"/>
              </a:rPr>
              <a:t>Hartwig</a:t>
            </a:r>
            <a:r>
              <a:rPr lang="en-US" sz="3600" b="1" i="0" u="none" strike="noStrike" dirty="0" smtClean="0">
                <a:solidFill>
                  <a:srgbClr val="000000"/>
                </a:solidFill>
                <a:effectLst/>
                <a:latin typeface="Merriweather" charset="0"/>
              </a:rPr>
              <a:t> </a:t>
            </a:r>
            <a:r>
              <a:rPr lang="en-US" sz="3600" b="1" i="0" u="none" strike="noStrike" dirty="0" err="1" smtClean="0">
                <a:solidFill>
                  <a:srgbClr val="000000"/>
                </a:solidFill>
                <a:effectLst/>
                <a:latin typeface="Merriweather" charset="0"/>
              </a:rPr>
              <a:t>Anzt</a:t>
            </a:r>
            <a:r>
              <a:rPr lang="en-US" sz="3600" b="1" i="0" u="none" strike="noStrike" dirty="0" smtClean="0">
                <a:solidFill>
                  <a:srgbClr val="000000"/>
                </a:solidFill>
                <a:effectLst/>
                <a:latin typeface="Merriweather" charset="0"/>
              </a:rPr>
              <a:t>, Terry </a:t>
            </a:r>
            <a:r>
              <a:rPr lang="en-US" sz="3600" b="1" i="0" u="none" strike="noStrike" dirty="0" err="1" smtClean="0">
                <a:solidFill>
                  <a:srgbClr val="000000"/>
                </a:solidFill>
                <a:effectLst/>
                <a:latin typeface="Merriweather" charset="0"/>
              </a:rPr>
              <a:t>Cojean</a:t>
            </a:r>
            <a:r>
              <a:rPr lang="en-US" sz="3600" b="1" i="0" u="none" strike="noStrike" dirty="0" smtClean="0">
                <a:solidFill>
                  <a:srgbClr val="000000"/>
                </a:solidFill>
                <a:effectLst/>
                <a:latin typeface="Merriweather" charset="0"/>
              </a:rPr>
              <a:t>, </a:t>
            </a:r>
            <a:r>
              <a:rPr lang="en-US" sz="3600" b="1" i="0" u="none" strike="noStrike" dirty="0" err="1" smtClean="0">
                <a:solidFill>
                  <a:srgbClr val="000000"/>
                </a:solidFill>
                <a:effectLst/>
                <a:latin typeface="Merriweather" charset="0"/>
              </a:rPr>
              <a:t>YenChen</a:t>
            </a:r>
            <a:r>
              <a:rPr lang="en-US" sz="3600" b="1" i="0" u="none" strike="noStrike" dirty="0" smtClean="0">
                <a:solidFill>
                  <a:srgbClr val="000000"/>
                </a:solidFill>
                <a:effectLst/>
                <a:latin typeface="Merriweather" charset="0"/>
              </a:rPr>
              <a:t> Chen, Goran </a:t>
            </a:r>
            <a:r>
              <a:rPr lang="en-US" sz="3600" b="1" i="0" u="none" strike="noStrike" dirty="0" err="1" smtClean="0">
                <a:solidFill>
                  <a:srgbClr val="000000"/>
                </a:solidFill>
                <a:effectLst/>
                <a:latin typeface="Merriweather" charset="0"/>
              </a:rPr>
              <a:t>Flegar</a:t>
            </a:r>
            <a:r>
              <a:rPr lang="en-US" sz="3600" b="1" i="0" u="none" strike="noStrike" dirty="0" smtClean="0">
                <a:solidFill>
                  <a:srgbClr val="000000"/>
                </a:solidFill>
                <a:effectLst/>
                <a:latin typeface="Merriweather" charset="0"/>
              </a:rPr>
              <a:t>, Pratik </a:t>
            </a:r>
            <a:r>
              <a:rPr lang="en-US" sz="3600" b="1" i="0" u="none" strike="noStrike" dirty="0" err="1" smtClean="0">
                <a:solidFill>
                  <a:srgbClr val="000000"/>
                </a:solidFill>
                <a:effectLst/>
                <a:latin typeface="Merriweather" charset="0"/>
              </a:rPr>
              <a:t>Nayak</a:t>
            </a:r>
            <a:r>
              <a:rPr lang="en-US" sz="3600" b="1" i="0" u="none" strike="noStrike" dirty="0" smtClean="0">
                <a:solidFill>
                  <a:srgbClr val="000000"/>
                </a:solidFill>
                <a:effectLst/>
                <a:latin typeface="Merriweather" charset="0"/>
              </a:rPr>
              <a:t>, </a:t>
            </a:r>
            <a:r>
              <a:rPr lang="en-US" sz="3600" b="1" i="0" u="none" strike="noStrike" dirty="0" err="1" smtClean="0">
                <a:solidFill>
                  <a:srgbClr val="000000"/>
                </a:solidFill>
                <a:effectLst/>
                <a:latin typeface="Merriweather" charset="0"/>
              </a:rPr>
              <a:t>Yuhsiang</a:t>
            </a:r>
            <a:r>
              <a:rPr lang="en-US" sz="3600" b="1" i="0" u="none" strike="noStrike" dirty="0" smtClean="0">
                <a:solidFill>
                  <a:srgbClr val="000000"/>
                </a:solidFill>
                <a:effectLst/>
                <a:latin typeface="Merriweather" charset="0"/>
              </a:rPr>
              <a:t> M. Tsai, Enrique S. Quintana-</a:t>
            </a:r>
            <a:r>
              <a:rPr lang="en-US" sz="3600" b="1" i="0" u="none" strike="noStrike" dirty="0" err="1" smtClean="0">
                <a:solidFill>
                  <a:srgbClr val="000000"/>
                </a:solidFill>
                <a:effectLst/>
                <a:latin typeface="Merriweather" charset="0"/>
              </a:rPr>
              <a:t>Orti</a:t>
            </a:r>
            <a:endParaRPr lang="en-US" sz="3600" dirty="0">
              <a:effectLst/>
            </a:endParaRPr>
          </a:p>
        </p:txBody>
      </p:sp>
      <p:sp>
        <p:nvSpPr>
          <p:cNvPr id="16" name="Rectangle 15"/>
          <p:cNvSpPr/>
          <p:nvPr/>
        </p:nvSpPr>
        <p:spPr>
          <a:xfrm>
            <a:off x="15538662" y="4762991"/>
            <a:ext cx="12183455" cy="15511939"/>
          </a:xfrm>
          <a:prstGeom prst="rect">
            <a:avLst/>
          </a:prstGeom>
        </p:spPr>
        <p:txBody>
          <a:bodyPr wrap="square">
            <a:spAutoFit/>
          </a:bodyPr>
          <a:lstStyle/>
          <a:p>
            <a:r>
              <a:rPr lang="en-US" sz="4600" b="1" i="0" u="none" strike="noStrike" dirty="0" smtClean="0">
                <a:solidFill>
                  <a:srgbClr val="000000"/>
                </a:solidFill>
                <a:effectLst/>
                <a:latin typeface="Merriweather" charset="0"/>
              </a:rPr>
              <a:t>Code </a:t>
            </a:r>
            <a:r>
              <a:rPr lang="en-US" sz="4600" b="1" i="0" u="none" strike="noStrike" dirty="0" smtClean="0">
                <a:solidFill>
                  <a:srgbClr val="000000"/>
                </a:solidFill>
                <a:effectLst/>
                <a:latin typeface="Merriweather" charset="0"/>
              </a:rPr>
              <a:t>Example</a:t>
            </a:r>
            <a:endParaRPr lang="en-US" sz="4600" b="1" i="0" u="none" strike="noStrike" dirty="0" smtClean="0">
              <a:solidFill>
                <a:srgbClr val="000000"/>
              </a:solidFill>
              <a:effectLst/>
              <a:latin typeface="Merriweather" charset="0"/>
            </a:endParaRPr>
          </a:p>
          <a:p>
            <a:endParaRPr lang="en-US" sz="2000" dirty="0" smtClean="0">
              <a:solidFill>
                <a:srgbClr val="000000"/>
              </a:solidFill>
              <a:effectLst/>
              <a:latin typeface="Merriweather" charset="0"/>
            </a:endParaRPr>
          </a:p>
          <a:p>
            <a:pPr algn="just"/>
            <a:r>
              <a:rPr lang="en-US" sz="3600" dirty="0" smtClean="0">
                <a:solidFill>
                  <a:srgbClr val="000000"/>
                </a:solidFill>
                <a:effectLst/>
                <a:latin typeface="Merriweather" charset="0"/>
              </a:rPr>
              <a:t>This is a minimal example that uses Ginkgo to solve a linear system of equations. The system matrix, right-hand side and the initial guess are all read from the standard input. The system is solved on a GPU using the Conjugate Gradient (CG) method enhanced with a block-Jacobi preconditioner. Two stopping criteria are combined to limit the number of iterations and set the desired relative residual. The solution is written to the standard output.</a:t>
            </a:r>
          </a:p>
          <a:p>
            <a:endParaRPr lang="en-US" sz="3600" dirty="0">
              <a:solidFill>
                <a:srgbClr val="000000"/>
              </a:solidFill>
              <a:latin typeface="Merriweather" charset="0"/>
            </a:endParaRPr>
          </a:p>
          <a:p>
            <a:endParaRPr lang="en-US" sz="3600" dirty="0" smtClean="0">
              <a:solidFill>
                <a:srgbClr val="000000"/>
              </a:solidFill>
              <a:effectLst/>
              <a:latin typeface="Merriweather" charset="0"/>
            </a:endParaRPr>
          </a:p>
          <a:p>
            <a:endParaRPr lang="en-US" sz="3600" dirty="0">
              <a:solidFill>
                <a:srgbClr val="000000"/>
              </a:solidFill>
              <a:latin typeface="Merriweather" charset="0"/>
            </a:endParaRPr>
          </a:p>
          <a:p>
            <a:endParaRPr lang="en-US" sz="3600" dirty="0" smtClean="0">
              <a:solidFill>
                <a:srgbClr val="000000"/>
              </a:solidFill>
              <a:effectLst/>
              <a:latin typeface="Merriweather" charset="0"/>
            </a:endParaRPr>
          </a:p>
          <a:p>
            <a:endParaRPr lang="en-US" sz="3600" dirty="0">
              <a:solidFill>
                <a:srgbClr val="000000"/>
              </a:solidFill>
              <a:latin typeface="Merriweather" charset="0"/>
            </a:endParaRPr>
          </a:p>
          <a:p>
            <a:endParaRPr lang="en-US" sz="3600" dirty="0" smtClean="0">
              <a:solidFill>
                <a:srgbClr val="000000"/>
              </a:solidFill>
              <a:effectLst/>
              <a:latin typeface="Merriweather" charset="0"/>
            </a:endParaRPr>
          </a:p>
          <a:p>
            <a:endParaRPr lang="en-US" sz="3600" dirty="0">
              <a:solidFill>
                <a:srgbClr val="000000"/>
              </a:solidFill>
              <a:latin typeface="Merriweather" charset="0"/>
            </a:endParaRPr>
          </a:p>
          <a:p>
            <a:endParaRPr lang="en-US" sz="3600" dirty="0" smtClean="0">
              <a:solidFill>
                <a:srgbClr val="000000"/>
              </a:solidFill>
              <a:effectLst/>
              <a:latin typeface="Merriweather" charset="0"/>
            </a:endParaRPr>
          </a:p>
          <a:p>
            <a:endParaRPr lang="en-US" sz="3600" dirty="0">
              <a:solidFill>
                <a:srgbClr val="000000"/>
              </a:solidFill>
              <a:latin typeface="Merriweather" charset="0"/>
            </a:endParaRPr>
          </a:p>
          <a:p>
            <a:endParaRPr lang="en-US" sz="3600" dirty="0" smtClean="0">
              <a:solidFill>
                <a:srgbClr val="000000"/>
              </a:solidFill>
              <a:effectLst/>
              <a:latin typeface="Merriweather" charset="0"/>
            </a:endParaRPr>
          </a:p>
          <a:p>
            <a:endParaRPr lang="en-US" sz="3600" dirty="0">
              <a:solidFill>
                <a:srgbClr val="000000"/>
              </a:solidFill>
              <a:latin typeface="Merriweather" charset="0"/>
            </a:endParaRPr>
          </a:p>
          <a:p>
            <a:endParaRPr lang="en-US" sz="3600" dirty="0" smtClean="0">
              <a:solidFill>
                <a:srgbClr val="000000"/>
              </a:solidFill>
              <a:effectLst/>
              <a:latin typeface="Merriweather" charset="0"/>
            </a:endParaRPr>
          </a:p>
          <a:p>
            <a:endParaRPr lang="en-US" sz="3600" dirty="0">
              <a:solidFill>
                <a:srgbClr val="000000"/>
              </a:solidFill>
              <a:latin typeface="Merriweather" charset="0"/>
            </a:endParaRPr>
          </a:p>
          <a:p>
            <a:endParaRPr lang="en-US" sz="3600" dirty="0" smtClean="0">
              <a:solidFill>
                <a:srgbClr val="000000"/>
              </a:solidFill>
              <a:effectLst/>
              <a:latin typeface="Merriweather" charset="0"/>
            </a:endParaRPr>
          </a:p>
          <a:p>
            <a:endParaRPr lang="en-US" sz="3600" dirty="0">
              <a:solidFill>
                <a:srgbClr val="000000"/>
              </a:solidFill>
              <a:latin typeface="Merriweather" charset="0"/>
            </a:endParaRPr>
          </a:p>
          <a:p>
            <a:endParaRPr lang="en-US" sz="3600" dirty="0" smtClean="0">
              <a:solidFill>
                <a:srgbClr val="000000"/>
              </a:solidFill>
              <a:effectLst/>
              <a:latin typeface="Merriweather" charset="0"/>
            </a:endParaRPr>
          </a:p>
          <a:p>
            <a:endParaRPr lang="en-US" sz="3600" dirty="0">
              <a:solidFill>
                <a:srgbClr val="000000"/>
              </a:solidFill>
              <a:latin typeface="Merriweather" charset="0"/>
            </a:endParaRPr>
          </a:p>
          <a:p>
            <a:r>
              <a:rPr lang="en-US" sz="3600" dirty="0" smtClean="0">
                <a:solidFill>
                  <a:srgbClr val="000000"/>
                </a:solidFill>
                <a:effectLst/>
                <a:latin typeface="Merriweather" charset="0"/>
              </a:rPr>
              <a:t>The general workflow for solving a linear system is:</a:t>
            </a:r>
          </a:p>
        </p:txBody>
      </p:sp>
      <p:sp>
        <p:nvSpPr>
          <p:cNvPr id="17" name="Rectangle 16"/>
          <p:cNvSpPr/>
          <p:nvPr/>
        </p:nvSpPr>
        <p:spPr>
          <a:xfrm>
            <a:off x="29045692" y="4764315"/>
            <a:ext cx="12183455" cy="9417963"/>
          </a:xfrm>
          <a:prstGeom prst="rect">
            <a:avLst/>
          </a:prstGeom>
        </p:spPr>
        <p:txBody>
          <a:bodyPr wrap="square">
            <a:spAutoFit/>
          </a:bodyPr>
          <a:lstStyle/>
          <a:p>
            <a:pPr algn="just"/>
            <a:r>
              <a:rPr lang="en-US" sz="4600" b="1" i="0" u="none" strike="noStrike" dirty="0" smtClean="0">
                <a:solidFill>
                  <a:srgbClr val="000000"/>
                </a:solidFill>
                <a:effectLst/>
                <a:latin typeface="Merriweather" charset="0"/>
              </a:rPr>
              <a:t>Performance </a:t>
            </a:r>
            <a:r>
              <a:rPr lang="en-US" sz="4600" b="1" i="0" u="none" strike="noStrike" dirty="0" smtClean="0">
                <a:solidFill>
                  <a:srgbClr val="000000"/>
                </a:solidFill>
                <a:effectLst/>
                <a:latin typeface="Merriweather" charset="0"/>
              </a:rPr>
              <a:t>Evaluation</a:t>
            </a:r>
            <a:endParaRPr lang="en-US" sz="4600" b="1" i="0" u="none" strike="noStrike" dirty="0" smtClean="0">
              <a:solidFill>
                <a:srgbClr val="000000"/>
              </a:solidFill>
              <a:effectLst/>
              <a:latin typeface="Merriweather" charset="0"/>
            </a:endParaRPr>
          </a:p>
          <a:p>
            <a:pPr algn="just"/>
            <a:endParaRPr lang="en-US" sz="2000" b="1" i="0" u="none" strike="noStrike" dirty="0" smtClean="0">
              <a:solidFill>
                <a:srgbClr val="000000"/>
              </a:solidFill>
              <a:effectLst/>
              <a:latin typeface="Merriweather" charset="0"/>
            </a:endParaRPr>
          </a:p>
          <a:p>
            <a:pPr algn="just"/>
            <a:r>
              <a:rPr lang="en-US" sz="3600" dirty="0" smtClean="0">
                <a:solidFill>
                  <a:srgbClr val="000000"/>
                </a:solidFill>
                <a:latin typeface="Merriweather" charset="0"/>
              </a:rPr>
              <a:t>Ginkgo is specifically designed to efficiently leverage the compute power of the latest hardware architectures. The performance evaluation on an NVIDIA Volta V100 GPU compares the performance of different sparse matrix vector kernels available in Ginkgo with counterparts of NVIDIA’s cuSPARSE</a:t>
            </a:r>
            <a:r>
              <a:rPr lang="en-US" sz="3600" baseline="30000" dirty="0" smtClean="0">
                <a:solidFill>
                  <a:srgbClr val="000000"/>
                </a:solidFill>
                <a:latin typeface="Merriweather" charset="0"/>
              </a:rPr>
              <a:t>3</a:t>
            </a:r>
            <a:r>
              <a:rPr lang="en-US" sz="3600" dirty="0" smtClean="0">
                <a:solidFill>
                  <a:srgbClr val="000000"/>
                </a:solidFill>
                <a:latin typeface="Merriweather" charset="0"/>
              </a:rPr>
              <a:t> library. The test matrices coming from problems in computational science, circuit design problems, optimization, and big data analytics are taken from the Suite Sparse matrix collection</a:t>
            </a:r>
            <a:r>
              <a:rPr lang="en-US" sz="3600" baseline="30000" dirty="0" smtClean="0">
                <a:solidFill>
                  <a:srgbClr val="000000"/>
                </a:solidFill>
                <a:latin typeface="Merriweather" charset="0"/>
              </a:rPr>
              <a:t>4</a:t>
            </a:r>
            <a:r>
              <a:rPr lang="en-US" sz="3600" dirty="0" smtClean="0">
                <a:solidFill>
                  <a:srgbClr val="000000"/>
                </a:solidFill>
                <a:latin typeface="Merriweather" charset="0"/>
              </a:rPr>
              <a:t>.</a:t>
            </a:r>
            <a:endParaRPr lang="en-US" sz="3600" dirty="0">
              <a:solidFill>
                <a:srgbClr val="000000"/>
              </a:solidFill>
              <a:effectLst/>
              <a:latin typeface="Merriweather" charset="0"/>
            </a:endParaRPr>
          </a:p>
          <a:p>
            <a:pPr algn="just"/>
            <a:endParaRPr lang="en-US" sz="3600" dirty="0" smtClean="0">
              <a:solidFill>
                <a:srgbClr val="000000"/>
              </a:solidFill>
              <a:latin typeface="Merriweather" charset="0"/>
            </a:endParaRPr>
          </a:p>
          <a:p>
            <a:pPr algn="just"/>
            <a:endParaRPr lang="en-US" sz="3600" dirty="0">
              <a:solidFill>
                <a:srgbClr val="000000"/>
              </a:solidFill>
              <a:effectLst/>
              <a:latin typeface="Merriweather" charset="0"/>
            </a:endParaRPr>
          </a:p>
          <a:p>
            <a:pPr algn="just"/>
            <a:endParaRPr lang="en-US" sz="3600" dirty="0" smtClean="0">
              <a:solidFill>
                <a:srgbClr val="000000"/>
              </a:solidFill>
              <a:latin typeface="Merriweather" charset="0"/>
            </a:endParaRPr>
          </a:p>
          <a:p>
            <a:pPr algn="just"/>
            <a:endParaRPr lang="en-US" sz="3600" dirty="0">
              <a:solidFill>
                <a:srgbClr val="000000"/>
              </a:solidFill>
              <a:effectLst/>
              <a:latin typeface="Merriweather" charset="0"/>
            </a:endParaRPr>
          </a:p>
          <a:p>
            <a:pPr algn="just"/>
            <a:endParaRPr lang="en-US" sz="3600" dirty="0" smtClean="0">
              <a:solidFill>
                <a:srgbClr val="000000"/>
              </a:solidFill>
              <a:latin typeface="Merriweather" charset="0"/>
            </a:endParaRPr>
          </a:p>
          <a:p>
            <a:pPr algn="just"/>
            <a:endParaRPr lang="en-US" sz="3600" dirty="0">
              <a:effectLst/>
            </a:endParaRPr>
          </a:p>
        </p:txBody>
      </p:sp>
      <p:sp>
        <p:nvSpPr>
          <p:cNvPr id="19" name="Rectangle 18"/>
          <p:cNvSpPr/>
          <p:nvPr/>
        </p:nvSpPr>
        <p:spPr>
          <a:xfrm>
            <a:off x="1576467" y="20608223"/>
            <a:ext cx="12326461" cy="1107996"/>
          </a:xfrm>
          <a:prstGeom prst="rect">
            <a:avLst/>
          </a:prstGeom>
        </p:spPr>
        <p:txBody>
          <a:bodyPr wrap="square">
            <a:spAutoFit/>
          </a:bodyPr>
          <a:lstStyle/>
          <a:p>
            <a:r>
              <a:rPr lang="en-US" sz="4600" b="1" i="0" u="none" strike="noStrike" dirty="0" smtClean="0">
                <a:solidFill>
                  <a:srgbClr val="000000"/>
                </a:solidFill>
                <a:effectLst/>
                <a:latin typeface="Merriweather" charset="0"/>
              </a:rPr>
              <a:t>Software </a:t>
            </a:r>
            <a:r>
              <a:rPr lang="en-US" sz="4600" b="1" dirty="0" smtClean="0">
                <a:solidFill>
                  <a:srgbClr val="000000"/>
                </a:solidFill>
                <a:latin typeface="Merriweather" charset="0"/>
              </a:rPr>
              <a:t>D</a:t>
            </a:r>
            <a:r>
              <a:rPr lang="en-US" sz="4600" b="1" i="0" u="none" strike="noStrike" dirty="0" smtClean="0">
                <a:solidFill>
                  <a:srgbClr val="000000"/>
                </a:solidFill>
                <a:effectLst/>
                <a:latin typeface="Merriweather" charset="0"/>
              </a:rPr>
              <a:t>evelopment Cycle</a:t>
            </a:r>
            <a:endParaRPr lang="en-US" sz="4600" b="1" dirty="0">
              <a:solidFill>
                <a:srgbClr val="000000"/>
              </a:solidFill>
              <a:latin typeface="Merriweather" charset="0"/>
            </a:endParaRPr>
          </a:p>
          <a:p>
            <a:pPr algn="just"/>
            <a:endParaRPr lang="en-US" sz="2000" b="1" i="0" u="none" strike="noStrike" dirty="0" smtClean="0">
              <a:solidFill>
                <a:srgbClr val="000000"/>
              </a:solidFill>
              <a:effectLst/>
              <a:latin typeface="Merriweather" charset="0"/>
            </a:endParaRPr>
          </a:p>
        </p:txBody>
      </p:sp>
      <p:sp>
        <p:nvSpPr>
          <p:cNvPr id="20" name="Rectangle 19"/>
          <p:cNvSpPr/>
          <p:nvPr/>
        </p:nvSpPr>
        <p:spPr>
          <a:xfrm>
            <a:off x="1885963" y="4762991"/>
            <a:ext cx="12326461" cy="8463855"/>
          </a:xfrm>
          <a:prstGeom prst="rect">
            <a:avLst/>
          </a:prstGeom>
        </p:spPr>
        <p:txBody>
          <a:bodyPr wrap="square">
            <a:spAutoFit/>
          </a:bodyPr>
          <a:lstStyle/>
          <a:p>
            <a:r>
              <a:rPr lang="en-US" sz="4600" b="1" i="0" u="none" strike="noStrike" dirty="0" smtClean="0">
                <a:solidFill>
                  <a:srgbClr val="000000"/>
                </a:solidFill>
                <a:effectLst/>
                <a:latin typeface="Merriweather" charset="0"/>
              </a:rPr>
              <a:t>Design of the Ginkgo </a:t>
            </a:r>
            <a:r>
              <a:rPr lang="en-US" sz="4600" b="1" i="0" u="none" strike="noStrike" dirty="0" smtClean="0">
                <a:solidFill>
                  <a:srgbClr val="000000"/>
                </a:solidFill>
                <a:effectLst/>
                <a:latin typeface="Merriweather" charset="0"/>
              </a:rPr>
              <a:t>Ecosystem</a:t>
            </a:r>
            <a:endParaRPr lang="en-US" sz="4600" b="1" i="0" u="none" strike="noStrike" dirty="0" smtClean="0">
              <a:solidFill>
                <a:srgbClr val="000000"/>
              </a:solidFill>
              <a:effectLst/>
              <a:latin typeface="Merriweather" charset="0"/>
            </a:endParaRPr>
          </a:p>
          <a:p>
            <a:endParaRPr lang="en-US" sz="2000" b="1" dirty="0">
              <a:solidFill>
                <a:srgbClr val="000000"/>
              </a:solidFill>
              <a:latin typeface="Merriweather" charset="0"/>
            </a:endParaRPr>
          </a:p>
          <a:p>
            <a:pPr algn="just"/>
            <a:r>
              <a:rPr lang="en-US" sz="3600" i="0" u="none" strike="noStrike" dirty="0" smtClean="0">
                <a:solidFill>
                  <a:srgbClr val="000000"/>
                </a:solidFill>
                <a:effectLst/>
                <a:latin typeface="Merriweather" charset="0"/>
              </a:rPr>
              <a:t>Ginkgo</a:t>
            </a:r>
            <a:r>
              <a:rPr lang="en-US" sz="3600" i="0" u="none" strike="noStrike" baseline="30000" dirty="0" smtClean="0">
                <a:solidFill>
                  <a:srgbClr val="000000"/>
                </a:solidFill>
                <a:effectLst/>
                <a:latin typeface="Merriweather" charset="0"/>
              </a:rPr>
              <a:t>1</a:t>
            </a:r>
            <a:r>
              <a:rPr lang="en-US" sz="3600" i="0" u="none" strike="noStrike" dirty="0" smtClean="0">
                <a:solidFill>
                  <a:srgbClr val="000000"/>
                </a:solidFill>
                <a:effectLst/>
                <a:latin typeface="Merriweather" charset="0"/>
              </a:rPr>
              <a:t> is a C++ framework for sparse linear algebra. It provides basic building blocks like the sparse matrix vector product for a variety of matrix formats, iterative solvers, and preconditioners. Ginkgo targets multi- and many-core systems, and currently features back-ends for CUDA devices and </a:t>
            </a:r>
            <a:r>
              <a:rPr lang="en-US" sz="3600" i="0" u="none" strike="noStrike" dirty="0" err="1" smtClean="0">
                <a:solidFill>
                  <a:srgbClr val="000000"/>
                </a:solidFill>
                <a:effectLst/>
                <a:latin typeface="Merriweather" charset="0"/>
              </a:rPr>
              <a:t>OpenMP</a:t>
            </a:r>
            <a:r>
              <a:rPr lang="en-US" sz="3600" i="0" u="none" strike="noStrike" dirty="0" smtClean="0">
                <a:solidFill>
                  <a:srgbClr val="000000"/>
                </a:solidFill>
                <a:effectLst/>
                <a:latin typeface="Merriweather" charset="0"/>
              </a:rPr>
              <a:t>-supporting architectures. Runtime polymorphism is used to invoke the hardware-specific kernels. The library design separating core functionality from these kernels can easily be extended to other architectures. A template parameter specifying the types of elements in matrices and vectors </a:t>
            </a:r>
            <a:r>
              <a:rPr lang="en-US" sz="3600" dirty="0" smtClean="0">
                <a:solidFill>
                  <a:srgbClr val="000000"/>
                </a:solidFill>
                <a:latin typeface="Merriweather" charset="0"/>
              </a:rPr>
              <a:t>enables to use of not only the IEEE754 standard floating point formats, but also customized precisions such as those provided by the FloatX</a:t>
            </a:r>
            <a:r>
              <a:rPr lang="en-US" sz="3600" baseline="30000" dirty="0" smtClean="0">
                <a:solidFill>
                  <a:srgbClr val="000000"/>
                </a:solidFill>
                <a:latin typeface="Merriweather" charset="0"/>
              </a:rPr>
              <a:t>1</a:t>
            </a:r>
            <a:r>
              <a:rPr lang="en-US" sz="3600" dirty="0" smtClean="0">
                <a:solidFill>
                  <a:srgbClr val="000000"/>
                </a:solidFill>
                <a:latin typeface="Merriweather" charset="0"/>
              </a:rPr>
              <a:t> library.</a:t>
            </a:r>
          </a:p>
          <a:p>
            <a:pPr algn="just"/>
            <a:r>
              <a:rPr lang="en-US" sz="4600" b="1" i="0" u="none" strike="noStrike" dirty="0" smtClean="0">
                <a:solidFill>
                  <a:srgbClr val="000000"/>
                </a:solidFill>
                <a:effectLst/>
                <a:latin typeface="Merriweather" charset="0"/>
              </a:rPr>
              <a:t> </a:t>
            </a:r>
            <a:endParaRPr lang="en-US" sz="3600" dirty="0">
              <a:effectLst/>
            </a:endParaRPr>
          </a:p>
        </p:txBody>
      </p:sp>
      <p:sp>
        <p:nvSpPr>
          <p:cNvPr id="13" name="Rectangle 12"/>
          <p:cNvSpPr/>
          <p:nvPr/>
        </p:nvSpPr>
        <p:spPr>
          <a:xfrm>
            <a:off x="15617858" y="10452597"/>
            <a:ext cx="12018180" cy="8402300"/>
          </a:xfrm>
          <a:prstGeom prst="rect">
            <a:avLst/>
          </a:prstGeom>
          <a:solidFill>
            <a:srgbClr val="D2D3D4"/>
          </a:solidFill>
        </p:spPr>
        <p:txBody>
          <a:bodyPr wrap="square">
            <a:spAutoFit/>
          </a:bodyPr>
          <a:lstStyle/>
          <a:p>
            <a:r>
              <a:rPr lang="en-US" sz="2000" b="1" dirty="0" err="1">
                <a:latin typeface="Andale Mono" charset="0"/>
                <a:ea typeface="Andale Mono" charset="0"/>
                <a:cs typeface="Andale Mono" charset="0"/>
              </a:rPr>
              <a:t>int</a:t>
            </a:r>
            <a:r>
              <a:rPr lang="en-US" sz="2000" dirty="0">
                <a:latin typeface="Andale Mono" charset="0"/>
                <a:ea typeface="Andale Mono" charset="0"/>
                <a:cs typeface="Andale Mono" charset="0"/>
              </a:rPr>
              <a:t> main()</a:t>
            </a:r>
          </a:p>
          <a:p>
            <a:r>
              <a:rPr lang="en-US" sz="2000" dirty="0">
                <a:latin typeface="Andale Mono" charset="0"/>
                <a:ea typeface="Andale Mono" charset="0"/>
                <a:cs typeface="Andale Mono" charset="0"/>
              </a:rPr>
              <a:t>{</a:t>
            </a:r>
          </a:p>
          <a:p>
            <a:r>
              <a:rPr lang="en-US" sz="2000" dirty="0">
                <a:latin typeface="Andale Mono" charset="0"/>
                <a:ea typeface="Andale Mono" charset="0"/>
                <a:cs typeface="Andale Mono" charset="0"/>
              </a:rPr>
              <a:t>  </a:t>
            </a:r>
            <a:r>
              <a:rPr lang="en-US" sz="2000" i="1" dirty="0">
                <a:solidFill>
                  <a:schemeClr val="accent6">
                    <a:lumMod val="75000"/>
                  </a:schemeClr>
                </a:solidFill>
                <a:latin typeface="Andale Mono" charset="0"/>
                <a:ea typeface="Andale Mono" charset="0"/>
                <a:cs typeface="Andale Mono" charset="0"/>
              </a:rPr>
              <a:t>// Instantiate a CUDA executor</a:t>
            </a:r>
          </a:p>
          <a:p>
            <a:r>
              <a:rPr lang="en-US" sz="2000" dirty="0">
                <a:latin typeface="Andale Mono" charset="0"/>
                <a:ea typeface="Andale Mono" charset="0"/>
                <a:cs typeface="Andale Mono" charset="0"/>
              </a:rPr>
              <a:t>  </a:t>
            </a:r>
            <a:r>
              <a:rPr lang="en-US" sz="2000" b="1" dirty="0">
                <a:solidFill>
                  <a:schemeClr val="accent1"/>
                </a:solidFill>
                <a:latin typeface="Andale Mono" charset="0"/>
                <a:ea typeface="Andale Mono" charset="0"/>
                <a:cs typeface="Andale Mono" charset="0"/>
              </a:rPr>
              <a:t>auto</a:t>
            </a:r>
            <a:r>
              <a:rPr lang="en-US" sz="2000" dirty="0">
                <a:latin typeface="Andale Mono" charset="0"/>
                <a:ea typeface="Andale Mono" charset="0"/>
                <a:cs typeface="Andale Mono" charset="0"/>
              </a:rPr>
              <a:t> exec = </a:t>
            </a:r>
            <a:r>
              <a:rPr lang="en-US" sz="2000" b="1" dirty="0" err="1">
                <a:solidFill>
                  <a:schemeClr val="accent2">
                    <a:lumMod val="75000"/>
                  </a:schemeClr>
                </a:solidFill>
                <a:latin typeface="Andale Mono" charset="0"/>
                <a:ea typeface="Andale Mono" charset="0"/>
                <a:cs typeface="Andale Mono" charset="0"/>
              </a:rPr>
              <a:t>gko</a:t>
            </a:r>
            <a:r>
              <a:rPr lang="en-US" sz="2000" b="1" dirty="0">
                <a:solidFill>
                  <a:schemeClr val="accent2">
                    <a:lumMod val="75000"/>
                  </a:schemeClr>
                </a:solidFill>
                <a:latin typeface="Andale Mono" charset="0"/>
                <a:ea typeface="Andale Mono" charset="0"/>
                <a:cs typeface="Andale Mono" charset="0"/>
              </a:rPr>
              <a:t>::</a:t>
            </a:r>
            <a:r>
              <a:rPr lang="en-US" sz="2000" dirty="0" err="1">
                <a:latin typeface="Andale Mono" charset="0"/>
                <a:ea typeface="Andale Mono" charset="0"/>
                <a:cs typeface="Andale Mono" charset="0"/>
              </a:rPr>
              <a:t>CudaExecutor</a:t>
            </a:r>
            <a:r>
              <a:rPr lang="en-US" sz="2000" dirty="0">
                <a:latin typeface="Andale Mono" charset="0"/>
                <a:ea typeface="Andale Mono" charset="0"/>
                <a:cs typeface="Andale Mono" charset="0"/>
              </a:rPr>
              <a:t>::</a:t>
            </a:r>
            <a:r>
              <a:rPr lang="en-US" sz="2000" dirty="0" smtClean="0">
                <a:latin typeface="Andale Mono" charset="0"/>
                <a:ea typeface="Andale Mono" charset="0"/>
                <a:cs typeface="Andale Mono" charset="0"/>
              </a:rPr>
              <a:t>create(</a:t>
            </a:r>
            <a:r>
              <a:rPr lang="en-US" sz="2000" b="1" dirty="0" smtClean="0">
                <a:latin typeface="Andale Mono" charset="0"/>
                <a:ea typeface="Andale Mono" charset="0"/>
                <a:cs typeface="Andale Mono" charset="0"/>
              </a:rPr>
              <a:t>0</a:t>
            </a:r>
            <a:r>
              <a:rPr lang="en-US" sz="2000" dirty="0">
                <a:latin typeface="Andale Mono" charset="0"/>
                <a:ea typeface="Andale Mono" charset="0"/>
                <a:cs typeface="Andale Mono" charset="0"/>
              </a:rPr>
              <a:t>, </a:t>
            </a:r>
            <a:r>
              <a:rPr lang="en-US" sz="2000" b="1" dirty="0" err="1">
                <a:solidFill>
                  <a:schemeClr val="accent2">
                    <a:lumMod val="75000"/>
                  </a:schemeClr>
                </a:solidFill>
                <a:latin typeface="Andale Mono" charset="0"/>
                <a:ea typeface="Andale Mono" charset="0"/>
                <a:cs typeface="Andale Mono" charset="0"/>
              </a:rPr>
              <a:t>gko</a:t>
            </a:r>
            <a:r>
              <a:rPr lang="en-US" sz="2000" b="1" dirty="0">
                <a:solidFill>
                  <a:schemeClr val="accent2">
                    <a:lumMod val="75000"/>
                  </a:schemeClr>
                </a:solidFill>
                <a:latin typeface="Andale Mono" charset="0"/>
                <a:ea typeface="Andale Mono" charset="0"/>
                <a:cs typeface="Andale Mono" charset="0"/>
              </a:rPr>
              <a:t>::</a:t>
            </a:r>
            <a:r>
              <a:rPr lang="en-US" sz="2000" dirty="0" err="1">
                <a:latin typeface="Andale Mono" charset="0"/>
                <a:ea typeface="Andale Mono" charset="0"/>
                <a:cs typeface="Andale Mono" charset="0"/>
              </a:rPr>
              <a:t>OmpExecutor</a:t>
            </a:r>
            <a:r>
              <a:rPr lang="en-US" sz="2000" dirty="0">
                <a:latin typeface="Andale Mono" charset="0"/>
                <a:ea typeface="Andale Mono" charset="0"/>
                <a:cs typeface="Andale Mono" charset="0"/>
              </a:rPr>
              <a:t>::create());</a:t>
            </a:r>
          </a:p>
          <a:p>
            <a:r>
              <a:rPr lang="en-US" sz="2000" dirty="0">
                <a:latin typeface="Andale Mono" charset="0"/>
                <a:ea typeface="Andale Mono" charset="0"/>
                <a:cs typeface="Andale Mono" charset="0"/>
              </a:rPr>
              <a:t>  </a:t>
            </a:r>
            <a:r>
              <a:rPr lang="en-US" sz="2000" i="1" dirty="0">
                <a:solidFill>
                  <a:schemeClr val="accent6">
                    <a:lumMod val="75000"/>
                  </a:schemeClr>
                </a:solidFill>
                <a:latin typeface="Andale Mono" charset="0"/>
                <a:ea typeface="Andale Mono" charset="0"/>
                <a:cs typeface="Andale Mono" charset="0"/>
              </a:rPr>
              <a:t>// Read data</a:t>
            </a:r>
          </a:p>
          <a:p>
            <a:r>
              <a:rPr lang="en-US" sz="2000" dirty="0">
                <a:latin typeface="Andale Mono" charset="0"/>
                <a:ea typeface="Andale Mono" charset="0"/>
                <a:cs typeface="Andale Mono" charset="0"/>
              </a:rPr>
              <a:t>  </a:t>
            </a:r>
            <a:r>
              <a:rPr lang="en-US" sz="2000" b="1" dirty="0">
                <a:solidFill>
                  <a:schemeClr val="accent1"/>
                </a:solidFill>
                <a:latin typeface="Andale Mono" charset="0"/>
                <a:ea typeface="Andale Mono" charset="0"/>
                <a:cs typeface="Andale Mono" charset="0"/>
              </a:rPr>
              <a:t>auto</a:t>
            </a:r>
            <a:r>
              <a:rPr lang="en-US" sz="2000" dirty="0">
                <a:latin typeface="Andale Mono" charset="0"/>
                <a:ea typeface="Andale Mono" charset="0"/>
                <a:cs typeface="Andale Mono" charset="0"/>
              </a:rPr>
              <a:t> A = </a:t>
            </a:r>
            <a:r>
              <a:rPr lang="en-US" sz="2000" b="1" dirty="0" err="1">
                <a:solidFill>
                  <a:schemeClr val="accent2">
                    <a:lumMod val="75000"/>
                  </a:schemeClr>
                </a:solidFill>
                <a:latin typeface="Andale Mono" charset="0"/>
                <a:ea typeface="Andale Mono" charset="0"/>
                <a:cs typeface="Andale Mono" charset="0"/>
              </a:rPr>
              <a:t>gko</a:t>
            </a:r>
            <a:r>
              <a:rPr lang="en-US" sz="2000" b="1" dirty="0">
                <a:solidFill>
                  <a:schemeClr val="accent2">
                    <a:lumMod val="75000"/>
                  </a:schemeClr>
                </a:solidFill>
                <a:latin typeface="Andale Mono" charset="0"/>
                <a:ea typeface="Andale Mono" charset="0"/>
                <a:cs typeface="Andale Mono" charset="0"/>
              </a:rPr>
              <a:t>::</a:t>
            </a:r>
            <a:r>
              <a:rPr lang="en-US" sz="2000" dirty="0">
                <a:latin typeface="Andale Mono" charset="0"/>
                <a:ea typeface="Andale Mono" charset="0"/>
                <a:cs typeface="Andale Mono" charset="0"/>
              </a:rPr>
              <a:t>read&lt;</a:t>
            </a:r>
            <a:r>
              <a:rPr lang="en-US" sz="2000" b="1" dirty="0" err="1">
                <a:solidFill>
                  <a:schemeClr val="accent2">
                    <a:lumMod val="75000"/>
                  </a:schemeClr>
                </a:solidFill>
                <a:latin typeface="Andale Mono" charset="0"/>
                <a:ea typeface="Andale Mono" charset="0"/>
                <a:cs typeface="Andale Mono" charset="0"/>
              </a:rPr>
              <a:t>gko</a:t>
            </a:r>
            <a:r>
              <a:rPr lang="en-US" sz="2000" b="1" dirty="0">
                <a:solidFill>
                  <a:schemeClr val="accent2">
                    <a:lumMod val="75000"/>
                  </a:schemeClr>
                </a:solidFill>
                <a:latin typeface="Andale Mono" charset="0"/>
                <a:ea typeface="Andale Mono" charset="0"/>
                <a:cs typeface="Andale Mono" charset="0"/>
              </a:rPr>
              <a:t>::</a:t>
            </a:r>
            <a:r>
              <a:rPr lang="en-US" sz="2000" dirty="0">
                <a:latin typeface="Andale Mono" charset="0"/>
                <a:ea typeface="Andale Mono" charset="0"/>
                <a:cs typeface="Andale Mono" charset="0"/>
              </a:rPr>
              <a:t>matrix::</a:t>
            </a:r>
            <a:r>
              <a:rPr lang="en-US" sz="2000" dirty="0" err="1">
                <a:latin typeface="Andale Mono" charset="0"/>
                <a:ea typeface="Andale Mono" charset="0"/>
                <a:cs typeface="Andale Mono" charset="0"/>
              </a:rPr>
              <a:t>Csr</a:t>
            </a:r>
            <a:r>
              <a:rPr lang="en-US" sz="2000" dirty="0">
                <a:latin typeface="Andale Mono" charset="0"/>
                <a:ea typeface="Andale Mono" charset="0"/>
                <a:cs typeface="Andale Mono" charset="0"/>
              </a:rPr>
              <a:t>&lt;&gt;&gt;(</a:t>
            </a:r>
            <a:r>
              <a:rPr lang="en-US" sz="2000" dirty="0" err="1">
                <a:latin typeface="Andale Mono" charset="0"/>
                <a:ea typeface="Andale Mono" charset="0"/>
                <a:cs typeface="Andale Mono" charset="0"/>
              </a:rPr>
              <a:t>std</a:t>
            </a:r>
            <a:r>
              <a:rPr lang="en-US" sz="2000" dirty="0">
                <a:latin typeface="Andale Mono" charset="0"/>
                <a:ea typeface="Andale Mono" charset="0"/>
                <a:cs typeface="Andale Mono" charset="0"/>
              </a:rPr>
              <a:t>::</a:t>
            </a:r>
            <a:r>
              <a:rPr lang="en-US" sz="2000" dirty="0" err="1">
                <a:latin typeface="Andale Mono" charset="0"/>
                <a:ea typeface="Andale Mono" charset="0"/>
                <a:cs typeface="Andale Mono" charset="0"/>
              </a:rPr>
              <a:t>cin</a:t>
            </a:r>
            <a:r>
              <a:rPr lang="en-US" sz="2000" dirty="0">
                <a:latin typeface="Andale Mono" charset="0"/>
                <a:ea typeface="Andale Mono" charset="0"/>
                <a:cs typeface="Andale Mono" charset="0"/>
              </a:rPr>
              <a:t>, exec);</a:t>
            </a:r>
          </a:p>
          <a:p>
            <a:r>
              <a:rPr lang="en-US" sz="2000" dirty="0">
                <a:latin typeface="Andale Mono" charset="0"/>
                <a:ea typeface="Andale Mono" charset="0"/>
                <a:cs typeface="Andale Mono" charset="0"/>
              </a:rPr>
              <a:t>  </a:t>
            </a:r>
            <a:r>
              <a:rPr lang="en-US" sz="2000" b="1" dirty="0">
                <a:solidFill>
                  <a:schemeClr val="accent1"/>
                </a:solidFill>
                <a:latin typeface="Andale Mono" charset="0"/>
                <a:ea typeface="Andale Mono" charset="0"/>
                <a:cs typeface="Andale Mono" charset="0"/>
              </a:rPr>
              <a:t>auto</a:t>
            </a:r>
            <a:r>
              <a:rPr lang="en-US" sz="2000" dirty="0">
                <a:latin typeface="Andale Mono" charset="0"/>
                <a:ea typeface="Andale Mono" charset="0"/>
                <a:cs typeface="Andale Mono" charset="0"/>
              </a:rPr>
              <a:t> b = </a:t>
            </a:r>
            <a:r>
              <a:rPr lang="en-US" sz="2000" b="1" dirty="0" err="1">
                <a:solidFill>
                  <a:schemeClr val="accent2">
                    <a:lumMod val="75000"/>
                  </a:schemeClr>
                </a:solidFill>
                <a:latin typeface="Andale Mono" charset="0"/>
                <a:ea typeface="Andale Mono" charset="0"/>
                <a:cs typeface="Andale Mono" charset="0"/>
              </a:rPr>
              <a:t>gko</a:t>
            </a:r>
            <a:r>
              <a:rPr lang="en-US" sz="2000" b="1" dirty="0">
                <a:solidFill>
                  <a:schemeClr val="accent2">
                    <a:lumMod val="75000"/>
                  </a:schemeClr>
                </a:solidFill>
                <a:latin typeface="Andale Mono" charset="0"/>
                <a:ea typeface="Andale Mono" charset="0"/>
                <a:cs typeface="Andale Mono" charset="0"/>
              </a:rPr>
              <a:t>::</a:t>
            </a:r>
            <a:r>
              <a:rPr lang="en-US" sz="2000" dirty="0">
                <a:latin typeface="Andale Mono" charset="0"/>
                <a:ea typeface="Andale Mono" charset="0"/>
                <a:cs typeface="Andale Mono" charset="0"/>
              </a:rPr>
              <a:t>read&lt;</a:t>
            </a:r>
            <a:r>
              <a:rPr lang="en-US" sz="2000" b="1" dirty="0" err="1">
                <a:solidFill>
                  <a:schemeClr val="accent2">
                    <a:lumMod val="75000"/>
                  </a:schemeClr>
                </a:solidFill>
                <a:latin typeface="Andale Mono" charset="0"/>
                <a:ea typeface="Andale Mono" charset="0"/>
                <a:cs typeface="Andale Mono" charset="0"/>
              </a:rPr>
              <a:t>gko</a:t>
            </a:r>
            <a:r>
              <a:rPr lang="en-US" sz="2000" b="1" dirty="0">
                <a:solidFill>
                  <a:schemeClr val="accent2">
                    <a:lumMod val="75000"/>
                  </a:schemeClr>
                </a:solidFill>
                <a:latin typeface="Andale Mono" charset="0"/>
                <a:ea typeface="Andale Mono" charset="0"/>
                <a:cs typeface="Andale Mono" charset="0"/>
              </a:rPr>
              <a:t>::</a:t>
            </a:r>
            <a:r>
              <a:rPr lang="en-US" sz="2000" dirty="0">
                <a:latin typeface="Andale Mono" charset="0"/>
                <a:ea typeface="Andale Mono" charset="0"/>
                <a:cs typeface="Andale Mono" charset="0"/>
              </a:rPr>
              <a:t>matrix::Dense&lt;&gt;&gt;(</a:t>
            </a:r>
            <a:r>
              <a:rPr lang="en-US" sz="2000" dirty="0" err="1">
                <a:latin typeface="Andale Mono" charset="0"/>
                <a:ea typeface="Andale Mono" charset="0"/>
                <a:cs typeface="Andale Mono" charset="0"/>
              </a:rPr>
              <a:t>std</a:t>
            </a:r>
            <a:r>
              <a:rPr lang="en-US" sz="2000" dirty="0">
                <a:latin typeface="Andale Mono" charset="0"/>
                <a:ea typeface="Andale Mono" charset="0"/>
                <a:cs typeface="Andale Mono" charset="0"/>
              </a:rPr>
              <a:t>::</a:t>
            </a:r>
            <a:r>
              <a:rPr lang="en-US" sz="2000" dirty="0" err="1">
                <a:latin typeface="Andale Mono" charset="0"/>
                <a:ea typeface="Andale Mono" charset="0"/>
                <a:cs typeface="Andale Mono" charset="0"/>
              </a:rPr>
              <a:t>cin</a:t>
            </a:r>
            <a:r>
              <a:rPr lang="en-US" sz="2000" dirty="0">
                <a:latin typeface="Andale Mono" charset="0"/>
                <a:ea typeface="Andale Mono" charset="0"/>
                <a:cs typeface="Andale Mono" charset="0"/>
              </a:rPr>
              <a:t>, exec);</a:t>
            </a:r>
          </a:p>
          <a:p>
            <a:r>
              <a:rPr lang="en-US" sz="2000" dirty="0">
                <a:latin typeface="Andale Mono" charset="0"/>
                <a:ea typeface="Andale Mono" charset="0"/>
                <a:cs typeface="Andale Mono" charset="0"/>
              </a:rPr>
              <a:t>  </a:t>
            </a:r>
            <a:r>
              <a:rPr lang="en-US" sz="2000" b="1" dirty="0">
                <a:solidFill>
                  <a:schemeClr val="accent1"/>
                </a:solidFill>
                <a:latin typeface="Andale Mono" charset="0"/>
                <a:ea typeface="Andale Mono" charset="0"/>
                <a:cs typeface="Andale Mono" charset="0"/>
              </a:rPr>
              <a:t>auto</a:t>
            </a:r>
            <a:r>
              <a:rPr lang="en-US" sz="2000" dirty="0">
                <a:latin typeface="Andale Mono" charset="0"/>
                <a:ea typeface="Andale Mono" charset="0"/>
                <a:cs typeface="Andale Mono" charset="0"/>
              </a:rPr>
              <a:t> x = </a:t>
            </a:r>
            <a:r>
              <a:rPr lang="en-US" sz="2000" b="1" dirty="0" err="1">
                <a:solidFill>
                  <a:schemeClr val="accent2">
                    <a:lumMod val="75000"/>
                  </a:schemeClr>
                </a:solidFill>
                <a:latin typeface="Andale Mono" charset="0"/>
                <a:ea typeface="Andale Mono" charset="0"/>
                <a:cs typeface="Andale Mono" charset="0"/>
              </a:rPr>
              <a:t>gko</a:t>
            </a:r>
            <a:r>
              <a:rPr lang="en-US" sz="2000" b="1" dirty="0">
                <a:solidFill>
                  <a:schemeClr val="accent2">
                    <a:lumMod val="75000"/>
                  </a:schemeClr>
                </a:solidFill>
                <a:latin typeface="Andale Mono" charset="0"/>
                <a:ea typeface="Andale Mono" charset="0"/>
                <a:cs typeface="Andale Mono" charset="0"/>
              </a:rPr>
              <a:t>::</a:t>
            </a:r>
            <a:r>
              <a:rPr lang="en-US" sz="2000" dirty="0">
                <a:latin typeface="Andale Mono" charset="0"/>
                <a:ea typeface="Andale Mono" charset="0"/>
                <a:cs typeface="Andale Mono" charset="0"/>
              </a:rPr>
              <a:t>read&lt;</a:t>
            </a:r>
            <a:r>
              <a:rPr lang="en-US" sz="2000" b="1" dirty="0" err="1">
                <a:solidFill>
                  <a:schemeClr val="accent2">
                    <a:lumMod val="75000"/>
                  </a:schemeClr>
                </a:solidFill>
                <a:latin typeface="Andale Mono" charset="0"/>
                <a:ea typeface="Andale Mono" charset="0"/>
                <a:cs typeface="Andale Mono" charset="0"/>
              </a:rPr>
              <a:t>gko</a:t>
            </a:r>
            <a:r>
              <a:rPr lang="en-US" sz="2000" b="1" dirty="0">
                <a:solidFill>
                  <a:schemeClr val="accent2">
                    <a:lumMod val="75000"/>
                  </a:schemeClr>
                </a:solidFill>
                <a:latin typeface="Andale Mono" charset="0"/>
                <a:ea typeface="Andale Mono" charset="0"/>
                <a:cs typeface="Andale Mono" charset="0"/>
              </a:rPr>
              <a:t>::</a:t>
            </a:r>
            <a:r>
              <a:rPr lang="en-US" sz="2000" dirty="0">
                <a:latin typeface="Andale Mono" charset="0"/>
                <a:ea typeface="Andale Mono" charset="0"/>
                <a:cs typeface="Andale Mono" charset="0"/>
              </a:rPr>
              <a:t>matrix::Dense&lt;&gt;&gt;(</a:t>
            </a:r>
            <a:r>
              <a:rPr lang="en-US" sz="2000" dirty="0" err="1">
                <a:latin typeface="Andale Mono" charset="0"/>
                <a:ea typeface="Andale Mono" charset="0"/>
                <a:cs typeface="Andale Mono" charset="0"/>
              </a:rPr>
              <a:t>std</a:t>
            </a:r>
            <a:r>
              <a:rPr lang="en-US" sz="2000" dirty="0">
                <a:latin typeface="Andale Mono" charset="0"/>
                <a:ea typeface="Andale Mono" charset="0"/>
                <a:cs typeface="Andale Mono" charset="0"/>
              </a:rPr>
              <a:t>::</a:t>
            </a:r>
            <a:r>
              <a:rPr lang="en-US" sz="2000" dirty="0" err="1">
                <a:latin typeface="Andale Mono" charset="0"/>
                <a:ea typeface="Andale Mono" charset="0"/>
                <a:cs typeface="Andale Mono" charset="0"/>
              </a:rPr>
              <a:t>cin</a:t>
            </a:r>
            <a:r>
              <a:rPr lang="en-US" sz="2000" dirty="0">
                <a:latin typeface="Andale Mono" charset="0"/>
                <a:ea typeface="Andale Mono" charset="0"/>
                <a:cs typeface="Andale Mono" charset="0"/>
              </a:rPr>
              <a:t>, exec);</a:t>
            </a:r>
          </a:p>
          <a:p>
            <a:r>
              <a:rPr lang="en-US" sz="2000" dirty="0">
                <a:latin typeface="Andale Mono" charset="0"/>
                <a:ea typeface="Andale Mono" charset="0"/>
                <a:cs typeface="Andale Mono" charset="0"/>
              </a:rPr>
              <a:t>  </a:t>
            </a:r>
            <a:r>
              <a:rPr lang="en-US" sz="2000" i="1" dirty="0">
                <a:solidFill>
                  <a:schemeClr val="accent6">
                    <a:lumMod val="75000"/>
                  </a:schemeClr>
                </a:solidFill>
                <a:latin typeface="Andale Mono" charset="0"/>
                <a:ea typeface="Andale Mono" charset="0"/>
                <a:cs typeface="Andale Mono" charset="0"/>
              </a:rPr>
              <a:t>// Create the solver</a:t>
            </a:r>
          </a:p>
          <a:p>
            <a:r>
              <a:rPr lang="en-US" sz="2000" dirty="0">
                <a:latin typeface="Andale Mono" charset="0"/>
                <a:ea typeface="Andale Mono" charset="0"/>
                <a:cs typeface="Andale Mono" charset="0"/>
              </a:rPr>
              <a:t>  </a:t>
            </a:r>
            <a:r>
              <a:rPr lang="en-US" sz="2000" b="1" dirty="0">
                <a:solidFill>
                  <a:schemeClr val="accent1"/>
                </a:solidFill>
                <a:latin typeface="Andale Mono" charset="0"/>
                <a:ea typeface="Andale Mono" charset="0"/>
                <a:cs typeface="Andale Mono" charset="0"/>
              </a:rPr>
              <a:t>auto</a:t>
            </a:r>
            <a:r>
              <a:rPr lang="en-US" sz="2000" dirty="0">
                <a:latin typeface="Andale Mono" charset="0"/>
                <a:ea typeface="Andale Mono" charset="0"/>
                <a:cs typeface="Andale Mono" charset="0"/>
              </a:rPr>
              <a:t> solver = </a:t>
            </a:r>
            <a:r>
              <a:rPr lang="en-US" sz="2000" b="1" dirty="0" err="1">
                <a:solidFill>
                  <a:schemeClr val="accent2">
                    <a:lumMod val="75000"/>
                  </a:schemeClr>
                </a:solidFill>
                <a:latin typeface="Andale Mono" charset="0"/>
                <a:ea typeface="Andale Mono" charset="0"/>
                <a:cs typeface="Andale Mono" charset="0"/>
              </a:rPr>
              <a:t>gko</a:t>
            </a:r>
            <a:r>
              <a:rPr lang="en-US" sz="2000" b="1" dirty="0">
                <a:solidFill>
                  <a:schemeClr val="accent2">
                    <a:lumMod val="75000"/>
                  </a:schemeClr>
                </a:solidFill>
                <a:latin typeface="Andale Mono" charset="0"/>
                <a:ea typeface="Andale Mono" charset="0"/>
                <a:cs typeface="Andale Mono" charset="0"/>
              </a:rPr>
              <a:t>::</a:t>
            </a:r>
            <a:r>
              <a:rPr lang="en-US" sz="2000" dirty="0">
                <a:latin typeface="Andale Mono" charset="0"/>
                <a:ea typeface="Andale Mono" charset="0"/>
                <a:cs typeface="Andale Mono" charset="0"/>
              </a:rPr>
              <a:t>solver::Cg&lt;&gt;::Factory::create()</a:t>
            </a:r>
          </a:p>
          <a:p>
            <a:r>
              <a:rPr lang="en-US" sz="2000" dirty="0">
                <a:latin typeface="Andale Mono" charset="0"/>
                <a:ea typeface="Andale Mono" charset="0"/>
                <a:cs typeface="Andale Mono" charset="0"/>
              </a:rPr>
              <a:t>    .</a:t>
            </a:r>
            <a:r>
              <a:rPr lang="en-US" sz="2000" dirty="0" err="1">
                <a:latin typeface="Andale Mono" charset="0"/>
                <a:ea typeface="Andale Mono" charset="0"/>
                <a:cs typeface="Andale Mono" charset="0"/>
              </a:rPr>
              <a:t>with_preconditioner</a:t>
            </a:r>
            <a:r>
              <a:rPr lang="en-US" sz="2000" dirty="0">
                <a:latin typeface="Andale Mono" charset="0"/>
                <a:ea typeface="Andale Mono" charset="0"/>
                <a:cs typeface="Andale Mono" charset="0"/>
              </a:rPr>
              <a:t>(</a:t>
            </a:r>
          </a:p>
          <a:p>
            <a:r>
              <a:rPr lang="en-US" sz="2000" dirty="0">
                <a:latin typeface="Andale Mono" charset="0"/>
                <a:ea typeface="Andale Mono" charset="0"/>
                <a:cs typeface="Andale Mono" charset="0"/>
              </a:rPr>
              <a:t>      </a:t>
            </a:r>
            <a:r>
              <a:rPr lang="en-US" sz="2000" b="1" dirty="0" err="1">
                <a:solidFill>
                  <a:schemeClr val="accent2">
                    <a:lumMod val="75000"/>
                  </a:schemeClr>
                </a:solidFill>
                <a:latin typeface="Andale Mono" charset="0"/>
                <a:ea typeface="Andale Mono" charset="0"/>
                <a:cs typeface="Andale Mono" charset="0"/>
              </a:rPr>
              <a:t>gko</a:t>
            </a:r>
            <a:r>
              <a:rPr lang="en-US" sz="2000" b="1" dirty="0">
                <a:solidFill>
                  <a:schemeClr val="accent2">
                    <a:lumMod val="75000"/>
                  </a:schemeClr>
                </a:solidFill>
                <a:latin typeface="Andale Mono" charset="0"/>
                <a:ea typeface="Andale Mono" charset="0"/>
                <a:cs typeface="Andale Mono" charset="0"/>
              </a:rPr>
              <a:t>::</a:t>
            </a:r>
            <a:r>
              <a:rPr lang="en-US" sz="2000" dirty="0">
                <a:latin typeface="Andale Mono" charset="0"/>
                <a:ea typeface="Andale Mono" charset="0"/>
                <a:cs typeface="Andale Mono" charset="0"/>
              </a:rPr>
              <a:t>preconditioner::</a:t>
            </a:r>
            <a:r>
              <a:rPr lang="en-US" sz="2000" dirty="0" err="1">
                <a:latin typeface="Andale Mono" charset="0"/>
                <a:ea typeface="Andale Mono" charset="0"/>
                <a:cs typeface="Andale Mono" charset="0"/>
              </a:rPr>
              <a:t>BlockJacobiFactory</a:t>
            </a:r>
            <a:r>
              <a:rPr lang="en-US" sz="2000" dirty="0">
                <a:latin typeface="Andale Mono" charset="0"/>
                <a:ea typeface="Andale Mono" charset="0"/>
                <a:cs typeface="Andale Mono" charset="0"/>
              </a:rPr>
              <a:t>&lt;&gt;::create(exec, </a:t>
            </a:r>
            <a:r>
              <a:rPr lang="en-US" sz="2000" b="1" dirty="0">
                <a:latin typeface="Andale Mono" charset="0"/>
                <a:ea typeface="Andale Mono" charset="0"/>
                <a:cs typeface="Andale Mono" charset="0"/>
              </a:rPr>
              <a:t>32</a:t>
            </a:r>
            <a:r>
              <a:rPr lang="en-US" sz="2000" dirty="0">
                <a:latin typeface="Andale Mono" charset="0"/>
                <a:ea typeface="Andale Mono" charset="0"/>
                <a:cs typeface="Andale Mono" charset="0"/>
              </a:rPr>
              <a:t>))</a:t>
            </a:r>
          </a:p>
          <a:p>
            <a:r>
              <a:rPr lang="en-US" sz="2000" dirty="0">
                <a:latin typeface="Andale Mono" charset="0"/>
                <a:ea typeface="Andale Mono" charset="0"/>
                <a:cs typeface="Andale Mono" charset="0"/>
              </a:rPr>
              <a:t>    .</a:t>
            </a:r>
            <a:r>
              <a:rPr lang="en-US" sz="2000" dirty="0" err="1">
                <a:latin typeface="Andale Mono" charset="0"/>
                <a:ea typeface="Andale Mono" charset="0"/>
                <a:cs typeface="Andale Mono" charset="0"/>
              </a:rPr>
              <a:t>with_criterion</a:t>
            </a:r>
            <a:r>
              <a:rPr lang="en-US" sz="2000" dirty="0">
                <a:latin typeface="Andale Mono" charset="0"/>
                <a:ea typeface="Andale Mono" charset="0"/>
                <a:cs typeface="Andale Mono" charset="0"/>
              </a:rPr>
              <a:t>(</a:t>
            </a:r>
            <a:r>
              <a:rPr lang="en-US" sz="2000" b="1" dirty="0" err="1">
                <a:solidFill>
                  <a:schemeClr val="accent2">
                    <a:lumMod val="75000"/>
                  </a:schemeClr>
                </a:solidFill>
                <a:latin typeface="Andale Mono" charset="0"/>
                <a:ea typeface="Andale Mono" charset="0"/>
                <a:cs typeface="Andale Mono" charset="0"/>
              </a:rPr>
              <a:t>gko</a:t>
            </a:r>
            <a:r>
              <a:rPr lang="en-US" sz="2000" b="1" dirty="0">
                <a:solidFill>
                  <a:schemeClr val="accent2">
                    <a:lumMod val="75000"/>
                  </a:schemeClr>
                </a:solidFill>
                <a:latin typeface="Andale Mono" charset="0"/>
                <a:ea typeface="Andale Mono" charset="0"/>
                <a:cs typeface="Andale Mono" charset="0"/>
              </a:rPr>
              <a:t>::</a:t>
            </a:r>
            <a:r>
              <a:rPr lang="en-US" sz="2000" dirty="0">
                <a:latin typeface="Andale Mono" charset="0"/>
                <a:ea typeface="Andale Mono" charset="0"/>
                <a:cs typeface="Andale Mono" charset="0"/>
              </a:rPr>
              <a:t>stop::Combined::Factory::create()</a:t>
            </a:r>
          </a:p>
          <a:p>
            <a:r>
              <a:rPr lang="en-US" sz="2000" dirty="0">
                <a:latin typeface="Andale Mono" charset="0"/>
                <a:ea typeface="Andale Mono" charset="0"/>
                <a:cs typeface="Andale Mono" charset="0"/>
              </a:rPr>
              <a:t>      .</a:t>
            </a:r>
            <a:r>
              <a:rPr lang="en-US" sz="2000" dirty="0" err="1">
                <a:latin typeface="Andale Mono" charset="0"/>
                <a:ea typeface="Andale Mono" charset="0"/>
                <a:cs typeface="Andale Mono" charset="0"/>
              </a:rPr>
              <a:t>with_criteria</a:t>
            </a:r>
            <a:r>
              <a:rPr lang="en-US" sz="2000" dirty="0">
                <a:latin typeface="Andale Mono" charset="0"/>
                <a:ea typeface="Andale Mono" charset="0"/>
                <a:cs typeface="Andale Mono" charset="0"/>
              </a:rPr>
              <a:t>(</a:t>
            </a:r>
          </a:p>
          <a:p>
            <a:r>
              <a:rPr lang="en-US" sz="2000" dirty="0">
                <a:latin typeface="Andale Mono" charset="0"/>
                <a:ea typeface="Andale Mono" charset="0"/>
                <a:cs typeface="Andale Mono" charset="0"/>
              </a:rPr>
              <a:t>        </a:t>
            </a:r>
            <a:r>
              <a:rPr lang="en-US" sz="2000" b="1" dirty="0" err="1">
                <a:solidFill>
                  <a:schemeClr val="accent2">
                    <a:lumMod val="75000"/>
                  </a:schemeClr>
                </a:solidFill>
                <a:latin typeface="Andale Mono" charset="0"/>
                <a:ea typeface="Andale Mono" charset="0"/>
                <a:cs typeface="Andale Mono" charset="0"/>
              </a:rPr>
              <a:t>gko</a:t>
            </a:r>
            <a:r>
              <a:rPr lang="en-US" sz="2000" b="1" dirty="0">
                <a:solidFill>
                  <a:schemeClr val="accent2">
                    <a:lumMod val="75000"/>
                  </a:schemeClr>
                </a:solidFill>
                <a:latin typeface="Andale Mono" charset="0"/>
                <a:ea typeface="Andale Mono" charset="0"/>
                <a:cs typeface="Andale Mono" charset="0"/>
              </a:rPr>
              <a:t>::</a:t>
            </a:r>
            <a:r>
              <a:rPr lang="en-US" sz="2000" dirty="0">
                <a:latin typeface="Andale Mono" charset="0"/>
                <a:ea typeface="Andale Mono" charset="0"/>
                <a:cs typeface="Andale Mono" charset="0"/>
              </a:rPr>
              <a:t>stop::Iteration::Factory::create()</a:t>
            </a:r>
          </a:p>
          <a:p>
            <a:r>
              <a:rPr lang="en-US" sz="2000" dirty="0">
                <a:latin typeface="Andale Mono" charset="0"/>
                <a:ea typeface="Andale Mono" charset="0"/>
                <a:cs typeface="Andale Mono" charset="0"/>
              </a:rPr>
              <a:t>          .</a:t>
            </a:r>
            <a:r>
              <a:rPr lang="en-US" sz="2000" dirty="0" err="1">
                <a:latin typeface="Andale Mono" charset="0"/>
                <a:ea typeface="Andale Mono" charset="0"/>
                <a:cs typeface="Andale Mono" charset="0"/>
              </a:rPr>
              <a:t>with_max_iters</a:t>
            </a:r>
            <a:r>
              <a:rPr lang="en-US" sz="2000" dirty="0">
                <a:latin typeface="Andale Mono" charset="0"/>
                <a:ea typeface="Andale Mono" charset="0"/>
                <a:cs typeface="Andale Mono" charset="0"/>
              </a:rPr>
              <a:t>(</a:t>
            </a:r>
            <a:r>
              <a:rPr lang="en-US" sz="2000" b="1" dirty="0">
                <a:latin typeface="Andale Mono" charset="0"/>
                <a:ea typeface="Andale Mono" charset="0"/>
                <a:cs typeface="Andale Mono" charset="0"/>
              </a:rPr>
              <a:t>20u</a:t>
            </a:r>
            <a:r>
              <a:rPr lang="en-US" sz="2000" dirty="0">
                <a:latin typeface="Andale Mono" charset="0"/>
                <a:ea typeface="Andale Mono" charset="0"/>
                <a:cs typeface="Andale Mono" charset="0"/>
              </a:rPr>
              <a:t>)</a:t>
            </a:r>
          </a:p>
          <a:p>
            <a:r>
              <a:rPr lang="en-US" sz="2000" dirty="0">
                <a:latin typeface="Andale Mono" charset="0"/>
                <a:ea typeface="Andale Mono" charset="0"/>
                <a:cs typeface="Andale Mono" charset="0"/>
              </a:rPr>
              <a:t>          .</a:t>
            </a:r>
            <a:r>
              <a:rPr lang="en-US" sz="2000" dirty="0" err="1">
                <a:latin typeface="Andale Mono" charset="0"/>
                <a:ea typeface="Andale Mono" charset="0"/>
                <a:cs typeface="Andale Mono" charset="0"/>
              </a:rPr>
              <a:t>on_executor</a:t>
            </a:r>
            <a:r>
              <a:rPr lang="en-US" sz="2000" dirty="0">
                <a:latin typeface="Andale Mono" charset="0"/>
                <a:ea typeface="Andale Mono" charset="0"/>
                <a:cs typeface="Andale Mono" charset="0"/>
              </a:rPr>
              <a:t>(exec),</a:t>
            </a:r>
          </a:p>
          <a:p>
            <a:r>
              <a:rPr lang="en-US" sz="2000" dirty="0">
                <a:latin typeface="Andale Mono" charset="0"/>
                <a:ea typeface="Andale Mono" charset="0"/>
                <a:cs typeface="Andale Mono" charset="0"/>
              </a:rPr>
              <a:t>        </a:t>
            </a:r>
            <a:r>
              <a:rPr lang="en-US" sz="2000" b="1" dirty="0" err="1">
                <a:solidFill>
                  <a:schemeClr val="accent2">
                    <a:lumMod val="75000"/>
                  </a:schemeClr>
                </a:solidFill>
                <a:latin typeface="Andale Mono" charset="0"/>
                <a:ea typeface="Andale Mono" charset="0"/>
                <a:cs typeface="Andale Mono" charset="0"/>
              </a:rPr>
              <a:t>gko</a:t>
            </a:r>
            <a:r>
              <a:rPr lang="en-US" sz="2000" b="1" dirty="0">
                <a:solidFill>
                  <a:schemeClr val="accent2">
                    <a:lumMod val="75000"/>
                  </a:schemeClr>
                </a:solidFill>
                <a:latin typeface="Andale Mono" charset="0"/>
                <a:ea typeface="Andale Mono" charset="0"/>
                <a:cs typeface="Andale Mono" charset="0"/>
              </a:rPr>
              <a:t>::</a:t>
            </a:r>
            <a:r>
              <a:rPr lang="en-US" sz="2000" dirty="0">
                <a:latin typeface="Andale Mono" charset="0"/>
                <a:ea typeface="Andale Mono" charset="0"/>
                <a:cs typeface="Andale Mono" charset="0"/>
              </a:rPr>
              <a:t>stop::</a:t>
            </a:r>
            <a:r>
              <a:rPr lang="en-US" sz="2000" dirty="0" err="1">
                <a:latin typeface="Andale Mono" charset="0"/>
                <a:ea typeface="Andale Mono" charset="0"/>
                <a:cs typeface="Andale Mono" charset="0"/>
              </a:rPr>
              <a:t>ResidualNormReduction</a:t>
            </a:r>
            <a:r>
              <a:rPr lang="en-US" sz="2000" dirty="0">
                <a:latin typeface="Andale Mono" charset="0"/>
                <a:ea typeface="Andale Mono" charset="0"/>
                <a:cs typeface="Andale Mono" charset="0"/>
              </a:rPr>
              <a:t>&lt;&gt;::Factory::create()</a:t>
            </a:r>
          </a:p>
          <a:p>
            <a:r>
              <a:rPr lang="en-US" sz="2000" dirty="0">
                <a:latin typeface="Andale Mono" charset="0"/>
                <a:ea typeface="Andale Mono" charset="0"/>
                <a:cs typeface="Andale Mono" charset="0"/>
              </a:rPr>
              <a:t>          .</a:t>
            </a:r>
            <a:r>
              <a:rPr lang="en-US" sz="2000" dirty="0" err="1">
                <a:latin typeface="Andale Mono" charset="0"/>
                <a:ea typeface="Andale Mono" charset="0"/>
                <a:cs typeface="Andale Mono" charset="0"/>
              </a:rPr>
              <a:t>with_reduction_factor</a:t>
            </a:r>
            <a:r>
              <a:rPr lang="en-US" sz="2000" dirty="0">
                <a:latin typeface="Andale Mono" charset="0"/>
                <a:ea typeface="Andale Mono" charset="0"/>
                <a:cs typeface="Andale Mono" charset="0"/>
              </a:rPr>
              <a:t>(</a:t>
            </a:r>
            <a:r>
              <a:rPr lang="en-US" sz="2000" b="1" dirty="0">
                <a:latin typeface="Andale Mono" charset="0"/>
                <a:ea typeface="Andale Mono" charset="0"/>
                <a:cs typeface="Andale Mono" charset="0"/>
              </a:rPr>
              <a:t>1e-15</a:t>
            </a:r>
            <a:r>
              <a:rPr lang="en-US" sz="2000" dirty="0">
                <a:latin typeface="Andale Mono" charset="0"/>
                <a:ea typeface="Andale Mono" charset="0"/>
                <a:cs typeface="Andale Mono" charset="0"/>
              </a:rPr>
              <a:t>)</a:t>
            </a:r>
          </a:p>
          <a:p>
            <a:r>
              <a:rPr lang="en-US" sz="2000" dirty="0">
                <a:latin typeface="Andale Mono" charset="0"/>
                <a:ea typeface="Andale Mono" charset="0"/>
                <a:cs typeface="Andale Mono" charset="0"/>
              </a:rPr>
              <a:t>          .</a:t>
            </a:r>
            <a:r>
              <a:rPr lang="en-US" sz="2000" dirty="0" err="1">
                <a:latin typeface="Andale Mono" charset="0"/>
                <a:ea typeface="Andale Mono" charset="0"/>
                <a:cs typeface="Andale Mono" charset="0"/>
              </a:rPr>
              <a:t>on_executor</a:t>
            </a:r>
            <a:r>
              <a:rPr lang="en-US" sz="2000" dirty="0">
                <a:latin typeface="Andale Mono" charset="0"/>
                <a:ea typeface="Andale Mono" charset="0"/>
                <a:cs typeface="Andale Mono" charset="0"/>
              </a:rPr>
              <a:t>(exec))</a:t>
            </a:r>
          </a:p>
          <a:p>
            <a:r>
              <a:rPr lang="en-US" sz="2000" dirty="0">
                <a:latin typeface="Andale Mono" charset="0"/>
                <a:ea typeface="Andale Mono" charset="0"/>
                <a:cs typeface="Andale Mono" charset="0"/>
              </a:rPr>
              <a:t>      .</a:t>
            </a:r>
            <a:r>
              <a:rPr lang="en-US" sz="2000" dirty="0" err="1">
                <a:latin typeface="Andale Mono" charset="0"/>
                <a:ea typeface="Andale Mono" charset="0"/>
                <a:cs typeface="Andale Mono" charset="0"/>
              </a:rPr>
              <a:t>on_executor</a:t>
            </a:r>
            <a:r>
              <a:rPr lang="en-US" sz="2000" dirty="0">
                <a:latin typeface="Andale Mono" charset="0"/>
                <a:ea typeface="Andale Mono" charset="0"/>
                <a:cs typeface="Andale Mono" charset="0"/>
              </a:rPr>
              <a:t>(exec))</a:t>
            </a:r>
          </a:p>
          <a:p>
            <a:r>
              <a:rPr lang="en-US" sz="2000" dirty="0">
                <a:latin typeface="Andale Mono" charset="0"/>
                <a:ea typeface="Andale Mono" charset="0"/>
                <a:cs typeface="Andale Mono" charset="0"/>
              </a:rPr>
              <a:t>    .</a:t>
            </a:r>
            <a:r>
              <a:rPr lang="en-US" sz="2000" dirty="0" err="1">
                <a:latin typeface="Andale Mono" charset="0"/>
                <a:ea typeface="Andale Mono" charset="0"/>
                <a:cs typeface="Andale Mono" charset="0"/>
              </a:rPr>
              <a:t>on_executor</a:t>
            </a:r>
            <a:r>
              <a:rPr lang="en-US" sz="2000" dirty="0">
                <a:latin typeface="Andale Mono" charset="0"/>
                <a:ea typeface="Andale Mono" charset="0"/>
                <a:cs typeface="Andale Mono" charset="0"/>
              </a:rPr>
              <a:t>(exec);</a:t>
            </a:r>
          </a:p>
          <a:p>
            <a:r>
              <a:rPr lang="en-US" sz="2000" dirty="0">
                <a:latin typeface="Andale Mono" charset="0"/>
                <a:ea typeface="Andale Mono" charset="0"/>
                <a:cs typeface="Andale Mono" charset="0"/>
              </a:rPr>
              <a:t>  </a:t>
            </a:r>
            <a:r>
              <a:rPr lang="en-US" sz="2000" i="1" dirty="0">
                <a:solidFill>
                  <a:schemeClr val="accent6">
                    <a:lumMod val="75000"/>
                  </a:schemeClr>
                </a:solidFill>
                <a:latin typeface="Andale Mono" charset="0"/>
                <a:ea typeface="Andale Mono" charset="0"/>
                <a:cs typeface="Andale Mono" charset="0"/>
              </a:rPr>
              <a:t>// Solve system</a:t>
            </a:r>
          </a:p>
          <a:p>
            <a:r>
              <a:rPr lang="en-US" sz="2000" dirty="0">
                <a:latin typeface="Andale Mono" charset="0"/>
                <a:ea typeface="Andale Mono" charset="0"/>
                <a:cs typeface="Andale Mono" charset="0"/>
              </a:rPr>
              <a:t>  solver-&gt;generate(give(A))-&gt;apply(lend(b), lend(x));</a:t>
            </a:r>
          </a:p>
          <a:p>
            <a:r>
              <a:rPr lang="en-US" sz="2000" dirty="0">
                <a:latin typeface="Andale Mono" charset="0"/>
                <a:ea typeface="Andale Mono" charset="0"/>
                <a:cs typeface="Andale Mono" charset="0"/>
              </a:rPr>
              <a:t>  </a:t>
            </a:r>
            <a:r>
              <a:rPr lang="en-US" sz="2000" i="1" dirty="0">
                <a:solidFill>
                  <a:schemeClr val="accent6">
                    <a:lumMod val="75000"/>
                  </a:schemeClr>
                </a:solidFill>
                <a:latin typeface="Andale Mono" charset="0"/>
                <a:ea typeface="Andale Mono" charset="0"/>
                <a:cs typeface="Andale Mono" charset="0"/>
              </a:rPr>
              <a:t>// Write result</a:t>
            </a:r>
          </a:p>
          <a:p>
            <a:r>
              <a:rPr lang="en-US" sz="2000" dirty="0">
                <a:latin typeface="Andale Mono" charset="0"/>
                <a:ea typeface="Andale Mono" charset="0"/>
                <a:cs typeface="Andale Mono" charset="0"/>
              </a:rPr>
              <a:t>  write(</a:t>
            </a:r>
            <a:r>
              <a:rPr lang="en-US" sz="2000" dirty="0" err="1">
                <a:latin typeface="Andale Mono" charset="0"/>
                <a:ea typeface="Andale Mono" charset="0"/>
                <a:cs typeface="Andale Mono" charset="0"/>
              </a:rPr>
              <a:t>std</a:t>
            </a:r>
            <a:r>
              <a:rPr lang="en-US" sz="2000" dirty="0">
                <a:latin typeface="Andale Mono" charset="0"/>
                <a:ea typeface="Andale Mono" charset="0"/>
                <a:cs typeface="Andale Mono" charset="0"/>
              </a:rPr>
              <a:t>::</a:t>
            </a:r>
            <a:r>
              <a:rPr lang="en-US" sz="2000" dirty="0" err="1">
                <a:latin typeface="Andale Mono" charset="0"/>
                <a:ea typeface="Andale Mono" charset="0"/>
                <a:cs typeface="Andale Mono" charset="0"/>
              </a:rPr>
              <a:t>cout</a:t>
            </a:r>
            <a:r>
              <a:rPr lang="en-US" sz="2000" dirty="0">
                <a:latin typeface="Andale Mono" charset="0"/>
                <a:ea typeface="Andale Mono" charset="0"/>
                <a:cs typeface="Andale Mono" charset="0"/>
              </a:rPr>
              <a:t>, lend(x));</a:t>
            </a:r>
          </a:p>
          <a:p>
            <a:r>
              <a:rPr lang="en-US" sz="2000" dirty="0">
                <a:latin typeface="Andale Mono" charset="0"/>
                <a:ea typeface="Andale Mono" charset="0"/>
                <a:cs typeface="Andale Mono" charset="0"/>
              </a:rPr>
              <a:t>}</a:t>
            </a:r>
          </a:p>
        </p:txBody>
      </p:sp>
      <p:sp>
        <p:nvSpPr>
          <p:cNvPr id="31" name="Rectangle 30"/>
          <p:cNvSpPr/>
          <p:nvPr/>
        </p:nvSpPr>
        <p:spPr>
          <a:xfrm>
            <a:off x="29043841" y="22009077"/>
            <a:ext cx="12183455" cy="3724096"/>
          </a:xfrm>
          <a:prstGeom prst="rect">
            <a:avLst/>
          </a:prstGeom>
        </p:spPr>
        <p:txBody>
          <a:bodyPr wrap="square">
            <a:spAutoFit/>
          </a:bodyPr>
          <a:lstStyle/>
          <a:p>
            <a:pPr algn="just"/>
            <a:r>
              <a:rPr lang="en-US" sz="4600" b="1" i="0" u="none" strike="noStrike" dirty="0" smtClean="0">
                <a:solidFill>
                  <a:srgbClr val="000000"/>
                </a:solidFill>
                <a:effectLst/>
                <a:latin typeface="Merriweather" charset="0"/>
              </a:rPr>
              <a:t>References</a:t>
            </a:r>
          </a:p>
          <a:p>
            <a:pPr algn="just"/>
            <a:endParaRPr lang="en-US" sz="2000" b="1" dirty="0" smtClean="0">
              <a:solidFill>
                <a:srgbClr val="000000"/>
              </a:solidFill>
              <a:latin typeface="Merriweather" charset="0"/>
            </a:endParaRPr>
          </a:p>
          <a:p>
            <a:pPr algn="just"/>
            <a:r>
              <a:rPr lang="en-US" sz="2800" baseline="30000" dirty="0" smtClean="0">
                <a:latin typeface="Merriweather" charset="0"/>
              </a:rPr>
              <a:t>1</a:t>
            </a:r>
            <a:r>
              <a:rPr lang="en-US" sz="2800" dirty="0" smtClean="0">
                <a:effectLst/>
                <a:latin typeface="Merriweather" charset="0"/>
              </a:rPr>
              <a:t>Float </a:t>
            </a:r>
            <a:r>
              <a:rPr lang="en-US" sz="2800" dirty="0" err="1" smtClean="0">
                <a:effectLst/>
                <a:latin typeface="Merriweather" charset="0"/>
              </a:rPr>
              <a:t>eXtended</a:t>
            </a:r>
            <a:r>
              <a:rPr lang="en-US" sz="2800" dirty="0" smtClean="0">
                <a:effectLst/>
                <a:latin typeface="Merriweather" charset="0"/>
              </a:rPr>
              <a:t>, </a:t>
            </a:r>
            <a:r>
              <a:rPr lang="en-US" sz="2800" dirty="0" err="1" smtClean="0">
                <a:effectLst/>
                <a:latin typeface="Merriweather" charset="0"/>
              </a:rPr>
              <a:t>FloatX</a:t>
            </a:r>
            <a:r>
              <a:rPr lang="en-US" sz="2800" dirty="0" smtClean="0">
                <a:effectLst/>
                <a:latin typeface="Merriweather" charset="0"/>
              </a:rPr>
              <a:t>:  </a:t>
            </a:r>
            <a:r>
              <a:rPr lang="en-US" sz="2800" dirty="0" smtClean="0">
                <a:effectLst/>
                <a:latin typeface="Merriweather" charset="0"/>
                <a:hlinkClick r:id="rId8"/>
              </a:rPr>
              <a:t>https://</a:t>
            </a:r>
            <a:r>
              <a:rPr lang="en-US" sz="2800" dirty="0" err="1" smtClean="0">
                <a:effectLst/>
                <a:latin typeface="Merriweather" charset="0"/>
                <a:hlinkClick r:id="rId8"/>
              </a:rPr>
              <a:t>github.com</a:t>
            </a:r>
            <a:r>
              <a:rPr lang="en-US" sz="2800" dirty="0" smtClean="0">
                <a:effectLst/>
                <a:latin typeface="Merriweather" charset="0"/>
                <a:hlinkClick r:id="rId8"/>
              </a:rPr>
              <a:t>/</a:t>
            </a:r>
            <a:r>
              <a:rPr lang="en-US" sz="2800" dirty="0" err="1" smtClean="0">
                <a:effectLst/>
                <a:latin typeface="Merriweather" charset="0"/>
                <a:hlinkClick r:id="rId8"/>
              </a:rPr>
              <a:t>oprecomp</a:t>
            </a:r>
            <a:r>
              <a:rPr lang="en-US" sz="2800" dirty="0" smtClean="0">
                <a:effectLst/>
                <a:latin typeface="Merriweather" charset="0"/>
                <a:hlinkClick r:id="rId8"/>
              </a:rPr>
              <a:t>/</a:t>
            </a:r>
            <a:r>
              <a:rPr lang="en-US" sz="2800" dirty="0" err="1" smtClean="0">
                <a:effectLst/>
                <a:latin typeface="Merriweather" charset="0"/>
                <a:hlinkClick r:id="rId8"/>
              </a:rPr>
              <a:t>FloatX</a:t>
            </a:r>
            <a:endParaRPr lang="en-US" sz="2800" dirty="0" smtClean="0">
              <a:effectLst/>
              <a:latin typeface="Merriweather" charset="0"/>
            </a:endParaRPr>
          </a:p>
          <a:p>
            <a:r>
              <a:rPr lang="en-US" sz="2800" baseline="30000" dirty="0" smtClean="0">
                <a:latin typeface="Merriweather" charset="0"/>
              </a:rPr>
              <a:t>2</a:t>
            </a:r>
            <a:r>
              <a:rPr lang="en-US" sz="2800" dirty="0" smtClean="0">
                <a:effectLst/>
                <a:latin typeface="Merriweather" charset="0"/>
              </a:rPr>
              <a:t>xSDK: Extreme-scale Scientific Software Development Kit: </a:t>
            </a:r>
            <a:r>
              <a:rPr lang="en-US" sz="2800" dirty="0" smtClean="0">
                <a:latin typeface="Merriweather" charset="0"/>
                <a:hlinkClick r:id="rId9"/>
              </a:rPr>
              <a:t>https://xsdk.info/</a:t>
            </a:r>
            <a:endParaRPr lang="en-US" sz="2800" dirty="0" smtClean="0">
              <a:latin typeface="Merriweather" charset="0"/>
            </a:endParaRPr>
          </a:p>
          <a:p>
            <a:r>
              <a:rPr lang="en-US" sz="2800" baseline="30000" dirty="0" smtClean="0">
                <a:latin typeface="Merriweather" charset="0"/>
              </a:rPr>
              <a:t>3</a:t>
            </a:r>
            <a:r>
              <a:rPr lang="en-US" sz="2800" dirty="0" smtClean="0">
                <a:latin typeface="Merriweather" charset="0"/>
              </a:rPr>
              <a:t>NVIDIA </a:t>
            </a:r>
            <a:r>
              <a:rPr lang="en-US" sz="2800" dirty="0" err="1" smtClean="0">
                <a:latin typeface="Merriweather" charset="0"/>
              </a:rPr>
              <a:t>cuSPARSE</a:t>
            </a:r>
            <a:r>
              <a:rPr lang="en-US" sz="2800" dirty="0" smtClean="0">
                <a:latin typeface="Merriweather" charset="0"/>
              </a:rPr>
              <a:t> library: </a:t>
            </a:r>
            <a:r>
              <a:rPr lang="en-US" sz="2800" dirty="0" smtClean="0">
                <a:latin typeface="Merriweather" charset="0"/>
                <a:hlinkClick r:id="rId10"/>
              </a:rPr>
              <a:t>https://docs.nvidia.com/cuda/cusparse/index.html/</a:t>
            </a:r>
            <a:endParaRPr lang="en-US" sz="2800" dirty="0" smtClean="0">
              <a:latin typeface="Merriweather" charset="0"/>
            </a:endParaRPr>
          </a:p>
          <a:p>
            <a:r>
              <a:rPr lang="en-US" sz="2800" baseline="30000" dirty="0" smtClean="0">
                <a:latin typeface="Merriweather" charset="0"/>
              </a:rPr>
              <a:t>4</a:t>
            </a:r>
            <a:r>
              <a:rPr lang="en-US" sz="2800" dirty="0" smtClean="0">
                <a:latin typeface="Merriweather" charset="0"/>
              </a:rPr>
              <a:t>The Suite Sparse matrix collection: </a:t>
            </a:r>
            <a:r>
              <a:rPr lang="en-US" sz="2800" dirty="0" smtClean="0">
                <a:latin typeface="Merriweather" charset="0"/>
                <a:hlinkClick r:id="rId11"/>
              </a:rPr>
              <a:t>https://sparse.tamu.edu/</a:t>
            </a:r>
            <a:endParaRPr lang="en-US" sz="2800" dirty="0" smtClean="0">
              <a:latin typeface="Merriweather" charset="0"/>
            </a:endParaRPr>
          </a:p>
          <a:p>
            <a:endParaRPr lang="en-US" sz="2800" dirty="0" smtClean="0">
              <a:latin typeface="Merriweather" charset="0"/>
            </a:endParaRPr>
          </a:p>
          <a:p>
            <a:pPr algn="just"/>
            <a:endParaRPr lang="en-US" sz="3000" dirty="0">
              <a:solidFill>
                <a:srgbClr val="C00000"/>
              </a:solidFill>
              <a:effectLst/>
            </a:endParaRPr>
          </a:p>
        </p:txBody>
      </p:sp>
      <p:pic>
        <p:nvPicPr>
          <p:cNvPr id="34" name="Picture 3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043841" y="25202492"/>
            <a:ext cx="2157920" cy="2157920"/>
          </a:xfrm>
          <a:prstGeom prst="rect">
            <a:avLst/>
          </a:prstGeom>
        </p:spPr>
      </p:pic>
      <p:pic>
        <p:nvPicPr>
          <p:cNvPr id="2049" name="Picture 204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85008" y="12681956"/>
            <a:ext cx="13481887" cy="7436128"/>
          </a:xfrm>
          <a:prstGeom prst="rect">
            <a:avLst/>
          </a:prstGeom>
        </p:spPr>
      </p:pic>
      <p:pic>
        <p:nvPicPr>
          <p:cNvPr id="2054" name="Picture 205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156755" y="20381784"/>
            <a:ext cx="12064353" cy="7691513"/>
          </a:xfrm>
          <a:prstGeom prst="rect">
            <a:avLst/>
          </a:prstGeom>
        </p:spPr>
      </p:pic>
      <p:sp>
        <p:nvSpPr>
          <p:cNvPr id="46" name="Rectangle 45"/>
          <p:cNvSpPr/>
          <p:nvPr/>
        </p:nvSpPr>
        <p:spPr>
          <a:xfrm>
            <a:off x="31365719" y="25423917"/>
            <a:ext cx="7539697" cy="584775"/>
          </a:xfrm>
          <a:prstGeom prst="rect">
            <a:avLst/>
          </a:prstGeom>
        </p:spPr>
        <p:txBody>
          <a:bodyPr wrap="square">
            <a:spAutoFit/>
          </a:bodyPr>
          <a:lstStyle/>
          <a:p>
            <a:pPr algn="just"/>
            <a:r>
              <a:rPr lang="en-US" sz="3200" b="1" i="0" u="none" strike="noStrike" dirty="0" smtClean="0">
                <a:solidFill>
                  <a:srgbClr val="000000"/>
                </a:solidFill>
                <a:effectLst/>
                <a:latin typeface="Merriweather" charset="0"/>
                <a:hlinkClick r:id="rId15"/>
              </a:rPr>
              <a:t>https://github.com/ginkgo-project/ginkgo</a:t>
            </a:r>
            <a:endParaRPr lang="en-US" sz="2000" dirty="0">
              <a:solidFill>
                <a:srgbClr val="000000"/>
              </a:solidFill>
              <a:effectLst/>
              <a:latin typeface="Merriweather" charset="0"/>
            </a:endParaRPr>
          </a:p>
        </p:txBody>
      </p:sp>
      <p:pic>
        <p:nvPicPr>
          <p:cNvPr id="2" name="Picture 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4360321" y="16675077"/>
            <a:ext cx="7114032" cy="5334000"/>
          </a:xfrm>
          <a:prstGeom prst="rect">
            <a:avLst/>
          </a:prstGeom>
        </p:spPr>
      </p:pic>
      <p:pic>
        <p:nvPicPr>
          <p:cNvPr id="3" name="Picture 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4360321" y="11198255"/>
            <a:ext cx="7114032" cy="5334000"/>
          </a:xfrm>
          <a:prstGeom prst="rect">
            <a:avLst/>
          </a:prstGeom>
        </p:spPr>
      </p:pic>
      <p:pic>
        <p:nvPicPr>
          <p:cNvPr id="5" name="Picture 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7898403" y="11198255"/>
            <a:ext cx="7114032" cy="5334000"/>
          </a:xfrm>
          <a:prstGeom prst="rect">
            <a:avLst/>
          </a:prstGeom>
        </p:spPr>
      </p:pic>
      <p:pic>
        <p:nvPicPr>
          <p:cNvPr id="8" name="Picture 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7898403" y="16675077"/>
            <a:ext cx="7109965" cy="5330952"/>
          </a:xfrm>
          <a:prstGeom prst="rect">
            <a:avLst/>
          </a:prstGeom>
        </p:spPr>
      </p:pic>
      <p:pic>
        <p:nvPicPr>
          <p:cNvPr id="9" name="Picture 8"/>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576467" y="21405128"/>
            <a:ext cx="12192000" cy="6858000"/>
          </a:xfrm>
          <a:prstGeom prst="rect">
            <a:avLst/>
          </a:prstGeom>
        </p:spPr>
      </p:pic>
      <p:sp>
        <p:nvSpPr>
          <p:cNvPr id="25" name="Rectangle 24"/>
          <p:cNvSpPr/>
          <p:nvPr/>
        </p:nvSpPr>
        <p:spPr>
          <a:xfrm>
            <a:off x="31365719" y="27164859"/>
            <a:ext cx="7539697" cy="892552"/>
          </a:xfrm>
          <a:prstGeom prst="rect">
            <a:avLst/>
          </a:prstGeom>
        </p:spPr>
        <p:txBody>
          <a:bodyPr wrap="square">
            <a:spAutoFit/>
          </a:bodyPr>
          <a:lstStyle/>
          <a:p>
            <a:pPr algn="just"/>
            <a:r>
              <a:rPr lang="en-US" sz="3200" b="1" dirty="0">
                <a:solidFill>
                  <a:srgbClr val="000000"/>
                </a:solidFill>
                <a:latin typeface="Merriweather" charset="0"/>
                <a:hlinkClick r:id="rId21"/>
              </a:rPr>
              <a:t>https://</a:t>
            </a:r>
            <a:r>
              <a:rPr lang="en-US" sz="3200" b="1" dirty="0" smtClean="0">
                <a:solidFill>
                  <a:srgbClr val="000000"/>
                </a:solidFill>
                <a:latin typeface="Merriweather" charset="0"/>
                <a:hlinkClick r:id="rId21"/>
              </a:rPr>
              <a:t>ginkgo-project.github.io/gpe/</a:t>
            </a:r>
            <a:endParaRPr lang="en-US" sz="3200" b="1" dirty="0" smtClean="0">
              <a:solidFill>
                <a:srgbClr val="000000"/>
              </a:solidFill>
              <a:latin typeface="Merriweather" charset="0"/>
            </a:endParaRPr>
          </a:p>
          <a:p>
            <a:pPr algn="just"/>
            <a:endParaRPr lang="en-US" sz="2000" dirty="0">
              <a:solidFill>
                <a:srgbClr val="000000"/>
              </a:solidFill>
              <a:effectLst/>
              <a:latin typeface="Merriweather" charset="0"/>
            </a:endParaRPr>
          </a:p>
        </p:txBody>
      </p:sp>
      <p:pic>
        <p:nvPicPr>
          <p:cNvPr id="12" name="Picture 1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8365182" y="26532175"/>
            <a:ext cx="2157920" cy="2157920"/>
          </a:xfrm>
          <a:prstGeom prst="rect">
            <a:avLst/>
          </a:prstGeom>
        </p:spPr>
      </p:pic>
    </p:spTree>
    <p:extLst>
      <p:ext uri="{BB962C8B-B14F-4D97-AF65-F5344CB8AC3E}">
        <p14:creationId xmlns:p14="http://schemas.microsoft.com/office/powerpoint/2010/main" val="1042577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2922</TotalTime>
  <Words>580</Words>
  <Application>Microsoft Macintosh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Andale Mono</vt:lpstr>
      <vt:lpstr>Calibri</vt:lpstr>
      <vt:lpstr>Calibri Light</vt:lpstr>
      <vt:lpstr>Merriweather</vt:lpstr>
      <vt:lpstr>Arial</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41</cp:revision>
  <cp:lastPrinted>2018-09-03T14:26:02Z</cp:lastPrinted>
  <dcterms:created xsi:type="dcterms:W3CDTF">2018-08-16T08:36:46Z</dcterms:created>
  <dcterms:modified xsi:type="dcterms:W3CDTF">2018-09-03T14:31:09Z</dcterms:modified>
</cp:coreProperties>
</file>