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67" r:id="rId3"/>
    <p:sldId id="368" r:id="rId4"/>
    <p:sldId id="311" r:id="rId5"/>
    <p:sldId id="359" r:id="rId6"/>
    <p:sldId id="364" r:id="rId7"/>
    <p:sldId id="360" r:id="rId8"/>
    <p:sldId id="362" r:id="rId9"/>
    <p:sldId id="363" r:id="rId10"/>
    <p:sldId id="353" r:id="rId11"/>
    <p:sldId id="365" r:id="rId12"/>
    <p:sldId id="366" r:id="rId13"/>
    <p:sldId id="369" r:id="rId14"/>
    <p:sldId id="370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>
    <p:extLst/>
  </p:cmAuthor>
  <p:cmAuthor id="2" name="Microsoft Office User" initials="Office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2704"/>
    <a:srgbClr val="B14FFF"/>
    <a:srgbClr val="F0A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2"/>
    <p:restoredTop sz="94712"/>
  </p:normalViewPr>
  <p:slideViewPr>
    <p:cSldViewPr snapToGrid="0" snapToObjects="1">
      <p:cViewPr>
        <p:scale>
          <a:sx n="95" d="100"/>
          <a:sy n="95" d="100"/>
        </p:scale>
        <p:origin x="1200" y="71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CDEA5-4297-9643-A337-8C864E26F725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7ABD5-6808-944F-81E4-1ED84BDC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7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ABD5-6808-944F-81E4-1ED84BDCB0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1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4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CC49-404B-4849-B3B1-B5880B4CC161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14EB-BD01-FB45-A2A8-637CDDC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1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nkgo-project/ginkg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sdk.inf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nkgo-project/ginkg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1447813" cy="6858000"/>
            <a:chOff x="0" y="0"/>
            <a:chExt cx="1144781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972800" cy="6858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540831" y="4714504"/>
              <a:ext cx="3906982" cy="1852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944350" y="4029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30050" y="3986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9212" y="5409946"/>
            <a:ext cx="10740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On the way towards </a:t>
            </a:r>
            <a:r>
              <a:rPr lang="en-US" sz="2400" b="1" dirty="0" smtClean="0"/>
              <a:t>an </a:t>
            </a:r>
            <a:r>
              <a:rPr lang="en-US" sz="2400" b="1" dirty="0"/>
              <a:t>accelerator-focused C</a:t>
            </a:r>
            <a:r>
              <a:rPr lang="en-US" sz="2400" b="1" dirty="0" smtClean="0"/>
              <a:t>++ sparse linear algebra </a:t>
            </a:r>
            <a:r>
              <a:rPr lang="en-US" sz="2400" b="1" dirty="0"/>
              <a:t>library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65" y="1596809"/>
            <a:ext cx="3535331" cy="293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Creating a new solver via script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932" y="1289278"/>
            <a:ext cx="6801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cd ginkgo/</a:t>
            </a:r>
            <a:r>
              <a:rPr lang="en-US" sz="2000" b="1" dirty="0" err="1" smtClean="0">
                <a:latin typeface="Courant" charset="0"/>
                <a:ea typeface="Courant" charset="0"/>
                <a:cs typeface="Courant" charset="0"/>
              </a:rPr>
              <a:t>dev_tools</a:t>
            </a:r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/scripts </a:t>
            </a:r>
          </a:p>
          <a:p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./</a:t>
            </a:r>
            <a:r>
              <a:rPr lang="en-US" sz="2000" b="1" dirty="0" err="1" smtClean="0">
                <a:latin typeface="Courant" charset="0"/>
                <a:ea typeface="Courant" charset="0"/>
                <a:cs typeface="Courant" charset="0"/>
              </a:rPr>
              <a:t>create_new_solver.sh</a:t>
            </a:r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 &lt;</a:t>
            </a:r>
            <a:r>
              <a:rPr lang="en-US" sz="2000" b="1" dirty="0" err="1" smtClean="0">
                <a:latin typeface="Courant" charset="0"/>
                <a:ea typeface="Courant" charset="0"/>
                <a:cs typeface="Courant" charset="0"/>
              </a:rPr>
              <a:t>name_of_new_solver</a:t>
            </a:r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&gt;</a:t>
            </a:r>
          </a:p>
          <a:p>
            <a:r>
              <a:rPr lang="is-IS" sz="2000" b="1" dirty="0" smtClean="0">
                <a:latin typeface="Courant" charset="0"/>
                <a:ea typeface="Courant" charset="0"/>
                <a:cs typeface="Courant" charset="0"/>
              </a:rPr>
              <a:t>…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Creating a new solver via script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932" y="1289278"/>
            <a:ext cx="1018740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cd ginkgo/</a:t>
            </a:r>
            <a:r>
              <a:rPr lang="en-US" sz="2000" b="1" dirty="0" err="1">
                <a:latin typeface="Courant" charset="0"/>
                <a:ea typeface="Courant" charset="0"/>
                <a:cs typeface="Courant" charset="0"/>
              </a:rPr>
              <a:t>dev_tools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/scripts </a:t>
            </a:r>
          </a:p>
          <a:p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./</a:t>
            </a:r>
            <a:r>
              <a:rPr lang="en-US" sz="2000" b="1" dirty="0" err="1">
                <a:latin typeface="Courant" charset="0"/>
                <a:ea typeface="Courant" charset="0"/>
                <a:cs typeface="Courant" charset="0"/>
              </a:rPr>
              <a:t>create_new_solver.sh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ant" charset="0"/>
                <a:ea typeface="Courant" charset="0"/>
                <a:cs typeface="Courant" charset="0"/>
              </a:rPr>
              <a:t>cgs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urant" charset="0"/>
              <a:ea typeface="Courant" charset="0"/>
              <a:cs typeface="Courant" charset="0"/>
            </a:endParaRPr>
          </a:p>
          <a:p>
            <a:r>
              <a:rPr lang="is-IS" sz="2000" b="1" dirty="0">
                <a:latin typeface="Courant" charset="0"/>
                <a:ea typeface="Courant" charset="0"/>
                <a:cs typeface="Courant" charset="0"/>
              </a:rPr>
              <a:t>…</a:t>
            </a:r>
          </a:p>
          <a:p>
            <a:endParaRPr lang="is-IS" sz="2000" b="1" dirty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Summary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:</a:t>
            </a:r>
          </a:p>
          <a:p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Created solver file</a:t>
            </a:r>
          </a:p>
          <a:p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ginkgo/core/solver/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ant" charset="0"/>
                <a:ea typeface="Courant" charset="0"/>
                <a:cs typeface="Courant" charset="0"/>
              </a:rPr>
              <a:t>cgs</a:t>
            </a:r>
            <a:r>
              <a:rPr lang="en-US" sz="2000" b="1" dirty="0" err="1">
                <a:latin typeface="Courant" charset="0"/>
                <a:ea typeface="Courant" charset="0"/>
                <a:cs typeface="Courant" charset="0"/>
              </a:rPr>
              <a:t>.cpp</a:t>
            </a:r>
            <a:endParaRPr lang="en-US" sz="2000" b="1" dirty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    This is where the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ant" charset="0"/>
                <a:ea typeface="Courant" charset="0"/>
                <a:cs typeface="Courant" charset="0"/>
              </a:rPr>
              <a:t>cgs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 algorithm needs to be implemented.</a:t>
            </a:r>
          </a:p>
          <a:p>
            <a:endParaRPr lang="en-US" sz="2000" b="1" dirty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Created class header</a:t>
            </a:r>
          </a:p>
          <a:p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ginkgo/core/solver/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ant" charset="0"/>
                <a:ea typeface="Courant" charset="0"/>
                <a:cs typeface="Courant" charset="0"/>
              </a:rPr>
              <a:t>cgs</a:t>
            </a:r>
            <a:r>
              <a:rPr lang="en-US" sz="2000" b="1" dirty="0" err="1">
                <a:latin typeface="Courant" charset="0"/>
                <a:ea typeface="Courant" charset="0"/>
                <a:cs typeface="Courant" charset="0"/>
              </a:rPr>
              <a:t>.hpp</a:t>
            </a:r>
            <a:endParaRPr lang="en-US" sz="2000" b="1" dirty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    This is where the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ant" charset="0"/>
                <a:ea typeface="Courant" charset="0"/>
                <a:cs typeface="Courant" charset="0"/>
              </a:rPr>
              <a:t>cgs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 class functions need to be implemented.</a:t>
            </a:r>
          </a:p>
          <a:p>
            <a:r>
              <a:rPr lang="is-IS" sz="2000" b="1" dirty="0" smtClean="0">
                <a:latin typeface="Courant" charset="0"/>
                <a:ea typeface="Courant" charset="0"/>
                <a:cs typeface="Courant" charset="0"/>
              </a:rPr>
              <a:t>…</a:t>
            </a:r>
            <a:endParaRPr lang="uk-UA" sz="2000" b="1" dirty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A summary of the required next steps has been written to:</a:t>
            </a:r>
          </a:p>
          <a:p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ant" charset="0"/>
                <a:ea typeface="Courant" charset="0"/>
                <a:cs typeface="Courant" charset="0"/>
              </a:rPr>
              <a:t>todo_cgs.txt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urant" charset="0"/>
              <a:ea typeface="Courant" charset="0"/>
              <a:cs typeface="Couran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How to run the example solver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574" y="1701147"/>
            <a:ext cx="60324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cd ginkgo/build/example/</a:t>
            </a:r>
            <a:r>
              <a:rPr lang="en-US" sz="2000" b="1" dirty="0" err="1" smtClean="0">
                <a:latin typeface="Courant" charset="0"/>
                <a:ea typeface="Courant" charset="0"/>
                <a:cs typeface="Courant" charset="0"/>
              </a:rPr>
              <a:t>simple_solver</a:t>
            </a:r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/</a:t>
            </a:r>
          </a:p>
          <a:p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  <a:p>
            <a:endParaRPr lang="en-US" sz="2000" b="1" dirty="0">
              <a:latin typeface="Courant" charset="0"/>
              <a:ea typeface="Courant" charset="0"/>
              <a:cs typeface="Courant" charset="0"/>
            </a:endParaRPr>
          </a:p>
          <a:p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  <a:p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./</a:t>
            </a:r>
            <a:r>
              <a:rPr lang="en-US" sz="2000" b="1" dirty="0" err="1" smtClean="0">
                <a:latin typeface="Courant" charset="0"/>
                <a:ea typeface="Courant" charset="0"/>
                <a:cs typeface="Courant" charset="0"/>
              </a:rPr>
              <a:t>simple_solver</a:t>
            </a:r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  <a:p>
            <a:endParaRPr lang="en-US" sz="2000" b="1" dirty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./</a:t>
            </a:r>
            <a:r>
              <a:rPr lang="en-US" sz="2000" b="1" dirty="0" err="1" smtClean="0">
                <a:latin typeface="Courant" charset="0"/>
                <a:ea typeface="Courant" charset="0"/>
                <a:cs typeface="Courant" charset="0"/>
              </a:rPr>
              <a:t>simple_solver</a:t>
            </a:r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 </a:t>
            </a:r>
            <a:r>
              <a:rPr lang="en-US" sz="2000" b="1" dirty="0" err="1" smtClean="0">
                <a:latin typeface="Courant" charset="0"/>
                <a:ea typeface="Courant" charset="0"/>
                <a:cs typeface="Courant" charset="0"/>
              </a:rPr>
              <a:t>gpu</a:t>
            </a:r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3875" y="3280447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Runs reference code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88195" y="454990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Runs on the GPU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37339" y="3465113"/>
            <a:ext cx="4565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 flipV="1">
            <a:off x="1976254" y="4368674"/>
            <a:ext cx="1411941" cy="365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989" b="55749"/>
          <a:stretch/>
        </p:blipFill>
        <p:spPr>
          <a:xfrm>
            <a:off x="5959932" y="3280447"/>
            <a:ext cx="6074394" cy="31670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Overhead of Runtime Polymorphism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151" y="1825790"/>
            <a:ext cx="120340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cd ginkgo/build/example/</a:t>
            </a:r>
            <a:r>
              <a:rPr lang="en-US" sz="2000" b="1" dirty="0" err="1" smtClean="0">
                <a:latin typeface="Courant" charset="0"/>
                <a:ea typeface="Courant" charset="0"/>
                <a:cs typeface="Courant" charset="0"/>
              </a:rPr>
              <a:t>ginkgo_overhead</a:t>
            </a:r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/</a:t>
            </a:r>
          </a:p>
          <a:p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[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hanzt@a05 </a:t>
            </a:r>
            <a:r>
              <a:rPr lang="en-US" sz="2000" b="1" dirty="0" err="1">
                <a:latin typeface="Courant" charset="0"/>
                <a:ea typeface="Courant" charset="0"/>
                <a:cs typeface="Courant" charset="0"/>
              </a:rPr>
              <a:t>ginkgo_overhead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]$ ./</a:t>
            </a:r>
            <a:r>
              <a:rPr lang="en-US" sz="2000" b="1" dirty="0" err="1">
                <a:latin typeface="Courant" charset="0"/>
                <a:ea typeface="Courant" charset="0"/>
                <a:cs typeface="Courant" charset="0"/>
              </a:rPr>
              <a:t>ginkgo_overhead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 </a:t>
            </a:r>
          </a:p>
          <a:p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Running 1000000 iterations of the CG solver took a total of 0.956637 seconds.</a:t>
            </a:r>
          </a:p>
          <a:p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	Average library overhead:     956.637 [nanoseconds / iteration]</a:t>
            </a:r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0247" y="4379452"/>
            <a:ext cx="737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 1 second overhead from runtime polymorphism for 1,000,000 iterations.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How about distributed?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2515" y="1569903"/>
            <a:ext cx="1040855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Currently not planned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(even though an easy add-on: just create another executor based on MPI)</a:t>
            </a:r>
          </a:p>
          <a:p>
            <a:pPr marL="285750" indent="-285750">
              <a:buFont typeface="Arial" charset="0"/>
              <a:buChar char="•"/>
            </a:pPr>
            <a:endParaRPr lang="en-US" sz="20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</a:rPr>
              <a:t>Why?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 smtClean="0"/>
              <a:t>One GPU node (potentially multiple GPUs) provides enormous performance.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i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 smtClean="0"/>
              <a:t>Maybe there is something coming from NVIDIA in the next years?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i="1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 smtClean="0"/>
              <a:t>We do not necessarily want to compete with existing sparse packages based on MPI</a:t>
            </a:r>
            <a:br>
              <a:rPr lang="en-US" sz="2000" i="1" dirty="0" smtClean="0"/>
            </a:br>
            <a:r>
              <a:rPr lang="en-US" sz="2000" i="1" dirty="0" smtClean="0"/>
              <a:t>(</a:t>
            </a:r>
            <a:r>
              <a:rPr lang="en-US" sz="2000" i="1" dirty="0" err="1" smtClean="0"/>
              <a:t>SuperLU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PetSC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Trilinos</a:t>
            </a:r>
            <a:r>
              <a:rPr lang="en-US" sz="2000" i="1" dirty="0" smtClean="0"/>
              <a:t>) – but work well in cooperation.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i="1" dirty="0"/>
          </a:p>
          <a:p>
            <a:pPr marL="742950" lvl="1" indent="-285750">
              <a:buFont typeface="Arial" charset="0"/>
              <a:buChar char="•"/>
            </a:pPr>
            <a:r>
              <a:rPr lang="en-US" sz="2000" i="1" dirty="0" smtClean="0"/>
              <a:t>Limited manpower: Currently 4 developers at KIT, some contributions from NTU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i="1" dirty="0"/>
          </a:p>
          <a:p>
            <a:pPr marL="742950" lvl="1" indent="-285750">
              <a:buFont typeface="Arial" charset="0"/>
              <a:buChar char="•"/>
            </a:pPr>
            <a:endParaRPr lang="en-US" sz="2000" i="1" dirty="0" smtClean="0"/>
          </a:p>
          <a:p>
            <a:pPr marL="742950" lvl="1" indent="-285750">
              <a:buFont typeface="Arial" charset="0"/>
              <a:buChar char="•"/>
            </a:pPr>
            <a:endParaRPr lang="en-US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Why Ginkgo?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48" y="2052141"/>
            <a:ext cx="6078534" cy="4558901"/>
          </a:xfrm>
          <a:prstGeom prst="rect">
            <a:avLst/>
          </a:prstGeom>
        </p:spPr>
      </p:pic>
      <p:pic>
        <p:nvPicPr>
          <p:cNvPr id="5124" name="Picture 4" descr="mage result for yellow ginkgo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19" y="1771392"/>
            <a:ext cx="5328636" cy="35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Overview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938" y="1272975"/>
            <a:ext cx="7670433" cy="555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Open source sparse linear algebra library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Sparse linear solvers, preconditioners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Sparse building blocks (</a:t>
            </a:r>
            <a:r>
              <a:rPr lang="en-US" sz="2000" dirty="0" err="1" smtClean="0"/>
              <a:t>SpMV</a:t>
            </a:r>
            <a:r>
              <a:rPr lang="en-US" sz="2000" dirty="0" smtClean="0"/>
              <a:t>, reductions, sparse pattern algorithms)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Generic algorithm implementation </a:t>
            </a:r>
            <a:br>
              <a:rPr lang="en-US" sz="2000" dirty="0" smtClean="0"/>
            </a:br>
            <a:r>
              <a:rPr lang="en-US" sz="2000" dirty="0" smtClean="0"/>
              <a:t>	+  architecture-specific highly optimized kernels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Based on C++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Focused on GPU accelerators (i.e. NVIDIA GPUs)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Software Design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0367" y="1354025"/>
            <a:ext cx="7149906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Based on C++ (11), C bindings planned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Templated precision (</a:t>
            </a:r>
            <a:r>
              <a:rPr lang="en-US" sz="2000" dirty="0" err="1" smtClean="0"/>
              <a:t>ValueType</a:t>
            </a:r>
            <a:r>
              <a:rPr lang="en-US" sz="2000" dirty="0" smtClean="0"/>
              <a:t>, Integer)</a:t>
            </a:r>
          </a:p>
          <a:p>
            <a:pPr marL="800100" lvl="1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By default, compiles Z,C,D,S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Smart pointers to avoid memory leaks (unique/shared pointers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Runtime polymorphism</a:t>
            </a:r>
          </a:p>
          <a:p>
            <a:pPr marL="800100" lvl="1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Kernels have the same </a:t>
            </a:r>
            <a:r>
              <a:rPr lang="en-US" sz="2000" dirty="0" smtClean="0"/>
              <a:t>signature </a:t>
            </a:r>
            <a:r>
              <a:rPr lang="en-US" sz="2000" dirty="0" smtClean="0"/>
              <a:t>for </a:t>
            </a:r>
            <a:r>
              <a:rPr lang="en-US" sz="2000" dirty="0" smtClean="0"/>
              <a:t>different </a:t>
            </a:r>
            <a:r>
              <a:rPr lang="en-US" sz="2000" dirty="0" smtClean="0"/>
              <a:t>architectures</a:t>
            </a:r>
          </a:p>
          <a:p>
            <a:pPr marL="800100" lvl="1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Executor</a:t>
            </a:r>
            <a:r>
              <a:rPr lang="en-US" sz="2000" dirty="0" smtClean="0"/>
              <a:t> determines which kernel is used</a:t>
            </a:r>
          </a:p>
          <a:p>
            <a:pPr marL="800100" lvl="1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 smtClean="0"/>
          </a:p>
          <a:p>
            <a:pPr marL="800100" lvl="1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/>
          </a:p>
          <a:p>
            <a:pPr marL="800100" lvl="1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LinOp</a:t>
            </a:r>
            <a:r>
              <a:rPr lang="en-US" sz="2000" dirty="0" smtClean="0"/>
              <a:t> class for any linear operator:</a:t>
            </a:r>
          </a:p>
          <a:p>
            <a:pPr marL="1257300" lvl="2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Matrices</a:t>
            </a:r>
          </a:p>
          <a:p>
            <a:pPr marL="1257300" lvl="2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Solvers</a:t>
            </a:r>
          </a:p>
          <a:p>
            <a:pPr marL="1257300" lvl="2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Preconditioners</a:t>
            </a:r>
          </a:p>
          <a:p>
            <a:pPr marL="1257300" lvl="2" indent="-342900">
              <a:spcAft>
                <a:spcPts val="600"/>
              </a:spcAft>
              <a:buFont typeface="Arial" charset="0"/>
              <a:buChar char="•"/>
            </a:pPr>
            <a:r>
              <a:rPr lang="is-IS" sz="2000" dirty="0" smtClean="0"/>
              <a:t>…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843419" y="5334418"/>
            <a:ext cx="1025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enerate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pply</a:t>
            </a:r>
          </a:p>
          <a:p>
            <a:r>
              <a:rPr lang="is-IS" i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US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4328" y="4110471"/>
            <a:ext cx="2931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Determines where Data lives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&amp; operation is executed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766106" y="4177458"/>
            <a:ext cx="998222" cy="15804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5742" y="5305147"/>
            <a:ext cx="998222" cy="15804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andard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454" y="564523"/>
            <a:ext cx="1288453" cy="144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989" b="55749"/>
          <a:stretch/>
        </p:blipFill>
        <p:spPr>
          <a:xfrm>
            <a:off x="6790765" y="3981957"/>
            <a:ext cx="5319631" cy="27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Software Quality Efforts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7549" y="1289278"/>
            <a:ext cx="556556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Open source sparse linear algebra library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open-source repository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2"/>
              </a:rPr>
              <a:t>https://github.com/ginkgo-project/ginkgo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/>
              <a:t>Modified BSD </a:t>
            </a:r>
            <a:r>
              <a:rPr lang="en-US" sz="2000" dirty="0" smtClean="0"/>
              <a:t>license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Community effort</a:t>
            </a:r>
          </a:p>
          <a:p>
            <a:pPr marL="800100" lvl="1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Code review process for pull requests</a:t>
            </a:r>
          </a:p>
          <a:p>
            <a:pPr marL="800100" lvl="1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Copyright@ UTK, KIT, UJI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/>
              <a:t>Collaborative effort: </a:t>
            </a:r>
            <a:br>
              <a:rPr lang="en-US" sz="2000" dirty="0"/>
            </a:br>
            <a:r>
              <a:rPr lang="en-US" sz="2000" dirty="0"/>
              <a:t>	Karlsruhe Institute of Technology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Universitat</a:t>
            </a:r>
            <a:r>
              <a:rPr lang="en-US" sz="2000" dirty="0"/>
              <a:t> of </a:t>
            </a:r>
            <a:r>
              <a:rPr lang="en-US" sz="2000" dirty="0" err="1"/>
              <a:t>Jaume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University of Tennessee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 smtClean="0"/>
          </a:p>
        </p:txBody>
      </p:sp>
      <p:pic>
        <p:nvPicPr>
          <p:cNvPr id="1028" name="Picture 4" descr="mage result for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27" y="516299"/>
            <a:ext cx="1428751" cy="123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K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45" y="4186699"/>
            <a:ext cx="1372904" cy="68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universitat of jau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883" y="4873151"/>
            <a:ext cx="3137337" cy="59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ge result for university of tenness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04" y="5242781"/>
            <a:ext cx="1706802" cy="114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ge result for githu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12" y="1792628"/>
            <a:ext cx="1204054" cy="12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Software Quality Efforts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938" y="1272975"/>
            <a:ext cx="6698309" cy="6786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Tests for all functionalities (</a:t>
            </a:r>
            <a:r>
              <a:rPr lang="en-US" sz="2000" dirty="0" err="1" smtClean="0"/>
              <a:t>googletest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googletest</a:t>
            </a:r>
            <a:r>
              <a:rPr lang="en-US" sz="2000" dirty="0" smtClean="0"/>
              <a:t> repo gets cloned in the installation step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Reference kernels for all functionality ensuring correctness </a:t>
            </a:r>
            <a:br>
              <a:rPr lang="en-US" sz="2000" dirty="0" smtClean="0"/>
            </a:br>
            <a:r>
              <a:rPr lang="en-US" sz="2000" dirty="0" smtClean="0"/>
              <a:t>	(</a:t>
            </a:r>
            <a:r>
              <a:rPr lang="en-US" sz="2000" dirty="0"/>
              <a:t>not tuned for performance) 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Documentation (</a:t>
            </a:r>
            <a:r>
              <a:rPr lang="en-US" sz="2000" dirty="0" err="1" smtClean="0"/>
              <a:t>doxygen</a:t>
            </a:r>
            <a:r>
              <a:rPr lang="en-US" sz="2000" dirty="0" smtClean="0"/>
              <a:t>)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Planned integration into </a:t>
            </a:r>
            <a:r>
              <a:rPr lang="en-US" sz="2000" dirty="0" err="1" smtClean="0"/>
              <a:t>xSDK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Compliant with the community policies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xsdk.info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/>
              <a:t>Planned Continuous Integration (CI)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098" name="Picture 2" descr="mage result for xSD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72" y="4666211"/>
            <a:ext cx="1131167" cy="113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age result for google te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21" y="903344"/>
            <a:ext cx="2857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ge result for doxygen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7" b="34866"/>
          <a:stretch/>
        </p:blipFill>
        <p:spPr bwMode="auto">
          <a:xfrm>
            <a:off x="4223857" y="3373479"/>
            <a:ext cx="2794258" cy="92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Software Quality Efforts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4207" y="3033791"/>
            <a:ext cx="80329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ant" charset="0"/>
                <a:ea typeface="Courant" charset="0"/>
                <a:cs typeface="Courant" charset="0"/>
              </a:rPr>
              <a:t>git</a:t>
            </a:r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 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clone 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  <a:hlinkClick r:id="rId2"/>
              </a:rPr>
              <a:t>https://github.com/ginkgo-project/ginkgo</a:t>
            </a:r>
            <a:r>
              <a:rPr lang="en-US" sz="2000" b="1" dirty="0" smtClean="0">
                <a:latin typeface="Courant" charset="0"/>
                <a:ea typeface="Courant" charset="0"/>
                <a:cs typeface="Courant" charset="0"/>
                <a:hlinkClick r:id="rId2"/>
              </a:rPr>
              <a:t>/</a:t>
            </a:r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cd ginkgo &amp;&amp;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 </a:t>
            </a:r>
            <a:r>
              <a:rPr lang="en-US" sz="2000" b="1" dirty="0" err="1" smtClean="0">
                <a:latin typeface="Courant" charset="0"/>
                <a:ea typeface="Courant" charset="0"/>
                <a:cs typeface="Courant" charset="0"/>
              </a:rPr>
              <a:t>mkdir</a:t>
            </a:r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 build &amp;&amp; cd build</a:t>
            </a:r>
          </a:p>
          <a:p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 err="1" smtClean="0">
                <a:latin typeface="Courant" charset="0"/>
                <a:ea typeface="Courant" charset="0"/>
                <a:cs typeface="Courant" charset="0"/>
              </a:rPr>
              <a:t>cmake</a:t>
            </a:r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 -DBUILD_REFERENCE=ON </a:t>
            </a:r>
            <a:r>
              <a:rPr lang="en-US" sz="2000" b="1" dirty="0">
                <a:latin typeface="Courant" charset="0"/>
                <a:ea typeface="Courant" charset="0"/>
                <a:cs typeface="Courant" charset="0"/>
              </a:rPr>
              <a:t>-</a:t>
            </a:r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DBUILD_GPU=ON ..</a:t>
            </a:r>
          </a:p>
          <a:p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make</a:t>
            </a:r>
          </a:p>
          <a:p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  <a:p>
            <a:r>
              <a:rPr lang="en-US" sz="2000" b="1" dirty="0" smtClean="0">
                <a:latin typeface="Courant" charset="0"/>
                <a:ea typeface="Courant" charset="0"/>
                <a:cs typeface="Courant" charset="0"/>
              </a:rPr>
              <a:t>make test</a:t>
            </a:r>
            <a:endParaRPr lang="en-US" sz="2000" b="1" dirty="0">
              <a:latin typeface="Courant" charset="0"/>
              <a:ea typeface="Courant" charset="0"/>
              <a:cs typeface="Courant" charset="0"/>
            </a:endParaRPr>
          </a:p>
          <a:p>
            <a:endParaRPr lang="en-US" sz="2000" b="1" dirty="0" smtClean="0">
              <a:latin typeface="Courant" charset="0"/>
              <a:ea typeface="Courant" charset="0"/>
              <a:cs typeface="Couran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7932" y="1595578"/>
            <a:ext cx="60396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dirty="0" err="1"/>
              <a:t>CMake</a:t>
            </a:r>
            <a:r>
              <a:rPr lang="en-US" dirty="0"/>
              <a:t> build system </a:t>
            </a:r>
          </a:p>
          <a:p>
            <a:pPr marL="342900" indent="-342900"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Cross-platform compilation (Unix/Linux, </a:t>
            </a:r>
            <a:r>
              <a:rPr lang="en-US" dirty="0" err="1"/>
              <a:t>MacOS</a:t>
            </a:r>
            <a:r>
              <a:rPr lang="en-US" dirty="0"/>
              <a:t>, Windows)</a:t>
            </a:r>
          </a:p>
          <a:p>
            <a:endParaRPr lang="en-US" dirty="0"/>
          </a:p>
        </p:txBody>
      </p:sp>
      <p:pic>
        <p:nvPicPr>
          <p:cNvPr id="4098" name="Picture 2" descr="mage result for cma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763" y="962038"/>
            <a:ext cx="2689412" cy="201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Library Structure</a:t>
            </a:r>
            <a:endParaRPr lang="en-US" sz="28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75294" y="603075"/>
            <a:ext cx="53863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core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base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└── test</a:t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base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utils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reference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└── test</a:t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base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gpu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└── test</a:t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     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8352" y="1289278"/>
            <a:ext cx="3131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“Core” contains the algorithms,</a:t>
            </a:r>
          </a:p>
          <a:p>
            <a:r>
              <a:rPr lang="en-US" dirty="0"/>
              <a:t>l</a:t>
            </a:r>
            <a:r>
              <a:rPr lang="en-US" dirty="0" smtClean="0"/>
              <a:t>ike ILU, CG, GMRES etc. </a:t>
            </a:r>
            <a:br>
              <a:rPr lang="en-US" dirty="0" smtClean="0"/>
            </a:br>
            <a:r>
              <a:rPr lang="en-US" dirty="0" smtClean="0"/>
              <a:t>Anything not device-specific.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89395" y="2245235"/>
            <a:ext cx="296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nit tests ensure correctness.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48352" y="3222774"/>
            <a:ext cx="4781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“reference” implementations are ensuring</a:t>
            </a:r>
            <a:br>
              <a:rPr lang="en-US" dirty="0" smtClean="0"/>
            </a:br>
            <a:r>
              <a:rPr lang="en-US" dirty="0" smtClean="0"/>
              <a:t>correctness, they are not tuned for performance.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55534" y="5125836"/>
            <a:ext cx="4863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</a:t>
            </a:r>
            <a:r>
              <a:rPr lang="en-US" dirty="0" err="1" smtClean="0"/>
              <a:t>gpu</a:t>
            </a:r>
            <a:r>
              <a:rPr lang="en-US" dirty="0" smtClean="0"/>
              <a:t>” folder contains the tuned numerical </a:t>
            </a:r>
            <a:br>
              <a:rPr lang="en-US" dirty="0" smtClean="0"/>
            </a:br>
            <a:r>
              <a:rPr lang="en-US" dirty="0" smtClean="0"/>
              <a:t>kernels, e.g. </a:t>
            </a:r>
            <a:r>
              <a:rPr lang="en-US" dirty="0" err="1" smtClean="0"/>
              <a:t>spmv</a:t>
            </a:r>
            <a:r>
              <a:rPr lang="en-US" dirty="0" smtClean="0"/>
              <a:t>, dot, but also algorithm-specific</a:t>
            </a:r>
            <a:br>
              <a:rPr lang="en-US" dirty="0" smtClean="0"/>
            </a:br>
            <a:r>
              <a:rPr lang="en-US" dirty="0" smtClean="0"/>
              <a:t>kernels for the solvers, preconditioners</a:t>
            </a:r>
            <a:r>
              <a:rPr lang="is-IS" dirty="0" smtClean="0"/>
              <a:t>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575294" y="603075"/>
            <a:ext cx="53863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core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base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└── test</a:t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base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utils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reference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└── test</a:t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base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gpu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└── test</a:t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     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Library Structure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824160" y="1882198"/>
            <a:ext cx="29316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Scenario: new ”CGS” solver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CGS class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Reference kernels for CGS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GPU kernels for CGS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86363" y="1641278"/>
            <a:ext cx="3637798" cy="94476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300664" y="3789223"/>
            <a:ext cx="3523496" cy="1112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48480" y="5360136"/>
            <a:ext cx="3375680" cy="30352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986213" y="3900488"/>
            <a:ext cx="2614612" cy="10429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986213" y="1735933"/>
            <a:ext cx="2614612" cy="1289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986213" y="5800725"/>
            <a:ext cx="2614612" cy="850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77932" y="-83127"/>
            <a:ext cx="10086109" cy="1372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Library Structure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1076" y="893519"/>
            <a:ext cx="2806262" cy="9825"/>
          </a:xfrm>
          <a:prstGeom prst="line">
            <a:avLst/>
          </a:prstGeom>
          <a:ln w="63500">
            <a:solidFill>
              <a:srgbClr val="F3B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75294" y="603075"/>
            <a:ext cx="53863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core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base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└── test</a:t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base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utils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reference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 └── test</a:t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base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│       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gpu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 └── test</a:t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matrix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     ├──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preconditioner</a:t>
            </a: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pl-PL" sz="1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pl-PL" sz="1400" dirty="0">
                <a:latin typeface="Andale Mono" charset="0"/>
                <a:ea typeface="Andale Mono" charset="0"/>
                <a:cs typeface="Andale Mono" charset="0"/>
              </a:rPr>
              <a:t>        └── </a:t>
            </a:r>
            <a:r>
              <a:rPr lang="pl-PL" sz="1400" dirty="0" err="1">
                <a:latin typeface="Andale Mono" charset="0"/>
                <a:ea typeface="Andale Mono" charset="0"/>
                <a:cs typeface="Andale Mono" charset="0"/>
              </a:rPr>
              <a:t>solver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24160" y="1882198"/>
            <a:ext cx="31271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Scenario: new ”CGS” solver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CGS class </a:t>
            </a:r>
            <a:br>
              <a:rPr lang="en-US" dirty="0" smtClean="0"/>
            </a:br>
            <a:r>
              <a:rPr lang="en-US" dirty="0" smtClean="0"/>
              <a:t>+ test for class functions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Reference kernels for CGS</a:t>
            </a:r>
            <a:br>
              <a:rPr lang="en-US" dirty="0" smtClean="0"/>
            </a:br>
            <a:r>
              <a:rPr lang="en-US" dirty="0" smtClean="0"/>
              <a:t>	+ test for each kernel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GPU kernels for CGS</a:t>
            </a:r>
            <a:br>
              <a:rPr lang="en-US" dirty="0" smtClean="0"/>
            </a:br>
            <a:r>
              <a:rPr lang="en-US" dirty="0" smtClean="0"/>
              <a:t>	+ test </a:t>
            </a:r>
            <a:r>
              <a:rPr lang="en-US" dirty="0"/>
              <a:t>for each </a:t>
            </a:r>
            <a:r>
              <a:rPr lang="en-US" dirty="0" smtClean="0"/>
              <a:t>kernel</a:t>
            </a:r>
            <a:br>
              <a:rPr lang="en-US" dirty="0" smtClean="0"/>
            </a:br>
            <a:r>
              <a:rPr lang="en-US" dirty="0" smtClean="0"/>
              <a:t>     (compare </a:t>
            </a:r>
            <a:r>
              <a:rPr lang="en-US" dirty="0"/>
              <a:t>with reference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86363" y="1641278"/>
            <a:ext cx="3637798" cy="94476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620987" y="2739448"/>
            <a:ext cx="3340695" cy="146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300664" y="3789223"/>
            <a:ext cx="3523496" cy="11126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072188" y="4300538"/>
            <a:ext cx="3557588" cy="548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620986" y="5663662"/>
            <a:ext cx="4008790" cy="867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48480" y="5360136"/>
            <a:ext cx="3375680" cy="3035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87" y="266255"/>
            <a:ext cx="3203236" cy="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13722</TotalTime>
  <Words>437</Words>
  <Application>Microsoft Macintosh PowerPoint</Application>
  <PresentationFormat>Widescreen</PresentationFormat>
  <Paragraphs>154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Andale Mono</vt:lpstr>
      <vt:lpstr>Calibri</vt:lpstr>
      <vt:lpstr>Calibri Light</vt:lpstr>
      <vt:lpstr>Courant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Linear Algebra for Scientific High Performance Computing (NLA-HPC)</dc:title>
  <dc:creator>Microsoft Office User</dc:creator>
  <cp:lastModifiedBy>Microsoft Office User</cp:lastModifiedBy>
  <cp:revision>396</cp:revision>
  <cp:lastPrinted>2018-02-08T14:03:26Z</cp:lastPrinted>
  <dcterms:created xsi:type="dcterms:W3CDTF">2017-08-03T06:53:13Z</dcterms:created>
  <dcterms:modified xsi:type="dcterms:W3CDTF">2018-03-09T01:00:01Z</dcterms:modified>
</cp:coreProperties>
</file>