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Helvetica Neue" panose="02000503000000020004" pitchFamily="2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69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4-18T09:36:59.442" idx="1">
    <p:pos x="6000" y="0"/>
    <p:text>Background: #283250
First bar: #C32030
Second group of bars: #F54034
Third  group of bars: #E4EAEB
-Gian Andrea Inkof</p:tex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3-04-18T09:36:59.444" idx="2">
    <p:pos x="6000" y="0"/>
    <p:text>N of sales: #B7CDC4
Average discounts: #F54034
-Gian Andrea Inkof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3" name="Google Shape;17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t"/>
              <a:t>:D:D:D</a:t>
            </a:r>
            <a:endParaRPr/>
          </a:p>
        </p:txBody>
      </p:sp>
      <p:sp>
        <p:nvSpPr>
          <p:cNvPr id="210" name="Google Shape;21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4" name="Google Shape;8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0" name="Google Shape;11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5" name="Google Shape;14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1" name="Google Shape;15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3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9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comments" Target="../comments/commen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250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oogle Shape;78;p12"/>
          <p:cNvGrpSpPr/>
          <p:nvPr/>
        </p:nvGrpSpPr>
        <p:grpSpPr>
          <a:xfrm>
            <a:off x="797361" y="1255177"/>
            <a:ext cx="7305016" cy="3629524"/>
            <a:chOff x="964505" y="1507694"/>
            <a:chExt cx="7305016" cy="3629524"/>
          </a:xfrm>
        </p:grpSpPr>
        <p:sp>
          <p:nvSpPr>
            <p:cNvPr id="79" name="Google Shape;79;p12"/>
            <p:cNvSpPr txBox="1"/>
            <p:nvPr/>
          </p:nvSpPr>
          <p:spPr>
            <a:xfrm>
              <a:off x="2993721" y="1507694"/>
              <a:ext cx="5275800" cy="264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600"/>
                <a:buFont typeface="Arial"/>
                <a:buNone/>
              </a:pPr>
              <a:r>
                <a:rPr lang="it" sz="166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eniac</a:t>
              </a:r>
              <a:endParaRPr sz="8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2"/>
            <p:cNvSpPr txBox="1"/>
            <p:nvPr/>
          </p:nvSpPr>
          <p:spPr>
            <a:xfrm>
              <a:off x="4197575" y="4367718"/>
              <a:ext cx="4071900" cy="769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400"/>
                <a:buFont typeface="Arial"/>
                <a:buNone/>
              </a:pPr>
              <a:r>
                <a:rPr lang="it" sz="4400" b="0" i="0" u="none" strike="noStrike" cap="none">
                  <a:solidFill>
                    <a:schemeClr val="lt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INFORMÁTICA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1" name="Google Shape;81;p12" descr="ENIAC INFORMATICA"/>
            <p:cNvPicPr preferRelativeResize="0"/>
            <p:nvPr/>
          </p:nvPicPr>
          <p:blipFill rotWithShape="1">
            <a:blip r:embed="rId3">
              <a:alphaModFix/>
            </a:blip>
            <a:srcRect r="75342" b="24435"/>
            <a:stretch/>
          </p:blipFill>
          <p:spPr>
            <a:xfrm>
              <a:off x="964505" y="2009306"/>
              <a:ext cx="2029216" cy="249719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250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 txBox="1"/>
          <p:nvPr/>
        </p:nvSpPr>
        <p:spPr>
          <a:xfrm>
            <a:off x="108000" y="406775"/>
            <a:ext cx="8928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it" sz="3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Better data collection → Better recommendations</a:t>
            </a:r>
            <a:endParaRPr sz="30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6" name="Google Shape;176;p21"/>
          <p:cNvSpPr txBox="1"/>
          <p:nvPr/>
        </p:nvSpPr>
        <p:spPr>
          <a:xfrm>
            <a:off x="342000" y="2271975"/>
            <a:ext cx="39900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" sz="20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1:</a:t>
            </a:r>
            <a:r>
              <a:rPr lang="it"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Monitor discounts independent of orders</a:t>
            </a:r>
            <a:endParaRPr sz="20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t" sz="15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Continuous monitoring rather than snapshots when an order is made</a:t>
            </a:r>
            <a:endParaRPr sz="15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1"/>
          <p:cNvSpPr txBox="1"/>
          <p:nvPr/>
        </p:nvSpPr>
        <p:spPr>
          <a:xfrm>
            <a:off x="342000" y="1546063"/>
            <a:ext cx="5808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"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to improve data collection on discounts:</a:t>
            </a:r>
            <a:endParaRPr sz="2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78" name="Google Shape;178;p21"/>
          <p:cNvGrpSpPr/>
          <p:nvPr/>
        </p:nvGrpSpPr>
        <p:grpSpPr>
          <a:xfrm>
            <a:off x="85344" y="4039200"/>
            <a:ext cx="4428775" cy="2111625"/>
            <a:chOff x="76200" y="4039875"/>
            <a:chExt cx="4428775" cy="2111625"/>
          </a:xfrm>
        </p:grpSpPr>
        <p:pic>
          <p:nvPicPr>
            <p:cNvPr id="179" name="Google Shape;179;p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6200" y="4039875"/>
              <a:ext cx="4428775" cy="19242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Google Shape;180;p21"/>
            <p:cNvSpPr/>
            <p:nvPr/>
          </p:nvSpPr>
          <p:spPr>
            <a:xfrm>
              <a:off x="2266475" y="5748000"/>
              <a:ext cx="731100" cy="403500"/>
            </a:xfrm>
            <a:prstGeom prst="rect">
              <a:avLst/>
            </a:prstGeom>
            <a:solidFill>
              <a:srgbClr val="283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250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/>
        </p:nvSpPr>
        <p:spPr>
          <a:xfrm>
            <a:off x="108000" y="406775"/>
            <a:ext cx="8928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it" sz="3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Better data collection → Better recommendations</a:t>
            </a:r>
            <a:endParaRPr sz="30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6" name="Google Shape;186;p22"/>
          <p:cNvSpPr txBox="1"/>
          <p:nvPr/>
        </p:nvSpPr>
        <p:spPr>
          <a:xfrm>
            <a:off x="342000" y="2271975"/>
            <a:ext cx="39900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" sz="20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1:</a:t>
            </a:r>
            <a:r>
              <a:rPr lang="it"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Monitor discounts independent of orders</a:t>
            </a:r>
            <a:endParaRPr sz="20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t" sz="15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Continuous monitoring rather than snapshots when an order is made</a:t>
            </a:r>
            <a:endParaRPr sz="15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342000" y="1546063"/>
            <a:ext cx="5808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"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to improve data collection on discounts:</a:t>
            </a:r>
            <a:endParaRPr sz="2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88" name="Google Shape;188;p22"/>
          <p:cNvGrpSpPr/>
          <p:nvPr/>
        </p:nvGrpSpPr>
        <p:grpSpPr>
          <a:xfrm>
            <a:off x="76200" y="4039200"/>
            <a:ext cx="4428786" cy="2111625"/>
            <a:chOff x="76200" y="4039875"/>
            <a:chExt cx="4428786" cy="2111625"/>
          </a:xfrm>
        </p:grpSpPr>
        <p:pic>
          <p:nvPicPr>
            <p:cNvPr id="189" name="Google Shape;189;p2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6200" y="4039875"/>
              <a:ext cx="4428786" cy="1924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" name="Google Shape;190;p22"/>
            <p:cNvSpPr/>
            <p:nvPr/>
          </p:nvSpPr>
          <p:spPr>
            <a:xfrm>
              <a:off x="2266475" y="5748000"/>
              <a:ext cx="731100" cy="403500"/>
            </a:xfrm>
            <a:prstGeom prst="rect">
              <a:avLst/>
            </a:prstGeom>
            <a:solidFill>
              <a:srgbClr val="283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250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23"/>
          <p:cNvGrpSpPr/>
          <p:nvPr/>
        </p:nvGrpSpPr>
        <p:grpSpPr>
          <a:xfrm>
            <a:off x="4981500" y="4039875"/>
            <a:ext cx="3749275" cy="2241525"/>
            <a:chOff x="4676700" y="4039875"/>
            <a:chExt cx="3749275" cy="2241525"/>
          </a:xfrm>
        </p:grpSpPr>
        <p:grpSp>
          <p:nvGrpSpPr>
            <p:cNvPr id="196" name="Google Shape;196;p23"/>
            <p:cNvGrpSpPr/>
            <p:nvPr/>
          </p:nvGrpSpPr>
          <p:grpSpPr>
            <a:xfrm>
              <a:off x="4676700" y="4039875"/>
              <a:ext cx="3749275" cy="1924225"/>
              <a:chOff x="4829100" y="3049275"/>
              <a:chExt cx="3749275" cy="1924225"/>
            </a:xfrm>
          </p:grpSpPr>
          <p:pic>
            <p:nvPicPr>
              <p:cNvPr id="197" name="Google Shape;197;p23"/>
              <p:cNvPicPr preferRelativeResize="0"/>
              <p:nvPr/>
            </p:nvPicPr>
            <p:blipFill rotWithShape="1">
              <a:blip r:embed="rId3">
                <a:alphaModFix/>
              </a:blip>
              <a:srcRect l="16240"/>
              <a:stretch/>
            </p:blipFill>
            <p:spPr>
              <a:xfrm>
                <a:off x="4938250" y="3049275"/>
                <a:ext cx="3640125" cy="19242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8" name="Google Shape;198;p23"/>
              <p:cNvSpPr/>
              <p:nvPr/>
            </p:nvSpPr>
            <p:spPr>
              <a:xfrm>
                <a:off x="4829100" y="4540475"/>
                <a:ext cx="351600" cy="266700"/>
              </a:xfrm>
              <a:prstGeom prst="rect">
                <a:avLst/>
              </a:prstGeom>
              <a:solidFill>
                <a:srgbClr val="28325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9" name="Google Shape;199;p23"/>
            <p:cNvSpPr/>
            <p:nvPr/>
          </p:nvSpPr>
          <p:spPr>
            <a:xfrm>
              <a:off x="6185800" y="5754000"/>
              <a:ext cx="731100" cy="527400"/>
            </a:xfrm>
            <a:prstGeom prst="rect">
              <a:avLst/>
            </a:prstGeom>
            <a:solidFill>
              <a:srgbClr val="283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" name="Google Shape;200;p23"/>
          <p:cNvSpPr txBox="1"/>
          <p:nvPr/>
        </p:nvSpPr>
        <p:spPr>
          <a:xfrm>
            <a:off x="108000" y="406775"/>
            <a:ext cx="8928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it" sz="3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Better data collection → Better recommendations</a:t>
            </a:r>
            <a:endParaRPr sz="30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342000" y="2271975"/>
            <a:ext cx="39900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" sz="20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1:</a:t>
            </a:r>
            <a:r>
              <a:rPr lang="it"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Monitor discounts independent of orders</a:t>
            </a:r>
            <a:endParaRPr sz="20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t" sz="15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Continuous monitoring rather than snapshots when an order is made</a:t>
            </a:r>
            <a:endParaRPr sz="15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3"/>
          <p:cNvSpPr txBox="1"/>
          <p:nvPr/>
        </p:nvSpPr>
        <p:spPr>
          <a:xfrm>
            <a:off x="4732625" y="2271975"/>
            <a:ext cx="44289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" sz="2000" b="1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Step 2:</a:t>
            </a:r>
            <a:r>
              <a:rPr lang="it"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Perform systematic testing</a:t>
            </a:r>
            <a:r>
              <a:rPr lang="it" sz="19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9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t" sz="15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Offer products at different discounts for set time periods </a:t>
            </a:r>
            <a:endParaRPr sz="15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it" sz="15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e.g. 0% vs. 20% for two months each</a:t>
            </a:r>
            <a:endParaRPr sz="15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342000" y="1546063"/>
            <a:ext cx="5808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"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to improve data collection on discounts:</a:t>
            </a:r>
            <a:endParaRPr sz="20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04" name="Google Shape;204;p23"/>
          <p:cNvCxnSpPr/>
          <p:nvPr/>
        </p:nvCxnSpPr>
        <p:spPr>
          <a:xfrm>
            <a:off x="5045600" y="5673375"/>
            <a:ext cx="342900" cy="3600"/>
          </a:xfrm>
          <a:prstGeom prst="straightConnector1">
            <a:avLst/>
          </a:prstGeom>
          <a:noFill/>
          <a:ln w="28575" cap="flat" cmpd="sng">
            <a:solidFill>
              <a:srgbClr val="FFFFFF"/>
            </a:solidFill>
            <a:prstDash val="dot"/>
            <a:round/>
            <a:headEnd type="none" w="sm" len="sm"/>
            <a:tailEnd type="none" w="sm" len="sm"/>
          </a:ln>
        </p:spPr>
      </p:cxnSp>
      <p:grpSp>
        <p:nvGrpSpPr>
          <p:cNvPr id="205" name="Google Shape;205;p23"/>
          <p:cNvGrpSpPr/>
          <p:nvPr/>
        </p:nvGrpSpPr>
        <p:grpSpPr>
          <a:xfrm>
            <a:off x="76200" y="4039875"/>
            <a:ext cx="4428786" cy="2111625"/>
            <a:chOff x="76200" y="4039875"/>
            <a:chExt cx="4428786" cy="2111625"/>
          </a:xfrm>
        </p:grpSpPr>
        <p:pic>
          <p:nvPicPr>
            <p:cNvPr id="206" name="Google Shape;206;p2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6200" y="4039875"/>
              <a:ext cx="4428786" cy="19242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Google Shape;207;p23"/>
            <p:cNvSpPr/>
            <p:nvPr/>
          </p:nvSpPr>
          <p:spPr>
            <a:xfrm>
              <a:off x="2266475" y="5748000"/>
              <a:ext cx="731100" cy="403500"/>
            </a:xfrm>
            <a:prstGeom prst="rect">
              <a:avLst/>
            </a:prstGeom>
            <a:solidFill>
              <a:srgbClr val="2832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250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/>
        </p:nvSpPr>
        <p:spPr>
          <a:xfrm>
            <a:off x="683025" y="66007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 for your attention!</a:t>
            </a:r>
            <a:endParaRPr/>
          </a:p>
        </p:txBody>
      </p:sp>
      <p:pic>
        <p:nvPicPr>
          <p:cNvPr id="213" name="Google Shape;21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7212" y="1205025"/>
            <a:ext cx="2223974" cy="2223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3775" y="4290925"/>
            <a:ext cx="2264699" cy="226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2725" y="4290925"/>
            <a:ext cx="2264699" cy="226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25550" y="1334912"/>
            <a:ext cx="2419049" cy="241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250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/>
        </p:nvSpPr>
        <p:spPr>
          <a:xfrm>
            <a:off x="1683000" y="3080563"/>
            <a:ext cx="6754500" cy="1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0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product </a:t>
            </a:r>
            <a:r>
              <a:rPr lang="it" sz="2000" b="0" i="0" u="none" strike="noStrike" cap="none">
                <a:solidFill>
                  <a:srgbClr val="D540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discount</a:t>
            </a:r>
            <a:r>
              <a:rPr lang="it"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it" sz="2000" b="0" i="0" u="none" strike="noStrike" cap="none">
                <a:solidFill>
                  <a:srgbClr val="D540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more</a:t>
            </a:r>
            <a:r>
              <a:rPr lang="it"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it" sz="2000" b="0" i="0" u="none" strike="noStrike" cap="none">
                <a:solidFill>
                  <a:srgbClr val="D540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beneficial</a:t>
            </a:r>
            <a:r>
              <a:rPr lang="it"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the company’s growth </a:t>
            </a:r>
            <a:r>
              <a:rPr lang="it" sz="2000" b="0" i="0" u="none" strike="noStrike" cap="none">
                <a:solidFill>
                  <a:srgbClr val="D540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</a:t>
            </a:r>
            <a:r>
              <a:rPr lang="it"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improved product </a:t>
            </a:r>
            <a:r>
              <a:rPr lang="it" sz="2000" b="0" i="0" u="none" strike="noStrike" cap="none">
                <a:solidFill>
                  <a:srgbClr val="D540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quality</a:t>
            </a:r>
            <a:r>
              <a:rPr lang="it"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?</a:t>
            </a:r>
            <a:endParaRPr sz="20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016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do high and low product discounts affect the company’s total revenue?</a:t>
            </a:r>
            <a:endParaRPr sz="20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706500" y="884000"/>
            <a:ext cx="77310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it" sz="4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Revenue &amp; discounts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706500" y="2321450"/>
            <a:ext cx="77310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it" sz="28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Business questions:</a:t>
            </a:r>
            <a:endParaRPr sz="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1357866" y="3141000"/>
            <a:ext cx="288000" cy="288000"/>
          </a:xfrm>
          <a:prstGeom prst="ellipse">
            <a:avLst/>
          </a:prstGeom>
          <a:solidFill>
            <a:srgbClr val="D540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1354500" y="4068307"/>
            <a:ext cx="288000" cy="288000"/>
          </a:xfrm>
          <a:prstGeom prst="ellipse">
            <a:avLst/>
          </a:prstGeom>
          <a:solidFill>
            <a:srgbClr val="D5403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250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4"/>
          <p:cNvPicPr preferRelativeResize="0"/>
          <p:nvPr/>
        </p:nvPicPr>
        <p:blipFill rotWithShape="1">
          <a:blip r:embed="rId3">
            <a:alphaModFix/>
          </a:blip>
          <a:srcRect r="46227"/>
          <a:stretch/>
        </p:blipFill>
        <p:spPr>
          <a:xfrm>
            <a:off x="682244" y="1657475"/>
            <a:ext cx="4183149" cy="3543074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4"/>
          <p:cNvSpPr txBox="1"/>
          <p:nvPr/>
        </p:nvSpPr>
        <p:spPr>
          <a:xfrm>
            <a:off x="4184400" y="3657800"/>
            <a:ext cx="681000" cy="369300"/>
          </a:xfrm>
          <a:prstGeom prst="rect">
            <a:avLst/>
          </a:prstGeom>
          <a:solidFill>
            <a:srgbClr val="28325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iPhones</a:t>
            </a: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2528075" y="1772350"/>
            <a:ext cx="681000" cy="369300"/>
          </a:xfrm>
          <a:prstGeom prst="rect">
            <a:avLst/>
          </a:prstGeom>
          <a:solidFill>
            <a:srgbClr val="28325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other</a:t>
            </a: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4"/>
          <p:cNvSpPr txBox="1"/>
          <p:nvPr/>
        </p:nvSpPr>
        <p:spPr>
          <a:xfrm>
            <a:off x="3112150" y="4765025"/>
            <a:ext cx="1024800" cy="369300"/>
          </a:xfrm>
          <a:prstGeom prst="rect">
            <a:avLst/>
          </a:prstGeom>
          <a:solidFill>
            <a:srgbClr val="28325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hard drives</a:t>
            </a: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496675" y="4087050"/>
            <a:ext cx="1024800" cy="369300"/>
          </a:xfrm>
          <a:prstGeom prst="rect">
            <a:avLst/>
          </a:prstGeom>
          <a:solidFill>
            <a:srgbClr val="28325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accessories</a:t>
            </a: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3513775" y="4606550"/>
            <a:ext cx="800700" cy="244800"/>
          </a:xfrm>
          <a:prstGeom prst="rect">
            <a:avLst/>
          </a:prstGeom>
          <a:solidFill>
            <a:srgbClr val="283250"/>
          </a:solidFill>
          <a:ln w="9525" cap="flat" cmpd="sng">
            <a:solidFill>
              <a:srgbClr val="2832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3112150" y="1951700"/>
            <a:ext cx="800700" cy="244800"/>
          </a:xfrm>
          <a:prstGeom prst="rect">
            <a:avLst/>
          </a:prstGeom>
          <a:solidFill>
            <a:srgbClr val="283250"/>
          </a:solidFill>
          <a:ln w="9525" cap="flat" cmpd="sng">
            <a:solidFill>
              <a:srgbClr val="2832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6778325" y="1896850"/>
            <a:ext cx="800700" cy="244800"/>
          </a:xfrm>
          <a:prstGeom prst="rect">
            <a:avLst/>
          </a:prstGeom>
          <a:solidFill>
            <a:srgbClr val="283250"/>
          </a:solidFill>
          <a:ln w="9525" cap="flat" cmpd="sng">
            <a:solidFill>
              <a:srgbClr val="2832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4314475" y="3370575"/>
            <a:ext cx="914700" cy="369300"/>
          </a:xfrm>
          <a:prstGeom prst="rect">
            <a:avLst/>
          </a:prstGeom>
          <a:solidFill>
            <a:srgbClr val="28325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2408375" y="1593725"/>
            <a:ext cx="800700" cy="244800"/>
          </a:xfrm>
          <a:prstGeom prst="rect">
            <a:avLst/>
          </a:prstGeom>
          <a:solidFill>
            <a:srgbClr val="283250"/>
          </a:solidFill>
          <a:ln w="9525" cap="flat" cmpd="sng">
            <a:solidFill>
              <a:srgbClr val="2832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6168750" y="1593725"/>
            <a:ext cx="800700" cy="244800"/>
          </a:xfrm>
          <a:prstGeom prst="rect">
            <a:avLst/>
          </a:prstGeom>
          <a:solidFill>
            <a:srgbClr val="283250"/>
          </a:solidFill>
          <a:ln w="9525" cap="flat" cmpd="sng">
            <a:solidFill>
              <a:srgbClr val="2832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2213075" y="5477700"/>
            <a:ext cx="119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" sz="1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Sales</a:t>
            </a:r>
            <a:endParaRPr sz="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706500" y="610825"/>
            <a:ext cx="77310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it" sz="4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Eniac’s products categories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250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2238" y="1657474"/>
            <a:ext cx="7779525" cy="354307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5"/>
          <p:cNvSpPr txBox="1"/>
          <p:nvPr/>
        </p:nvSpPr>
        <p:spPr>
          <a:xfrm>
            <a:off x="4184400" y="3657800"/>
            <a:ext cx="681000" cy="369300"/>
          </a:xfrm>
          <a:prstGeom prst="rect">
            <a:avLst/>
          </a:prstGeom>
          <a:solidFill>
            <a:srgbClr val="28325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iPhones</a:t>
            </a: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2528075" y="1772350"/>
            <a:ext cx="681000" cy="369300"/>
          </a:xfrm>
          <a:prstGeom prst="rect">
            <a:avLst/>
          </a:prstGeom>
          <a:solidFill>
            <a:srgbClr val="28325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other</a:t>
            </a: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3112150" y="4765025"/>
            <a:ext cx="1024800" cy="369300"/>
          </a:xfrm>
          <a:prstGeom prst="rect">
            <a:avLst/>
          </a:prstGeom>
          <a:solidFill>
            <a:srgbClr val="28325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hard drives</a:t>
            </a: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496675" y="4087050"/>
            <a:ext cx="1024800" cy="369300"/>
          </a:xfrm>
          <a:prstGeom prst="rect">
            <a:avLst/>
          </a:prstGeom>
          <a:solidFill>
            <a:srgbClr val="28325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accessories</a:t>
            </a: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3513775" y="4606550"/>
            <a:ext cx="800700" cy="244800"/>
          </a:xfrm>
          <a:prstGeom prst="rect">
            <a:avLst/>
          </a:prstGeom>
          <a:solidFill>
            <a:srgbClr val="283250"/>
          </a:solidFill>
          <a:ln w="9525" cap="flat" cmpd="sng">
            <a:solidFill>
              <a:srgbClr val="2832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3112150" y="1951700"/>
            <a:ext cx="800700" cy="244800"/>
          </a:xfrm>
          <a:prstGeom prst="rect">
            <a:avLst/>
          </a:prstGeom>
          <a:solidFill>
            <a:srgbClr val="283250"/>
          </a:solidFill>
          <a:ln w="9525" cap="flat" cmpd="sng">
            <a:solidFill>
              <a:srgbClr val="2832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6288450" y="1771200"/>
            <a:ext cx="681000" cy="369300"/>
          </a:xfrm>
          <a:prstGeom prst="rect">
            <a:avLst/>
          </a:prstGeom>
          <a:solidFill>
            <a:srgbClr val="28325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other</a:t>
            </a: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5"/>
          <p:cNvSpPr/>
          <p:nvPr/>
        </p:nvSpPr>
        <p:spPr>
          <a:xfrm>
            <a:off x="6778325" y="1896850"/>
            <a:ext cx="800700" cy="244800"/>
          </a:xfrm>
          <a:prstGeom prst="rect">
            <a:avLst/>
          </a:prstGeom>
          <a:solidFill>
            <a:srgbClr val="283250"/>
          </a:solidFill>
          <a:ln w="9525" cap="flat" cmpd="sng">
            <a:solidFill>
              <a:srgbClr val="2832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5"/>
          <p:cNvSpPr txBox="1"/>
          <p:nvPr/>
        </p:nvSpPr>
        <p:spPr>
          <a:xfrm>
            <a:off x="7897675" y="4177575"/>
            <a:ext cx="681000" cy="369300"/>
          </a:xfrm>
          <a:prstGeom prst="rect">
            <a:avLst/>
          </a:prstGeom>
          <a:solidFill>
            <a:srgbClr val="28325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iPhones</a:t>
            </a: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5"/>
          <p:cNvSpPr txBox="1"/>
          <p:nvPr/>
        </p:nvSpPr>
        <p:spPr>
          <a:xfrm>
            <a:off x="5092100" y="4765025"/>
            <a:ext cx="1024800" cy="369300"/>
          </a:xfrm>
          <a:prstGeom prst="rect">
            <a:avLst/>
          </a:prstGeom>
          <a:solidFill>
            <a:srgbClr val="28325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hard drives</a:t>
            </a: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5"/>
          <p:cNvSpPr txBox="1"/>
          <p:nvPr/>
        </p:nvSpPr>
        <p:spPr>
          <a:xfrm>
            <a:off x="4314475" y="3059700"/>
            <a:ext cx="914700" cy="554100"/>
          </a:xfrm>
          <a:prstGeom prst="rect">
            <a:avLst/>
          </a:prstGeom>
          <a:solidFill>
            <a:srgbClr val="28325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it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accessories</a:t>
            </a: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5"/>
          <p:cNvSpPr/>
          <p:nvPr/>
        </p:nvSpPr>
        <p:spPr>
          <a:xfrm>
            <a:off x="2408375" y="1593725"/>
            <a:ext cx="800700" cy="244800"/>
          </a:xfrm>
          <a:prstGeom prst="rect">
            <a:avLst/>
          </a:prstGeom>
          <a:solidFill>
            <a:srgbClr val="283250"/>
          </a:solidFill>
          <a:ln w="9525" cap="flat" cmpd="sng">
            <a:solidFill>
              <a:srgbClr val="2832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6168750" y="1593725"/>
            <a:ext cx="800700" cy="244800"/>
          </a:xfrm>
          <a:prstGeom prst="rect">
            <a:avLst/>
          </a:prstGeom>
          <a:solidFill>
            <a:srgbClr val="283250"/>
          </a:solidFill>
          <a:ln w="9525" cap="flat" cmpd="sng">
            <a:solidFill>
              <a:srgbClr val="2832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706500" y="610825"/>
            <a:ext cx="77310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it" sz="4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Eniac’s products categories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5"/>
          <p:cNvSpPr txBox="1"/>
          <p:nvPr/>
        </p:nvSpPr>
        <p:spPr>
          <a:xfrm>
            <a:off x="6116900" y="5477700"/>
            <a:ext cx="119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" sz="18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Revenue</a:t>
            </a:r>
            <a:endParaRPr sz="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 txBox="1"/>
          <p:nvPr/>
        </p:nvSpPr>
        <p:spPr>
          <a:xfrm>
            <a:off x="2213075" y="5477700"/>
            <a:ext cx="1191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it" sz="1800" b="1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Sales</a:t>
            </a:r>
            <a:endParaRPr sz="3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250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6"/>
          <p:cNvPicPr preferRelativeResize="0"/>
          <p:nvPr/>
        </p:nvPicPr>
        <p:blipFill rotWithShape="1">
          <a:blip r:embed="rId3">
            <a:alphaModFix/>
          </a:blip>
          <a:srcRect l="3836" t="9377" b="8796"/>
          <a:stretch/>
        </p:blipFill>
        <p:spPr>
          <a:xfrm>
            <a:off x="869613" y="2412600"/>
            <a:ext cx="7404774" cy="253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6"/>
          <p:cNvSpPr txBox="1"/>
          <p:nvPr/>
        </p:nvSpPr>
        <p:spPr>
          <a:xfrm>
            <a:off x="869625" y="752150"/>
            <a:ext cx="77310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it" sz="4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Revenue per discount range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250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7"/>
          <p:cNvPicPr preferRelativeResize="0"/>
          <p:nvPr/>
        </p:nvPicPr>
        <p:blipFill rotWithShape="1">
          <a:blip r:embed="rId3">
            <a:alphaModFix/>
          </a:blip>
          <a:srcRect l="3836" t="9377" b="8796"/>
          <a:stretch/>
        </p:blipFill>
        <p:spPr>
          <a:xfrm>
            <a:off x="869613" y="2412600"/>
            <a:ext cx="7404774" cy="253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7"/>
          <p:cNvSpPr/>
          <p:nvPr/>
        </p:nvSpPr>
        <p:spPr>
          <a:xfrm>
            <a:off x="3834075" y="4022475"/>
            <a:ext cx="4440300" cy="979800"/>
          </a:xfrm>
          <a:prstGeom prst="rect">
            <a:avLst/>
          </a:prstGeom>
          <a:solidFill>
            <a:srgbClr val="283250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7"/>
          <p:cNvSpPr txBox="1"/>
          <p:nvPr/>
        </p:nvSpPr>
        <p:spPr>
          <a:xfrm>
            <a:off x="1798275" y="5422975"/>
            <a:ext cx="5873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lang="it" sz="26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 to 30%</a:t>
            </a:r>
            <a:r>
              <a:rPr lang="it" sz="26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discount is beneficial</a:t>
            </a:r>
            <a:endParaRPr sz="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7"/>
          <p:cNvSpPr txBox="1"/>
          <p:nvPr/>
        </p:nvSpPr>
        <p:spPr>
          <a:xfrm>
            <a:off x="869625" y="752150"/>
            <a:ext cx="77310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it" sz="44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Revenue per discount range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250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/>
        </p:nvSpPr>
        <p:spPr>
          <a:xfrm>
            <a:off x="483575" y="894725"/>
            <a:ext cx="8572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" sz="4000" b="0" i="0" u="none" strike="noStrike" cap="none">
                <a:solidFill>
                  <a:srgbClr val="D540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Average discounts</a:t>
            </a:r>
            <a:r>
              <a:rPr lang="it" sz="4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vs </a:t>
            </a:r>
            <a:r>
              <a:rPr lang="it" sz="4000" b="0" i="0" u="none" strike="noStrike" cap="none">
                <a:solidFill>
                  <a:srgbClr val="B7C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of sales</a:t>
            </a:r>
            <a:r>
              <a:rPr lang="it" sz="4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40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48" name="Google Shape;148;p18"/>
          <p:cNvPicPr preferRelativeResize="0"/>
          <p:nvPr/>
        </p:nvPicPr>
        <p:blipFill rotWithShape="1">
          <a:blip r:embed="rId3">
            <a:alphaModFix/>
          </a:blip>
          <a:srcRect l="2418" t="9210" r="2730" b="8768"/>
          <a:stretch/>
        </p:blipFill>
        <p:spPr>
          <a:xfrm>
            <a:off x="483575" y="1992400"/>
            <a:ext cx="8088925" cy="245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250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/>
          <p:nvPr/>
        </p:nvSpPr>
        <p:spPr>
          <a:xfrm>
            <a:off x="565225" y="2515225"/>
            <a:ext cx="4926900" cy="1935900"/>
          </a:xfrm>
          <a:prstGeom prst="rect">
            <a:avLst/>
          </a:prstGeom>
          <a:solidFill>
            <a:srgbClr val="283250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6603650" y="2034800"/>
            <a:ext cx="1904700" cy="2502900"/>
          </a:xfrm>
          <a:prstGeom prst="rect">
            <a:avLst/>
          </a:prstGeom>
          <a:solidFill>
            <a:srgbClr val="283250">
              <a:alpha val="6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9"/>
          <p:cNvSpPr txBox="1"/>
          <p:nvPr/>
        </p:nvSpPr>
        <p:spPr>
          <a:xfrm>
            <a:off x="483575" y="894725"/>
            <a:ext cx="85725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it" sz="4000" b="0" i="0" u="none" strike="noStrike" cap="none">
                <a:solidFill>
                  <a:srgbClr val="D540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Average discounts</a:t>
            </a:r>
            <a:r>
              <a:rPr lang="it" sz="4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vs </a:t>
            </a:r>
            <a:r>
              <a:rPr lang="it" sz="4000" b="0" i="0" u="none" strike="noStrike" cap="none">
                <a:solidFill>
                  <a:srgbClr val="B7CDC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of sales</a:t>
            </a:r>
            <a:r>
              <a:rPr lang="it" sz="40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4000" b="0" i="0" u="none" strike="noStrike" cap="non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56" name="Google Shape;156;p19"/>
          <p:cNvPicPr preferRelativeResize="0"/>
          <p:nvPr/>
        </p:nvPicPr>
        <p:blipFill rotWithShape="1">
          <a:blip r:embed="rId3">
            <a:alphaModFix/>
          </a:blip>
          <a:srcRect l="2418" t="9210" r="2731" b="8768"/>
          <a:stretch/>
        </p:blipFill>
        <p:spPr>
          <a:xfrm>
            <a:off x="483575" y="1992400"/>
            <a:ext cx="8088925" cy="245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9"/>
          <p:cNvSpPr txBox="1"/>
          <p:nvPr/>
        </p:nvSpPr>
        <p:spPr>
          <a:xfrm>
            <a:off x="3023800" y="5065925"/>
            <a:ext cx="2131500" cy="15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lang="it" sz="4700" b="1" i="0" u="none" strike="noStrike" cap="none">
                <a:solidFill>
                  <a:srgbClr val="D540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r~0.5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400" b="0" i="0" u="none" strike="noStrike" cap="none">
                <a:solidFill>
                  <a:srgbClr val="D540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HARD DRIVES</a:t>
            </a:r>
            <a:endParaRPr sz="2400" b="0" i="0" u="none" strike="noStrike" cap="none">
              <a:solidFill>
                <a:srgbClr val="D5403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1918600" y="5250475"/>
            <a:ext cx="1105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" sz="2000" b="1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r~0.01</a:t>
            </a:r>
            <a:endParaRPr sz="1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>
            <a:off x="1918600" y="5542925"/>
            <a:ext cx="784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it" sz="16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Apple</a:t>
            </a:r>
            <a:endParaRPr sz="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>
            <a:off x="4730899" y="5043825"/>
            <a:ext cx="2494500" cy="118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0"/>
              <a:buFont typeface="Arial"/>
              <a:buNone/>
            </a:pPr>
            <a:r>
              <a:rPr lang="it" sz="4700" b="1" i="0" u="none" strike="noStrike" cap="none">
                <a:solidFill>
                  <a:srgbClr val="D540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r~0.4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it" sz="2400">
                <a:solidFill>
                  <a:srgbClr val="D540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ACCESSORIES</a:t>
            </a:r>
            <a:endParaRPr sz="200" b="0" i="0" u="none" strike="noStrike" cap="none">
              <a:solidFill>
                <a:srgbClr val="D5403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3250"/>
        </a:solidFill>
        <a:effectLst/>
      </p:bgPr>
    </p:bg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/>
        </p:nvSpPr>
        <p:spPr>
          <a:xfrm>
            <a:off x="108000" y="576350"/>
            <a:ext cx="8928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it" sz="3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Are discounts effective?</a:t>
            </a:r>
            <a:endParaRPr sz="30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6" name="Google Shape;166;p20"/>
          <p:cNvSpPr txBox="1"/>
          <p:nvPr/>
        </p:nvSpPr>
        <p:spPr>
          <a:xfrm>
            <a:off x="1385300" y="1949850"/>
            <a:ext cx="72480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"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Overall, products sold with small discounts (0-30%) are currently the most profitable</a:t>
            </a:r>
            <a:endParaRPr sz="20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"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Products with a strong brand perception (Apple products) are sold regardless of discounts </a:t>
            </a:r>
            <a:r>
              <a:rPr lang="it" sz="2000" b="0" i="0" u="none" strike="noStrike" cap="none">
                <a:solidFill>
                  <a:srgbClr val="D540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Discount not recommended</a:t>
            </a:r>
            <a:endParaRPr sz="2000" b="0" i="0" u="none" strike="noStrike" cap="none">
              <a:solidFill>
                <a:srgbClr val="D5403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it" sz="20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Lower-priced items (hard drives, accessories) benefit from discounts </a:t>
            </a:r>
            <a:r>
              <a:rPr lang="it" sz="2000" b="0" i="0" u="none" strike="noStrike" cap="none">
                <a:solidFill>
                  <a:srgbClr val="D5403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→ Discount recommended</a:t>
            </a:r>
            <a:endParaRPr sz="20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67" name="Google Shape;167;p20"/>
          <p:cNvGrpSpPr/>
          <p:nvPr/>
        </p:nvGrpSpPr>
        <p:grpSpPr>
          <a:xfrm>
            <a:off x="1001900" y="2152625"/>
            <a:ext cx="288000" cy="2785550"/>
            <a:chOff x="1078100" y="2152625"/>
            <a:chExt cx="288000" cy="2785550"/>
          </a:xfrm>
        </p:grpSpPr>
        <p:sp>
          <p:nvSpPr>
            <p:cNvPr id="168" name="Google Shape;168;p20"/>
            <p:cNvSpPr/>
            <p:nvPr/>
          </p:nvSpPr>
          <p:spPr>
            <a:xfrm>
              <a:off x="1078100" y="2152625"/>
              <a:ext cx="288000" cy="288000"/>
            </a:xfrm>
            <a:prstGeom prst="ellipse">
              <a:avLst/>
            </a:prstGeom>
            <a:solidFill>
              <a:srgbClr val="D540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1078100" y="3401400"/>
              <a:ext cx="288000" cy="288000"/>
            </a:xfrm>
            <a:prstGeom prst="ellipse">
              <a:avLst/>
            </a:prstGeom>
            <a:solidFill>
              <a:srgbClr val="D540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0"/>
            <p:cNvSpPr/>
            <p:nvPr/>
          </p:nvSpPr>
          <p:spPr>
            <a:xfrm>
              <a:off x="1078100" y="4650175"/>
              <a:ext cx="288000" cy="288000"/>
            </a:xfrm>
            <a:prstGeom prst="ellipse">
              <a:avLst/>
            </a:prstGeom>
            <a:solidFill>
              <a:srgbClr val="D540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</Words>
  <Application>Microsoft Macintosh PowerPoint</Application>
  <PresentationFormat>On-screen Show (4:3)</PresentationFormat>
  <Paragraphs>60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Inkof, Gian Andrea (TKM)</cp:lastModifiedBy>
  <cp:revision>1</cp:revision>
  <dcterms:modified xsi:type="dcterms:W3CDTF">2023-06-05T19:07:31Z</dcterms:modified>
</cp:coreProperties>
</file>