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8" r:id="rId2"/>
    <p:sldId id="257" r:id="rId3"/>
    <p:sldId id="274" r:id="rId4"/>
    <p:sldId id="278" r:id="rId5"/>
    <p:sldId id="279" r:id="rId6"/>
    <p:sldId id="280" r:id="rId7"/>
    <p:sldId id="276" r:id="rId8"/>
    <p:sldId id="285" r:id="rId9"/>
    <p:sldId id="267" r:id="rId10"/>
    <p:sldId id="271" r:id="rId11"/>
    <p:sldId id="260" r:id="rId12"/>
    <p:sldId id="266" r:id="rId13"/>
    <p:sldId id="264" r:id="rId14"/>
    <p:sldId id="265" r:id="rId15"/>
    <p:sldId id="273" r:id="rId16"/>
    <p:sldId id="282" r:id="rId17"/>
    <p:sldId id="269" r:id="rId18"/>
    <p:sldId id="284" r:id="rId19"/>
    <p:sldId id="270" r:id="rId20"/>
    <p:sldId id="272" r:id="rId21"/>
    <p:sldId id="262" r:id="rId22"/>
    <p:sldId id="256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uth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217"/>
    <a:srgbClr val="FFC5B9"/>
    <a:srgbClr val="1F2124"/>
    <a:srgbClr val="F29386"/>
    <a:srgbClr val="D32922"/>
    <a:srgbClr val="FD7F5F"/>
    <a:srgbClr val="FDC1A8"/>
    <a:srgbClr val="FFECE2"/>
    <a:srgbClr val="000000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4683"/>
  </p:normalViewPr>
  <p:slideViewPr>
    <p:cSldViewPr snapToGrid="0">
      <p:cViewPr varScale="1">
        <p:scale>
          <a:sx n="102" d="100"/>
          <a:sy n="10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DADBF-5393-4845-ADB1-D71B31F1A377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799D7-A0EB-1749-8C87-AE0D79762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5b601635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5b601635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columns, features and 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799D7-A0EB-1749-8C87-AE0D797625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53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cluster number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799D7-A0EB-1749-8C87-AE0D797625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45b601635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45b601635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45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2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7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9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7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0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7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71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10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3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2C2A9-DB69-A34D-9B34-DC377EE951A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ACF8-2E1C-A341-8D09-8E295F751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3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D3A9EE-5916-EB25-1BA3-6FF74EC95A5C}"/>
              </a:ext>
            </a:extLst>
          </p:cNvPr>
          <p:cNvGrpSpPr>
            <a:grpSpLocks noChangeAspect="1"/>
          </p:cNvGrpSpPr>
          <p:nvPr/>
        </p:nvGrpSpPr>
        <p:grpSpPr>
          <a:xfrm>
            <a:off x="6273112" y="4587323"/>
            <a:ext cx="2537993" cy="2088001"/>
            <a:chOff x="2726422" y="1946245"/>
            <a:chExt cx="3548543" cy="2919369"/>
          </a:xfrm>
        </p:grpSpPr>
        <p:pic>
          <p:nvPicPr>
            <p:cNvPr id="8" name="Picture 2" descr="Streaming Music Startup: Pitch on Behance">
              <a:extLst>
                <a:ext uri="{FF2B5EF4-FFF2-40B4-BE49-F238E27FC236}">
                  <a16:creationId xmlns:a16="http://schemas.microsoft.com/office/drawing/2014/main" id="{CFE2FA0A-6484-511C-212C-8F9CB8876E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82EA10-C63E-E7F1-C130-22ED0C678024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66B1AA4-4568-38E1-D427-2CB99C897148}"/>
              </a:ext>
            </a:extLst>
          </p:cNvPr>
          <p:cNvSpPr txBox="1"/>
          <p:nvPr/>
        </p:nvSpPr>
        <p:spPr>
          <a:xfrm>
            <a:off x="1511869" y="1855003"/>
            <a:ext cx="55162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</a:rPr>
              <a:t>Moosic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FBCF9F-F0D6-57FF-BF40-905F4F3B5410}"/>
              </a:ext>
            </a:extLst>
          </p:cNvPr>
          <p:cNvSpPr txBox="1"/>
          <p:nvPr/>
        </p:nvSpPr>
        <p:spPr>
          <a:xfrm>
            <a:off x="1618893" y="1855003"/>
            <a:ext cx="1002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Shall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6A616-54CE-C293-F5AB-0795F300D453}"/>
              </a:ext>
            </a:extLst>
          </p:cNvPr>
          <p:cNvSpPr txBox="1"/>
          <p:nvPr/>
        </p:nvSpPr>
        <p:spPr>
          <a:xfrm>
            <a:off x="2321385" y="3628996"/>
            <a:ext cx="4706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choose Machine Learning?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F11416-91A7-1248-A027-0AACCB9051CF}"/>
              </a:ext>
            </a:extLst>
          </p:cNvPr>
          <p:cNvSpPr>
            <a:spLocks/>
          </p:cNvSpPr>
          <p:nvPr/>
        </p:nvSpPr>
        <p:spPr>
          <a:xfrm>
            <a:off x="2417426" y="4289335"/>
            <a:ext cx="828000" cy="180000"/>
          </a:xfrm>
          <a:prstGeom prst="roundRect">
            <a:avLst>
              <a:gd name="adj" fmla="val 50000"/>
            </a:avLst>
          </a:prstGeom>
          <a:solidFill>
            <a:srgbClr val="B0121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Almuth</a:t>
            </a:r>
            <a:endParaRPr lang="en-US" sz="1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013A2F-351F-E7AD-324E-F71843498385}"/>
              </a:ext>
            </a:extLst>
          </p:cNvPr>
          <p:cNvSpPr>
            <a:spLocks/>
          </p:cNvSpPr>
          <p:nvPr/>
        </p:nvSpPr>
        <p:spPr>
          <a:xfrm>
            <a:off x="3643909" y="4287338"/>
            <a:ext cx="828000" cy="180000"/>
          </a:xfrm>
          <a:prstGeom prst="roundRect">
            <a:avLst>
              <a:gd name="adj" fmla="val 50000"/>
            </a:avLst>
          </a:prstGeom>
          <a:solidFill>
            <a:srgbClr val="B0121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Gian</a:t>
            </a:r>
            <a:endParaRPr lang="en-US"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AF6179E-0161-892C-586D-6FA2255BA0BE}"/>
              </a:ext>
            </a:extLst>
          </p:cNvPr>
          <p:cNvSpPr>
            <a:spLocks/>
          </p:cNvSpPr>
          <p:nvPr/>
        </p:nvSpPr>
        <p:spPr>
          <a:xfrm>
            <a:off x="4835916" y="4287338"/>
            <a:ext cx="828000" cy="180000"/>
          </a:xfrm>
          <a:prstGeom prst="roundRect">
            <a:avLst>
              <a:gd name="adj" fmla="val 50000"/>
            </a:avLst>
          </a:prstGeom>
          <a:solidFill>
            <a:srgbClr val="B0121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Liliana</a:t>
            </a:r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B57F21-EF96-A175-77F6-1D59889BE3E4}"/>
              </a:ext>
            </a:extLst>
          </p:cNvPr>
          <p:cNvSpPr>
            <a:spLocks/>
          </p:cNvSpPr>
          <p:nvPr/>
        </p:nvSpPr>
        <p:spPr>
          <a:xfrm>
            <a:off x="6027924" y="4291530"/>
            <a:ext cx="828000" cy="180000"/>
          </a:xfrm>
          <a:prstGeom prst="roundRect">
            <a:avLst>
              <a:gd name="adj" fmla="val 50000"/>
            </a:avLst>
          </a:prstGeom>
          <a:solidFill>
            <a:srgbClr val="B01217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Sarra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0681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9BF975-18D8-2D9E-BA6D-0917A54DA52C}"/>
              </a:ext>
            </a:extLst>
          </p:cNvPr>
          <p:cNvSpPr txBox="1"/>
          <p:nvPr/>
        </p:nvSpPr>
        <p:spPr>
          <a:xfrm>
            <a:off x="536597" y="458426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6CA7-6F87-F941-28E0-E57EE52084F4}"/>
              </a:ext>
            </a:extLst>
          </p:cNvPr>
          <p:cNvSpPr txBox="1"/>
          <p:nvPr/>
        </p:nvSpPr>
        <p:spPr>
          <a:xfrm>
            <a:off x="595618" y="1007784"/>
            <a:ext cx="490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Distribution of individual features across clusters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616DE-856F-0C6F-C872-68BFE5B28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14"/>
          <a:stretch/>
        </p:blipFill>
        <p:spPr>
          <a:xfrm>
            <a:off x="595618" y="2484424"/>
            <a:ext cx="2504198" cy="23376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06493A-0C2B-CF28-420A-2120DDC5D4B6}"/>
                  </a:ext>
                </a:extLst>
              </p:cNvPr>
              <p:cNvSpPr txBox="1"/>
              <p:nvPr/>
            </p:nvSpPr>
            <p:spPr>
              <a:xfrm>
                <a:off x="593999" y="2260699"/>
                <a:ext cx="106075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1200" dirty="0"/>
                  <a:t>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06493A-0C2B-CF28-420A-2120DDC5D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99" y="2260699"/>
                <a:ext cx="1060750" cy="276999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9631F798-B5DC-A455-F09D-639CFC8B4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6"/>
          <a:stretch/>
        </p:blipFill>
        <p:spPr>
          <a:xfrm>
            <a:off x="3986784" y="2070474"/>
            <a:ext cx="3950588" cy="32082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B0F164-0F49-E2F2-33F5-6A5916C030D4}"/>
              </a:ext>
            </a:extLst>
          </p:cNvPr>
          <p:cNvSpPr txBox="1">
            <a:spLocks noChangeAspect="1"/>
          </p:cNvSpPr>
          <p:nvPr/>
        </p:nvSpPr>
        <p:spPr>
          <a:xfrm rot="16200000">
            <a:off x="3550877" y="3448788"/>
            <a:ext cx="609014" cy="2628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feature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2704C-A1A8-D637-B2C4-00512AEADBAD}"/>
              </a:ext>
            </a:extLst>
          </p:cNvPr>
          <p:cNvSpPr txBox="1"/>
          <p:nvPr/>
        </p:nvSpPr>
        <p:spPr>
          <a:xfrm>
            <a:off x="7936992" y="249118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FA9BE-9020-429B-8B68-A9487AFBA5AD}"/>
              </a:ext>
            </a:extLst>
          </p:cNvPr>
          <p:cNvSpPr txBox="1"/>
          <p:nvPr/>
        </p:nvSpPr>
        <p:spPr>
          <a:xfrm>
            <a:off x="7936992" y="3499188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20%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113A25E-AD99-9D74-970F-5A831E0C750E}"/>
              </a:ext>
            </a:extLst>
          </p:cNvPr>
          <p:cNvSpPr>
            <a:spLocks/>
          </p:cNvSpPr>
          <p:nvPr/>
        </p:nvSpPr>
        <p:spPr>
          <a:xfrm>
            <a:off x="5352192" y="1926474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feature</a:t>
            </a:r>
            <a:endParaRPr lang="en-US" sz="1300" b="1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4BF290E-621F-60B4-3F31-694EAF37A839}"/>
              </a:ext>
            </a:extLst>
          </p:cNvPr>
          <p:cNvSpPr>
            <a:spLocks/>
          </p:cNvSpPr>
          <p:nvPr/>
        </p:nvSpPr>
        <p:spPr>
          <a:xfrm>
            <a:off x="5352192" y="4107853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Low feature</a:t>
            </a:r>
            <a:endParaRPr lang="en-US" sz="13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242F40-15B5-BBC3-C060-D8600FF979EC}"/>
              </a:ext>
            </a:extLst>
          </p:cNvPr>
          <p:cNvSpPr/>
          <p:nvPr/>
        </p:nvSpPr>
        <p:spPr>
          <a:xfrm>
            <a:off x="4279392" y="2647310"/>
            <a:ext cx="3657600" cy="1006030"/>
          </a:xfrm>
          <a:prstGeom prst="rect">
            <a:avLst/>
          </a:prstGeom>
          <a:solidFill>
            <a:srgbClr val="FFC5B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91A7C4-FBFE-D9BF-2952-7334755936A1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8" name="Picture 2" descr="Streaming Music Startup: Pitch on Behance">
              <a:extLst>
                <a:ext uri="{FF2B5EF4-FFF2-40B4-BE49-F238E27FC236}">
                  <a16:creationId xmlns:a16="http://schemas.microsoft.com/office/drawing/2014/main" id="{EE3BFCFB-CAA4-A24E-A410-C990CA338F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7A9E074-7975-C22C-0795-A429938A0FCF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777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exploration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Labeling clusters with high (&gt;80%) or low (&lt;20%) value of feature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D4505-A5FF-4D1B-EA08-2F155E5D4B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80"/>
          <a:stretch/>
        </p:blipFill>
        <p:spPr>
          <a:xfrm>
            <a:off x="2375455" y="1926474"/>
            <a:ext cx="3677874" cy="34359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F328EB3-60AF-FB5F-D93C-29EBD502E9B8}"/>
              </a:ext>
            </a:extLst>
          </p:cNvPr>
          <p:cNvSpPr/>
          <p:nvPr/>
        </p:nvSpPr>
        <p:spPr>
          <a:xfrm>
            <a:off x="2466363" y="1926474"/>
            <a:ext cx="728472" cy="992895"/>
          </a:xfrm>
          <a:prstGeom prst="rect">
            <a:avLst/>
          </a:prstGeom>
          <a:solidFill>
            <a:srgbClr val="FFC5B9">
              <a:alpha val="689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AC14D4-5F78-8059-4F42-9DA6DE535F5A}"/>
              </a:ext>
            </a:extLst>
          </p:cNvPr>
          <p:cNvSpPr/>
          <p:nvPr/>
        </p:nvSpPr>
        <p:spPr>
          <a:xfrm>
            <a:off x="3168000" y="1926474"/>
            <a:ext cx="3001888" cy="3534759"/>
          </a:xfrm>
          <a:prstGeom prst="rect">
            <a:avLst/>
          </a:prstGeom>
          <a:solidFill>
            <a:srgbClr val="FFC5B9">
              <a:alpha val="689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6E698-26F3-3B99-E872-2944451527F5}"/>
              </a:ext>
            </a:extLst>
          </p:cNvPr>
          <p:cNvSpPr/>
          <p:nvPr/>
        </p:nvSpPr>
        <p:spPr>
          <a:xfrm>
            <a:off x="2375454" y="4679462"/>
            <a:ext cx="819381" cy="597214"/>
          </a:xfrm>
          <a:prstGeom prst="rect">
            <a:avLst/>
          </a:prstGeom>
          <a:solidFill>
            <a:srgbClr val="FFC5B9">
              <a:alpha val="6891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A07329-4639-F33C-D552-F76DC1459134}"/>
              </a:ext>
            </a:extLst>
          </p:cNvPr>
          <p:cNvSpPr>
            <a:spLocks/>
          </p:cNvSpPr>
          <p:nvPr/>
        </p:nvSpPr>
        <p:spPr>
          <a:xfrm>
            <a:off x="595618" y="3610420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duration</a:t>
            </a:r>
            <a:endParaRPr lang="en-US" sz="1300" b="1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56591B4-29A4-CD58-B0F0-B365EEA5C340}"/>
              </a:ext>
            </a:extLst>
          </p:cNvPr>
          <p:cNvSpPr>
            <a:spLocks/>
          </p:cNvSpPr>
          <p:nvPr/>
        </p:nvSpPr>
        <p:spPr>
          <a:xfrm>
            <a:off x="595618" y="4159345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Low </a:t>
            </a:r>
            <a:r>
              <a:rPr lang="en-GB" sz="1300" b="1" dirty="0" err="1"/>
              <a:t>instrum</a:t>
            </a:r>
            <a:r>
              <a:rPr lang="en-GB" sz="1300" b="1" dirty="0"/>
              <a:t>.</a:t>
            </a:r>
            <a:endParaRPr lang="en-US" sz="1300" b="1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CEBD5BC-8232-8A6C-1199-EBBD2907C6F4}"/>
              </a:ext>
            </a:extLst>
          </p:cNvPr>
          <p:cNvSpPr>
            <a:spLocks/>
          </p:cNvSpPr>
          <p:nvPr/>
        </p:nvSpPr>
        <p:spPr>
          <a:xfrm>
            <a:off x="595618" y="3082345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danceability</a:t>
            </a:r>
            <a:endParaRPr lang="en-US" sz="13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CFB38A-769D-40C8-A20C-5E7F4ED01B33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42015"/>
            <a:ext cx="889629" cy="731896"/>
            <a:chOff x="2726422" y="1946245"/>
            <a:chExt cx="3548543" cy="2919369"/>
          </a:xfrm>
        </p:grpSpPr>
        <p:pic>
          <p:nvPicPr>
            <p:cNvPr id="4" name="Picture 2" descr="Streaming Music Startup: Pitch on Behance">
              <a:extLst>
                <a:ext uri="{FF2B5EF4-FFF2-40B4-BE49-F238E27FC236}">
                  <a16:creationId xmlns:a16="http://schemas.microsoft.com/office/drawing/2014/main" id="{62C6171B-F61D-56A3-09AC-FEC59AC07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849CC0-0F29-CF01-3D35-BB0356A2BDB3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883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Labeling clusters with high (&gt;80%) or low (&lt;20%) value of feature</a:t>
            </a:r>
          </a:p>
        </p:txBody>
      </p:sp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A02EBE9-F983-3E0F-806D-2195619A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949" y="3411257"/>
            <a:ext cx="818840" cy="829905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5E7402C-6F56-170A-DB66-70852F45424D}"/>
              </a:ext>
            </a:extLst>
          </p:cNvPr>
          <p:cNvSpPr>
            <a:spLocks/>
          </p:cNvSpPr>
          <p:nvPr/>
        </p:nvSpPr>
        <p:spPr>
          <a:xfrm>
            <a:off x="985866" y="37189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duration</a:t>
            </a:r>
            <a:endParaRPr lang="en-US" sz="1300" b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FCFC67-FA8A-53B2-6FEB-C8298FD7D49F}"/>
              </a:ext>
            </a:extLst>
          </p:cNvPr>
          <p:cNvSpPr>
            <a:spLocks/>
          </p:cNvSpPr>
          <p:nvPr/>
        </p:nvSpPr>
        <p:spPr>
          <a:xfrm>
            <a:off x="985866" y="40933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Low </a:t>
            </a:r>
            <a:r>
              <a:rPr lang="en-GB" sz="1300" b="1" dirty="0" err="1"/>
              <a:t>instrum</a:t>
            </a:r>
            <a:r>
              <a:rPr lang="en-GB" sz="1300" b="1" dirty="0"/>
              <a:t>.</a:t>
            </a:r>
            <a:endParaRPr lang="en-US" sz="1300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3262DF-0BA1-0244-9887-6F48EE1FDD55}"/>
              </a:ext>
            </a:extLst>
          </p:cNvPr>
          <p:cNvSpPr>
            <a:spLocks/>
          </p:cNvSpPr>
          <p:nvPr/>
        </p:nvSpPr>
        <p:spPr>
          <a:xfrm>
            <a:off x="985866" y="33409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danceability</a:t>
            </a:r>
            <a:endParaRPr lang="en-US" sz="13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6774C6-EEA9-C9DB-1244-E1740923F030}"/>
              </a:ext>
            </a:extLst>
          </p:cNvPr>
          <p:cNvSpPr txBox="1"/>
          <p:nvPr/>
        </p:nvSpPr>
        <p:spPr>
          <a:xfrm>
            <a:off x="850536" y="2730440"/>
            <a:ext cx="178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Labelled clusters</a:t>
            </a:r>
            <a:endParaRPr lang="en-US" sz="1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6AFD1-14AA-A247-39AD-ABD713EB9DF9}"/>
              </a:ext>
            </a:extLst>
          </p:cNvPr>
          <p:cNvSpPr txBox="1"/>
          <p:nvPr/>
        </p:nvSpPr>
        <p:spPr>
          <a:xfrm>
            <a:off x="5771597" y="2719423"/>
            <a:ext cx="2081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User friendly titles</a:t>
            </a:r>
            <a:endParaRPr lang="en-US" sz="18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D399D9-CF74-8CFF-843B-12C8AD1379D0}"/>
              </a:ext>
            </a:extLst>
          </p:cNvPr>
          <p:cNvSpPr>
            <a:spLocks/>
          </p:cNvSpPr>
          <p:nvPr/>
        </p:nvSpPr>
        <p:spPr>
          <a:xfrm>
            <a:off x="5528872" y="37038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Dynamic Tempo Soundscapes</a:t>
            </a:r>
            <a:endParaRPr lang="en-US" sz="1300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A0A61C-C998-699D-45E4-FAEF1D69E6F0}"/>
              </a:ext>
            </a:extLst>
          </p:cNvPr>
          <p:cNvSpPr>
            <a:spLocks/>
          </p:cNvSpPr>
          <p:nvPr/>
        </p:nvSpPr>
        <p:spPr>
          <a:xfrm>
            <a:off x="5528872" y="40782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Laid-Back Melodic Escapes</a:t>
            </a:r>
            <a:endParaRPr lang="en-US" sz="1300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AC6CCC8-CE8B-E745-2DD2-960D3DB3D8F4}"/>
              </a:ext>
            </a:extLst>
          </p:cNvPr>
          <p:cNvSpPr>
            <a:spLocks/>
          </p:cNvSpPr>
          <p:nvPr/>
        </p:nvSpPr>
        <p:spPr>
          <a:xfrm>
            <a:off x="5528870" y="33258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Soothing Instrumental Journeys</a:t>
            </a:r>
            <a:endParaRPr lang="en-US" sz="13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757484-0CE1-AE57-0D0E-807D83F9E550}"/>
              </a:ext>
            </a:extLst>
          </p:cNvPr>
          <p:cNvSpPr>
            <a:spLocks noChangeAspect="1"/>
          </p:cNvSpPr>
          <p:nvPr/>
        </p:nvSpPr>
        <p:spPr>
          <a:xfrm>
            <a:off x="3473500" y="3284612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62AACDE-4372-6B5F-EE65-70BE454945FE}"/>
              </a:ext>
            </a:extLst>
          </p:cNvPr>
          <p:cNvSpPr>
            <a:spLocks noChangeAspect="1"/>
          </p:cNvSpPr>
          <p:nvPr/>
        </p:nvSpPr>
        <p:spPr>
          <a:xfrm>
            <a:off x="3473369" y="3284612"/>
            <a:ext cx="1080000" cy="1080000"/>
          </a:xfrm>
          <a:prstGeom prst="ellipse">
            <a:avLst/>
          </a:prstGeom>
          <a:noFill/>
          <a:ln w="5080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A2BBC-7C9D-1F64-8D30-50E2CBE56706}"/>
              </a:ext>
            </a:extLst>
          </p:cNvPr>
          <p:cNvSpPr txBox="1"/>
          <p:nvPr/>
        </p:nvSpPr>
        <p:spPr>
          <a:xfrm>
            <a:off x="536597" y="458426"/>
            <a:ext cx="4679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telling features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161D67-C05A-A148-93B1-72F03A5D0D97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4" name="Picture 2" descr="Streaming Music Startup: Pitch on Behance">
              <a:extLst>
                <a:ext uri="{FF2B5EF4-FFF2-40B4-BE49-F238E27FC236}">
                  <a16:creationId xmlns:a16="http://schemas.microsoft.com/office/drawing/2014/main" id="{3F906D02-B59E-3CEA-30F2-08D12A56BF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01E4BE-2637-113C-BDDB-7B2E9069DEB8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26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5" grpId="0" animBg="1"/>
      <p:bldP spid="4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277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Telling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Labeling clusters with high (&gt;80%) or low (&lt;20%) value of feature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6AFD1-14AA-A247-39AD-ABD713EB9DF9}"/>
              </a:ext>
            </a:extLst>
          </p:cNvPr>
          <p:cNvSpPr txBox="1"/>
          <p:nvPr/>
        </p:nvSpPr>
        <p:spPr>
          <a:xfrm>
            <a:off x="838345" y="2692529"/>
            <a:ext cx="2081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User friendly titles</a:t>
            </a:r>
            <a:endParaRPr lang="en-US" sz="18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D399D9-CF74-8CFF-843B-12C8AD1379D0}"/>
              </a:ext>
            </a:extLst>
          </p:cNvPr>
          <p:cNvSpPr>
            <a:spLocks/>
          </p:cNvSpPr>
          <p:nvPr/>
        </p:nvSpPr>
        <p:spPr>
          <a:xfrm>
            <a:off x="595620" y="3676915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Dynamic Tempo Soundscapes</a:t>
            </a:r>
            <a:endParaRPr lang="en-US" sz="1300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A0A61C-C998-699D-45E4-FAEF1D69E6F0}"/>
              </a:ext>
            </a:extLst>
          </p:cNvPr>
          <p:cNvSpPr>
            <a:spLocks/>
          </p:cNvSpPr>
          <p:nvPr/>
        </p:nvSpPr>
        <p:spPr>
          <a:xfrm>
            <a:off x="595620" y="4051315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Laid-Back Melodic Escapes</a:t>
            </a:r>
            <a:endParaRPr lang="en-US" sz="1300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AC6CCC8-CE8B-E745-2DD2-960D3DB3D8F4}"/>
              </a:ext>
            </a:extLst>
          </p:cNvPr>
          <p:cNvSpPr>
            <a:spLocks/>
          </p:cNvSpPr>
          <p:nvPr/>
        </p:nvSpPr>
        <p:spPr>
          <a:xfrm>
            <a:off x="595618" y="3298915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Soothing Instrumental Journeys</a:t>
            </a:r>
            <a:endParaRPr lang="en-US" sz="1300" b="1" dirty="0"/>
          </a:p>
        </p:txBody>
      </p:sp>
      <p:pic>
        <p:nvPicPr>
          <p:cNvPr id="12" name="Picture 11" descr="A picture containing text, screenshot, square, rectangle&#10;&#10;Description automatically generated">
            <a:extLst>
              <a:ext uri="{FF2B5EF4-FFF2-40B4-BE49-F238E27FC236}">
                <a16:creationId xmlns:a16="http://schemas.microsoft.com/office/drawing/2014/main" id="{27A4DC29-BE92-91DE-75DE-E3E35183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83"/>
          <a:stretch/>
        </p:blipFill>
        <p:spPr>
          <a:xfrm>
            <a:off x="4078011" y="2041200"/>
            <a:ext cx="3806264" cy="3556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4DCE1F0-A1C3-D53A-3A2D-4651BD15510B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4" name="Picture 2" descr="Streaming Music Startup: Pitch on Behance">
              <a:extLst>
                <a:ext uri="{FF2B5EF4-FFF2-40B4-BE49-F238E27FC236}">
                  <a16:creationId xmlns:a16="http://schemas.microsoft.com/office/drawing/2014/main" id="{26255DB2-FDF0-5B5A-1D1C-CBD9A79EEF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B884FA9-97AC-E5DC-871B-590F351C425E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988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1270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395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playlist on Spotify via </a:t>
            </a:r>
            <a:r>
              <a:rPr lang="en-US" dirty="0" err="1"/>
              <a:t>Spotipy</a:t>
            </a:r>
            <a:r>
              <a:rPr lang="en-US" dirty="0"/>
              <a:t> API</a:t>
            </a:r>
          </a:p>
        </p:txBody>
      </p:sp>
      <p:pic>
        <p:nvPicPr>
          <p:cNvPr id="12" name="Picture 11" descr="A picture containing text, screenshot, square, rectangle&#10;&#10;Description automatically generated">
            <a:extLst>
              <a:ext uri="{FF2B5EF4-FFF2-40B4-BE49-F238E27FC236}">
                <a16:creationId xmlns:a16="http://schemas.microsoft.com/office/drawing/2014/main" id="{27A4DC29-BE92-91DE-75DE-E3E35183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283"/>
          <a:stretch/>
        </p:blipFill>
        <p:spPr>
          <a:xfrm>
            <a:off x="595618" y="1494000"/>
            <a:ext cx="3806264" cy="3556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D822163-86E4-A1E1-A720-656F6DB488E8}"/>
              </a:ext>
            </a:extLst>
          </p:cNvPr>
          <p:cNvGrpSpPr/>
          <p:nvPr/>
        </p:nvGrpSpPr>
        <p:grpSpPr>
          <a:xfrm>
            <a:off x="5684808" y="1728274"/>
            <a:ext cx="2317630" cy="3090937"/>
            <a:chOff x="5837208" y="1573078"/>
            <a:chExt cx="2317630" cy="309093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EE581B6-D84F-8072-7215-1D3AC4CD92A7}"/>
                </a:ext>
              </a:extLst>
            </p:cNvPr>
            <p:cNvSpPr/>
            <p:nvPr/>
          </p:nvSpPr>
          <p:spPr>
            <a:xfrm>
              <a:off x="5837208" y="1573078"/>
              <a:ext cx="2317630" cy="3090937"/>
            </a:xfrm>
            <a:prstGeom prst="roundRect">
              <a:avLst>
                <a:gd name="adj" fmla="val 9810"/>
              </a:avLst>
            </a:prstGeom>
            <a:solidFill>
              <a:srgbClr val="00000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 descr="A picture containing graphics, font, logo, graphic design&#10;&#10;Description automatically generated">
              <a:extLst>
                <a:ext uri="{FF2B5EF4-FFF2-40B4-BE49-F238E27FC236}">
                  <a16:creationId xmlns:a16="http://schemas.microsoft.com/office/drawing/2014/main" id="{7AAF24E7-A2FE-5EE9-4A3C-56834F663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0007" y="1704623"/>
              <a:ext cx="939800" cy="361950"/>
            </a:xfrm>
            <a:prstGeom prst="rect">
              <a:avLst/>
            </a:prstGeom>
          </p:spPr>
        </p:pic>
        <p:pic>
          <p:nvPicPr>
            <p:cNvPr id="18" name="Picture 17" descr="A collage of music covers&#10;&#10;Description automatically generated with medium confidence">
              <a:extLst>
                <a:ext uri="{FF2B5EF4-FFF2-40B4-BE49-F238E27FC236}">
                  <a16:creationId xmlns:a16="http://schemas.microsoft.com/office/drawing/2014/main" id="{08C33689-4C0B-D245-85B8-4CB276DF2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4724" y="2198118"/>
              <a:ext cx="810166" cy="1008000"/>
            </a:xfrm>
            <a:prstGeom prst="rect">
              <a:avLst/>
            </a:prstGeom>
          </p:spPr>
        </p:pic>
        <p:pic>
          <p:nvPicPr>
            <p:cNvPr id="20" name="Picture 19" descr="A screenshot of a music album cover&#10;&#10;Description automatically generated with medium confidence">
              <a:extLst>
                <a:ext uri="{FF2B5EF4-FFF2-40B4-BE49-F238E27FC236}">
                  <a16:creationId xmlns:a16="http://schemas.microsoft.com/office/drawing/2014/main" id="{4308F6E7-E87A-77E7-943A-B6BA68B8D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73490" y="2198118"/>
              <a:ext cx="810166" cy="1008000"/>
            </a:xfrm>
            <a:prstGeom prst="rect">
              <a:avLst/>
            </a:prstGeom>
          </p:spPr>
        </p:pic>
        <p:pic>
          <p:nvPicPr>
            <p:cNvPr id="22" name="Picture 21" descr="A collage of music covers&#10;&#10;Description automatically generated with low confidence">
              <a:extLst>
                <a:ext uri="{FF2B5EF4-FFF2-40B4-BE49-F238E27FC236}">
                  <a16:creationId xmlns:a16="http://schemas.microsoft.com/office/drawing/2014/main" id="{8CAA1C60-06B5-DF28-55EA-F7F61790F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73490" y="3337663"/>
              <a:ext cx="810166" cy="1008000"/>
            </a:xfrm>
            <a:prstGeom prst="rect">
              <a:avLst/>
            </a:prstGeom>
          </p:spPr>
        </p:pic>
        <p:pic>
          <p:nvPicPr>
            <p:cNvPr id="25" name="Picture 24" descr="A screenshot of a phone&#10;&#10;Description automatically generated with low confidence">
              <a:extLst>
                <a:ext uri="{FF2B5EF4-FFF2-40B4-BE49-F238E27FC236}">
                  <a16:creationId xmlns:a16="http://schemas.microsoft.com/office/drawing/2014/main" id="{8C64A0D4-1A00-6D3A-8C66-737EADF7B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14724" y="3337663"/>
              <a:ext cx="810166" cy="1008000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D0C63D9-990B-2010-FE9E-DEC0706A503B}"/>
              </a:ext>
            </a:extLst>
          </p:cNvPr>
          <p:cNvSpPr txBox="1"/>
          <p:nvPr/>
        </p:nvSpPr>
        <p:spPr>
          <a:xfrm>
            <a:off x="830987" y="5721482"/>
            <a:ext cx="339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raters for 4 groups of playlists</a:t>
            </a:r>
          </a:p>
          <a:p>
            <a:r>
              <a:rPr lang="en-US" b="1" dirty="0"/>
              <a:t>Rate</a:t>
            </a:r>
            <a:r>
              <a:rPr lang="en-US" dirty="0"/>
              <a:t> of the agreement from </a:t>
            </a:r>
            <a:r>
              <a:rPr lang="en-US" b="1" dirty="0"/>
              <a:t>0 to 1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DD404AF5-8E9F-D108-6EF5-B6A302FB97D1}"/>
              </a:ext>
            </a:extLst>
          </p:cNvPr>
          <p:cNvSpPr/>
          <p:nvPr/>
        </p:nvSpPr>
        <p:spPr>
          <a:xfrm rot="16200000">
            <a:off x="4538901" y="5580000"/>
            <a:ext cx="484632" cy="978408"/>
          </a:xfrm>
          <a:prstGeom prst="downArrow">
            <a:avLst/>
          </a:prstGeom>
          <a:solidFill>
            <a:srgbClr val="B0121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B9FC47-C088-1941-08B9-F6D01169A0BF}"/>
              </a:ext>
            </a:extLst>
          </p:cNvPr>
          <p:cNvSpPr txBox="1"/>
          <p:nvPr/>
        </p:nvSpPr>
        <p:spPr>
          <a:xfrm>
            <a:off x="5680346" y="5444484"/>
            <a:ext cx="16509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0.9</a:t>
            </a: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0.72</a:t>
            </a: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0.82</a:t>
            </a:r>
            <a:endParaRPr lang="en-GB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0.52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C019CF-D2AD-8004-4486-0AA19E6DC68A}"/>
              </a:ext>
            </a:extLst>
          </p:cNvPr>
          <p:cNvSpPr txBox="1"/>
          <p:nvPr/>
        </p:nvSpPr>
        <p:spPr>
          <a:xfrm>
            <a:off x="7209370" y="5726745"/>
            <a:ext cx="1063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solidFill>
                  <a:srgbClr val="B012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74%</a:t>
            </a:r>
            <a:endParaRPr lang="en-US" sz="3200" b="1" dirty="0">
              <a:solidFill>
                <a:srgbClr val="B012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51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Concluding remarks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BAE2D-93B2-2F9C-0B39-D9A00F2C5186}"/>
              </a:ext>
            </a:extLst>
          </p:cNvPr>
          <p:cNvSpPr txBox="1"/>
          <p:nvPr/>
        </p:nvSpPr>
        <p:spPr>
          <a:xfrm>
            <a:off x="1898009" y="1627300"/>
            <a:ext cx="5347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GB" sz="1800" dirty="0">
                <a:solidFill>
                  <a:schemeClr val="dk1"/>
                </a:solidFill>
                <a:sym typeface="Roboto"/>
              </a:rPr>
              <a:t>🗝️ 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0% </a:t>
            </a:r>
            <a:r>
              <a:rPr lang="en-GB" sz="1800" i="0" u="none" strike="noStrike" dirty="0">
                <a:solidFill>
                  <a:srgbClr val="000000"/>
                </a:solidFill>
                <a:effectLst/>
              </a:rPr>
              <a:t>clusters </a:t>
            </a:r>
            <a:r>
              <a:rPr lang="en-GB" dirty="0"/>
              <a:t>very close and ~50% very distant </a:t>
            </a:r>
            <a:r>
              <a:rPr lang="en-GB" sz="1800" i="0" u="none" strike="noStrike" dirty="0">
                <a:solidFill>
                  <a:srgbClr val="000000"/>
                </a:solidFill>
                <a:effectLst/>
                <a:sym typeface="Wingdings" pitchFamily="2" charset="2"/>
              </a:rPr>
              <a:t> </a:t>
            </a:r>
            <a:r>
              <a:rPr lang="en-GB" sz="1800" b="1" dirty="0" err="1">
                <a:solidFill>
                  <a:srgbClr val="B01217"/>
                </a:solidFill>
              </a:rPr>
              <a:t>KMeans</a:t>
            </a:r>
            <a:r>
              <a:rPr lang="en-GB" sz="1800" b="1" dirty="0">
                <a:solidFill>
                  <a:srgbClr val="B01217"/>
                </a:solidFill>
              </a:rPr>
              <a:t>-Clustering</a:t>
            </a:r>
            <a:r>
              <a:rPr lang="en-GB" sz="1800" b="0" i="0" u="none" strike="noStrike" dirty="0">
                <a:solidFill>
                  <a:srgbClr val="B01217"/>
                </a:solidFill>
                <a:effectLst/>
              </a:rPr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is overall 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</a:rPr>
              <a:t>good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endParaRPr lang="en-GB" sz="1800" b="0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0"/>
              </a:spcBef>
              <a:spcAft>
                <a:spcPts val="0"/>
              </a:spcAft>
            </a:pPr>
            <a:r>
              <a:rPr lang="en-GB" sz="1800" dirty="0">
                <a:solidFill>
                  <a:schemeClr val="dk1"/>
                </a:solidFill>
                <a:sym typeface="Roboto"/>
              </a:rPr>
              <a:t>🗝️ 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Average Rating </a:t>
            </a:r>
            <a:r>
              <a:rPr lang="en-GB" sz="1800" i="0" u="none" strike="noStrike" dirty="0">
                <a:effectLst/>
              </a:rPr>
              <a:t>74% </a:t>
            </a:r>
            <a:r>
              <a:rPr lang="en-GB" sz="1800" i="0" u="none" strike="noStrike" dirty="0">
                <a:effectLst/>
                <a:sym typeface="Wingdings" pitchFamily="2" charset="2"/>
              </a:rPr>
              <a:t>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  <a:sym typeface="Wingdings" pitchFamily="2" charset="2"/>
              </a:rPr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the values of the </a:t>
            </a:r>
            <a:r>
              <a:rPr lang="en-GB" b="1" dirty="0">
                <a:solidFill>
                  <a:srgbClr val="B01217"/>
                </a:solidFill>
              </a:rPr>
              <a:t>S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</a:rPr>
              <a:t>potify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</a:rPr>
              <a:t>features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</a:rPr>
              <a:t> is </a:t>
            </a:r>
            <a:r>
              <a:rPr lang="en-GB" sz="1800" b="1" i="0" u="none" strike="noStrike" dirty="0">
                <a:solidFill>
                  <a:srgbClr val="B01217"/>
                </a:solidFill>
                <a:effectLst/>
              </a:rPr>
              <a:t>good</a:t>
            </a:r>
            <a:endParaRPr lang="en-GB" b="1" dirty="0">
              <a:solidFill>
                <a:srgbClr val="B0121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C92EC7-0314-2E89-E5F5-355FAA6DD6F8}"/>
              </a:ext>
            </a:extLst>
          </p:cNvPr>
          <p:cNvSpPr txBox="1"/>
          <p:nvPr/>
        </p:nvSpPr>
        <p:spPr>
          <a:xfrm>
            <a:off x="2285999" y="4353537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Next steps:</a:t>
            </a:r>
          </a:p>
          <a:p>
            <a:pPr algn="l" rtl="0">
              <a:spcBef>
                <a:spcPts val="0"/>
              </a:spcBef>
              <a:spcAft>
                <a:spcPts val="0"/>
              </a:spcAft>
            </a:pPr>
            <a:endParaRPr lang="en-GB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playlists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among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listeners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Try to get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cleaner data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there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285750" indent="-285750" algn="l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Look into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F021EB-FA33-3FA6-B8AC-DE2ACEC9F754}"/>
              </a:ext>
            </a:extLst>
          </p:cNvPr>
          <p:cNvSpPr>
            <a:spLocks/>
          </p:cNvSpPr>
          <p:nvPr/>
        </p:nvSpPr>
        <p:spPr>
          <a:xfrm>
            <a:off x="1898009" y="3400727"/>
            <a:ext cx="534798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ts val="0"/>
              </a:spcBef>
              <a:spcAft>
                <a:spcPts val="0"/>
              </a:spcAft>
            </a:pPr>
            <a:r>
              <a:rPr lang="en-GB" b="1" i="0" u="none" strike="noStrike" dirty="0">
                <a:solidFill>
                  <a:schemeClr val="bg1"/>
                </a:solidFill>
                <a:effectLst/>
              </a:rPr>
              <a:t>Data-driven approach: good basis for playlist creators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FE52BA-C59B-5F50-5D30-A12952A9559F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17" name="Picture 2" descr="Streaming Music Startup: Pitch on Behance">
              <a:extLst>
                <a:ext uri="{FF2B5EF4-FFF2-40B4-BE49-F238E27FC236}">
                  <a16:creationId xmlns:a16="http://schemas.microsoft.com/office/drawing/2014/main" id="{F8DE5E94-6370-26A6-937B-A0F04E62DE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05F7BB-A1FC-9EA0-4A4C-60E2FA547347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6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1673876" y="2664731"/>
            <a:ext cx="32111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THANK YOU FOR </a:t>
            </a:r>
          </a:p>
          <a:p>
            <a:r>
              <a:rPr lang="en-US" sz="3200" b="1" dirty="0"/>
              <a:t>YOUR ATTENTION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571635-00DE-8AB7-4668-7F94D1B221F5}"/>
              </a:ext>
            </a:extLst>
          </p:cNvPr>
          <p:cNvGrpSpPr/>
          <p:nvPr/>
        </p:nvGrpSpPr>
        <p:grpSpPr>
          <a:xfrm>
            <a:off x="5545123" y="840222"/>
            <a:ext cx="2197916" cy="4726235"/>
            <a:chOff x="5545123" y="840222"/>
            <a:chExt cx="2197916" cy="47262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FA927E-B8EA-E0BE-D9D3-3729338E670D}"/>
                </a:ext>
              </a:extLst>
            </p:cNvPr>
            <p:cNvGrpSpPr/>
            <p:nvPr/>
          </p:nvGrpSpPr>
          <p:grpSpPr>
            <a:xfrm>
              <a:off x="5545123" y="840222"/>
              <a:ext cx="2197916" cy="4726235"/>
              <a:chOff x="5545123" y="840222"/>
              <a:chExt cx="2197916" cy="472623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5725057-4982-A494-C5FC-1C11207949E0}"/>
                  </a:ext>
                </a:extLst>
              </p:cNvPr>
              <p:cNvSpPr/>
              <p:nvPr/>
            </p:nvSpPr>
            <p:spPr>
              <a:xfrm>
                <a:off x="5545123" y="840222"/>
                <a:ext cx="2197916" cy="4726235"/>
              </a:xfrm>
              <a:prstGeom prst="rect">
                <a:avLst/>
              </a:prstGeom>
              <a:solidFill>
                <a:srgbClr val="1F212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3DF86E3-C3F2-F151-08FC-2A83525656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5963" b="11385"/>
              <a:stretch/>
            </p:blipFill>
            <p:spPr bwMode="auto">
              <a:xfrm>
                <a:off x="5545123" y="1024418"/>
                <a:ext cx="2197916" cy="44903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413BD01-93A3-3435-3775-890FBB3E3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735" y="1554005"/>
              <a:ext cx="704675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err="1"/>
                <a:t>Rater</a:t>
              </a:r>
              <a:r>
                <a:rPr lang="en-GB" sz="1100" b="1" dirty="0"/>
                <a:t> 1</a:t>
              </a:r>
              <a:endParaRPr lang="en-US" sz="1100" b="1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636C1E5-6210-AC99-A1EE-0C762CEA0C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735" y="2763418"/>
              <a:ext cx="704675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err="1"/>
                <a:t>Rater</a:t>
              </a:r>
              <a:r>
                <a:rPr lang="en-GB" sz="1100" b="1" dirty="0"/>
                <a:t> 4</a:t>
              </a:r>
              <a:endParaRPr lang="en-US" sz="1100" b="1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06B5C74-303A-5737-26B5-17740F379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735" y="3887109"/>
              <a:ext cx="704675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err="1"/>
                <a:t>Rater</a:t>
              </a:r>
              <a:r>
                <a:rPr lang="en-GB" sz="1100" b="1" dirty="0"/>
                <a:t> 2</a:t>
              </a:r>
              <a:endParaRPr lang="en-US" sz="1100" b="1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16E9D9C-C6C6-B905-1315-75473473D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7735" y="5104482"/>
              <a:ext cx="704675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err="1"/>
                <a:t>Rater</a:t>
              </a:r>
              <a:r>
                <a:rPr lang="en-GB" sz="1100" b="1" dirty="0"/>
                <a:t> 3</a:t>
              </a:r>
              <a:endParaRPr lang="en-US" sz="1100" b="1" dirty="0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56837995-588A-CF1E-6260-0F237BCDA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9973" y="1091200"/>
              <a:ext cx="504737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90%</a:t>
              </a:r>
              <a:endParaRPr lang="en-US" sz="1100" b="1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3C47B79-AF1A-AE61-38CA-99D22CC5F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9973" y="2062912"/>
              <a:ext cx="504737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52%</a:t>
              </a:r>
              <a:endParaRPr lang="en-US" sz="1100" b="1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947A471-1444-1F0A-A27A-ED0B5BC20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9973" y="3267512"/>
              <a:ext cx="504737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72%</a:t>
              </a:r>
              <a:endParaRPr lang="en-US" sz="1100" b="1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32FA4F2-1858-FE47-54AD-95DA430B93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9973" y="4472112"/>
              <a:ext cx="504737" cy="252000"/>
            </a:xfrm>
            <a:prstGeom prst="roundRect">
              <a:avLst>
                <a:gd name="adj" fmla="val 50000"/>
              </a:avLst>
            </a:prstGeom>
            <a:solidFill>
              <a:srgbClr val="B0121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b="1" dirty="0"/>
                <a:t>82%</a:t>
              </a:r>
              <a:endParaRPr lang="en-US" sz="11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FDE70E-4B4F-C539-9947-7D839E1E3611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26" name="Picture 2" descr="Streaming Music Startup: Pitch on Behance">
              <a:extLst>
                <a:ext uri="{FF2B5EF4-FFF2-40B4-BE49-F238E27FC236}">
                  <a16:creationId xmlns:a16="http://schemas.microsoft.com/office/drawing/2014/main" id="{3BF81655-487E-8163-C014-39B5BFC7D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C92A70-D0CA-48A8-B16F-638E1FB7863D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296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text, line&#10;&#10;Description automatically generated">
            <a:extLst>
              <a:ext uri="{FF2B5EF4-FFF2-40B4-BE49-F238E27FC236}">
                <a16:creationId xmlns:a16="http://schemas.microsoft.com/office/drawing/2014/main" id="{BD4F54A2-A407-EACD-BA06-684B55207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220" y="3337560"/>
            <a:ext cx="5321300" cy="2743200"/>
          </a:xfrm>
          <a:prstGeom prst="rect">
            <a:avLst/>
          </a:prstGeom>
        </p:spPr>
      </p:pic>
      <p:pic>
        <p:nvPicPr>
          <p:cNvPr id="5" name="Picture 4" descr="A picture containing screenshot, text&#10;&#10;Description automatically generated">
            <a:extLst>
              <a:ext uri="{FF2B5EF4-FFF2-40B4-BE49-F238E27FC236}">
                <a16:creationId xmlns:a16="http://schemas.microsoft.com/office/drawing/2014/main" id="{BD978F26-D3AF-FAC0-8B92-66F13B6B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520" y="389636"/>
            <a:ext cx="53340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55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637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seeking the right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49491-42D4-F69E-D91E-67495A252E6C}"/>
              </a:ext>
            </a:extLst>
          </p:cNvPr>
          <p:cNvSpPr txBox="1"/>
          <p:nvPr/>
        </p:nvSpPr>
        <p:spPr>
          <a:xfrm>
            <a:off x="595618" y="1007784"/>
            <a:ext cx="217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 and elbow</a:t>
            </a:r>
          </a:p>
        </p:txBody>
      </p:sp>
      <p:pic>
        <p:nvPicPr>
          <p:cNvPr id="12" name="Picture 11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1B88CABD-0DA9-083C-096E-ED46FC00A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7"/>
          <a:stretch/>
        </p:blipFill>
        <p:spPr>
          <a:xfrm>
            <a:off x="595618" y="2416029"/>
            <a:ext cx="3962400" cy="2533906"/>
          </a:xfrm>
          <a:prstGeom prst="rect">
            <a:avLst/>
          </a:prstGeom>
        </p:spPr>
      </p:pic>
      <p:pic>
        <p:nvPicPr>
          <p:cNvPr id="14" name="Picture 13" descr="A graph with red dots&#10;&#10;Description automatically generated with low confidence">
            <a:extLst>
              <a:ext uri="{FF2B5EF4-FFF2-40B4-BE49-F238E27FC236}">
                <a16:creationId xmlns:a16="http://schemas.microsoft.com/office/drawing/2014/main" id="{E0A7B91D-328C-AA8E-F801-9E1C52D65A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467"/>
          <a:stretch/>
        </p:blipFill>
        <p:spPr>
          <a:xfrm>
            <a:off x="4572000" y="2416028"/>
            <a:ext cx="3962400" cy="2534171"/>
          </a:xfrm>
          <a:prstGeom prst="rect">
            <a:avLst/>
          </a:prstGeom>
        </p:spPr>
      </p:pic>
      <p:pic>
        <p:nvPicPr>
          <p:cNvPr id="27" name="Picture 26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8514D731-A280-E034-40B7-30C97FABF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29" t="8477" r="51503" b="53691"/>
          <a:stretch/>
        </p:blipFill>
        <p:spPr>
          <a:xfrm>
            <a:off x="2181137" y="2416028"/>
            <a:ext cx="335559" cy="1047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29E09A-4A53-A720-C2D3-769C043B7767}"/>
                  </a:ext>
                </a:extLst>
              </p:cNvPr>
              <p:cNvSpPr txBox="1"/>
              <p:nvPr/>
            </p:nvSpPr>
            <p:spPr>
              <a:xfrm>
                <a:off x="1224140" y="5614877"/>
                <a:ext cx="56873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Silhouette is max for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1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endParaRPr lang="en-US" sz="2000" b="1" dirty="0">
                  <a:solidFill>
                    <a:srgbClr val="B01217"/>
                  </a:solidFill>
                </a:endParaRPr>
              </a:p>
              <a:p>
                <a:r>
                  <a:rPr lang="en-US" sz="2000" dirty="0"/>
                  <a:t>Elbow behavior of inertia for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sz="2000" b="0" i="1" dirty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29E09A-4A53-A720-C2D3-769C043B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40" y="5614877"/>
                <a:ext cx="5687344" cy="707886"/>
              </a:xfrm>
              <a:prstGeom prst="rect">
                <a:avLst/>
              </a:prstGeom>
              <a:blipFill>
                <a:blip r:embed="rId4"/>
                <a:stretch>
                  <a:fillRect l="-1114" t="-53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E7B74EF-2D93-F761-9B2D-EBAF724F4D0E}"/>
              </a:ext>
            </a:extLst>
          </p:cNvPr>
          <p:cNvCxnSpPr>
            <a:cxnSpLocks/>
          </p:cNvCxnSpPr>
          <p:nvPr/>
        </p:nvCxnSpPr>
        <p:spPr>
          <a:xfrm>
            <a:off x="2348916" y="2617580"/>
            <a:ext cx="0" cy="1811807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623A82-33D7-0477-1A68-67B658A63372}"/>
              </a:ext>
            </a:extLst>
          </p:cNvPr>
          <p:cNvCxnSpPr>
            <a:cxnSpLocks/>
          </p:cNvCxnSpPr>
          <p:nvPr/>
        </p:nvCxnSpPr>
        <p:spPr>
          <a:xfrm>
            <a:off x="6251195" y="3492000"/>
            <a:ext cx="0" cy="93600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50E4A-4138-76DA-8AEA-59BBF61C560E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545FBBF3-E484-0BAB-F021-D03D7395D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9E74FE-4C0E-270F-3CE6-C29DFA12CE8F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6834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attern, colorfulness, screenshot, square&#10;&#10;Description automatically generated">
            <a:extLst>
              <a:ext uri="{FF2B5EF4-FFF2-40B4-BE49-F238E27FC236}">
                <a16:creationId xmlns:a16="http://schemas.microsoft.com/office/drawing/2014/main" id="{E47B7731-8792-1E9E-6066-1331822AD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8" y="655427"/>
            <a:ext cx="7700744" cy="554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28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94900" y="1523566"/>
            <a:ext cx="82491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2000" b="1" dirty="0"/>
              <a:t>Goal</a:t>
            </a:r>
            <a:r>
              <a:rPr lang="en-GB" sz="2000" dirty="0"/>
              <a:t>:</a:t>
            </a:r>
            <a:endParaRPr sz="2000" dirty="0"/>
          </a:p>
          <a:p>
            <a:pPr>
              <a:lnSpc>
                <a:spcPct val="115000"/>
              </a:lnSpc>
            </a:pPr>
            <a:r>
              <a:rPr lang="en-GB" sz="2000" dirty="0">
                <a:solidFill>
                  <a:schemeClr val="dk1"/>
                </a:solidFill>
              </a:rPr>
              <a:t>An initial prototype for </a:t>
            </a:r>
            <a:r>
              <a:rPr lang="en-GB" sz="2000" b="1" dirty="0">
                <a:solidFill>
                  <a:srgbClr val="B01217"/>
                </a:solidFill>
              </a:rPr>
              <a:t>data-driven playlist </a:t>
            </a:r>
            <a:r>
              <a:rPr lang="en-GB" sz="2000" dirty="0">
                <a:solidFill>
                  <a:schemeClr val="dk1"/>
                </a:solidFill>
              </a:rPr>
              <a:t>creation</a:t>
            </a:r>
          </a:p>
          <a:p>
            <a:pPr>
              <a:lnSpc>
                <a:spcPct val="115000"/>
              </a:lnSpc>
            </a:pPr>
            <a:endParaRPr lang="en-GB" sz="2000" b="1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</a:pPr>
            <a:r>
              <a:rPr lang="en-GB" sz="2000" b="1" dirty="0">
                <a:solidFill>
                  <a:schemeClr val="dk1"/>
                </a:solidFill>
              </a:rPr>
              <a:t>Material</a:t>
            </a:r>
            <a:r>
              <a:rPr lang="en-GB" sz="2000" dirty="0">
                <a:solidFill>
                  <a:schemeClr val="dk1"/>
                </a:solidFill>
              </a:rPr>
              <a:t>:</a:t>
            </a:r>
            <a:endParaRPr sz="2000" dirty="0">
              <a:solidFill>
                <a:schemeClr val="dk1"/>
              </a:solidFill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dk1"/>
                </a:solidFill>
              </a:rPr>
              <a:t>Dataframe</a:t>
            </a:r>
            <a:r>
              <a:rPr lang="en-GB" sz="2000" dirty="0">
                <a:solidFill>
                  <a:schemeClr val="dk1"/>
                </a:solidFill>
              </a:rPr>
              <a:t> of </a:t>
            </a:r>
            <a:r>
              <a:rPr lang="en-GB" sz="2000" b="1" dirty="0">
                <a:solidFill>
                  <a:srgbClr val="B01217"/>
                </a:solidFill>
              </a:rPr>
              <a:t>5000 songs</a:t>
            </a:r>
            <a:endParaRPr sz="2000" b="1" dirty="0">
              <a:solidFill>
                <a:srgbClr val="B01217"/>
              </a:solidFill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B01217"/>
                </a:solidFill>
              </a:rPr>
              <a:t>14</a:t>
            </a:r>
            <a:r>
              <a:rPr lang="en-GB" sz="2000" b="1" dirty="0"/>
              <a:t> </a:t>
            </a:r>
            <a:r>
              <a:rPr lang="en-GB" sz="2000" dirty="0"/>
              <a:t>Spotify</a:t>
            </a:r>
            <a:r>
              <a:rPr lang="en-GB" sz="2000" b="1" dirty="0"/>
              <a:t> </a:t>
            </a:r>
            <a:r>
              <a:rPr lang="en-GB" sz="2000" b="1" dirty="0">
                <a:solidFill>
                  <a:srgbClr val="B01217"/>
                </a:solidFill>
              </a:rPr>
              <a:t>features</a:t>
            </a:r>
            <a:endParaRPr sz="2000" b="1" dirty="0">
              <a:solidFill>
                <a:srgbClr val="B01217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274975" y="-2404275"/>
            <a:ext cx="15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10275" y="7836725"/>
            <a:ext cx="7970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4125" y="6904600"/>
            <a:ext cx="78027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dirty="0">
                <a:solidFill>
                  <a:schemeClr val="dk1"/>
                </a:solidFill>
              </a:rPr>
              <a:t>01 - Welcome everyone and thank you for joining our presentation. Our team of Data Scientists will present to you - A </a:t>
            </a:r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prototype for playlist creation using Data Science. </a:t>
            </a:r>
            <a:endParaRPr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tool for you, the playlist creators to have a good starting point and to support your workflow.</a:t>
            </a:r>
            <a:endParaRPr dirty="0"/>
          </a:p>
          <a:p>
            <a:endParaRPr dirty="0"/>
          </a:p>
          <a:p>
            <a:r>
              <a:rPr lang="en-GB" dirty="0"/>
              <a:t>02 - </a:t>
            </a:r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did we work with?</a:t>
            </a:r>
            <a:endParaRPr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r>
              <a:rPr lang="en-GB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 database of 5000 songs, that we analysed with the help of 14 Spotify features and the machine learning algorithm </a:t>
            </a:r>
            <a:r>
              <a:rPr lang="en-GB" dirty="0" err="1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KMeans</a:t>
            </a:r>
            <a:r>
              <a:rPr lang="en-GB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03 - What did we consider?</a:t>
            </a:r>
            <a:endParaRPr dirty="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r>
              <a:rPr lang="en-GB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We want to Create playlists that are in tune with MOOSIC’s products</a:t>
            </a:r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-GB" dirty="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personal playlists with a certain feel to them</a:t>
            </a:r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endParaRPr dirty="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D81CA-2C40-D777-0CFD-6D0C334A0BF4}"/>
              </a:ext>
            </a:extLst>
          </p:cNvPr>
          <p:cNvSpPr txBox="1"/>
          <p:nvPr/>
        </p:nvSpPr>
        <p:spPr>
          <a:xfrm>
            <a:off x="536597" y="458426"/>
            <a:ext cx="230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ACEE89B0-10EC-7BEE-316F-D1A7CDA2B862}"/>
              </a:ext>
            </a:extLst>
          </p:cNvPr>
          <p:cNvSpPr txBox="1"/>
          <p:nvPr/>
        </p:nvSpPr>
        <p:spPr>
          <a:xfrm>
            <a:off x="3347207" y="4380342"/>
            <a:ext cx="536677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2000" dirty="0">
                <a:solidFill>
                  <a:schemeClr val="dk1"/>
                </a:solidFill>
                <a:sym typeface="Roboto"/>
              </a:rPr>
              <a:t>🗝️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Can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Spotify's audio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features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detect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similarities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between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songs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based on human perception?</a:t>
            </a:r>
            <a:endParaRPr sz="2000" dirty="0">
              <a:solidFill>
                <a:schemeClr val="dk1"/>
              </a:solidFill>
              <a:sym typeface="Roboto"/>
            </a:endParaRPr>
          </a:p>
          <a:p>
            <a:endParaRPr sz="2000" dirty="0">
              <a:solidFill>
                <a:schemeClr val="dk1"/>
              </a:solidFill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2000" dirty="0">
                <a:solidFill>
                  <a:schemeClr val="dk1"/>
                </a:solidFill>
                <a:sym typeface="Roboto"/>
              </a:rPr>
              <a:t>🗝️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Is K-Means 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the </a:t>
            </a:r>
            <a:r>
              <a:rPr lang="en-GB" sz="2000" b="1" dirty="0">
                <a:solidFill>
                  <a:schemeClr val="dk1"/>
                </a:solidFill>
                <a:sym typeface="Roboto"/>
              </a:rPr>
              <a:t>right</a:t>
            </a:r>
            <a:r>
              <a:rPr lang="en-GB" sz="2000" dirty="0">
                <a:solidFill>
                  <a:schemeClr val="dk1"/>
                </a:solidFill>
                <a:sym typeface="Roboto"/>
              </a:rPr>
              <a:t> algorithm, or should other methods be considered?</a:t>
            </a:r>
            <a:endParaRPr sz="2000" dirty="0">
              <a:solidFill>
                <a:schemeClr val="dk1"/>
              </a:solidFill>
              <a:sym typeface="Robot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B295E3-BC97-E269-BCE2-2F6DE3E4F18D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5" name="Picture 2" descr="Streaming Music Startup: Pitch on Behance">
              <a:extLst>
                <a:ext uri="{FF2B5EF4-FFF2-40B4-BE49-F238E27FC236}">
                  <a16:creationId xmlns:a16="http://schemas.microsoft.com/office/drawing/2014/main" id="{68B732CB-EE9C-F4A0-DB99-B1B927D382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2FC9E9-550C-61EC-4833-957C35B557F3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4826C2AF-DE48-120B-22BD-A6E7DE3B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751" y="2389208"/>
            <a:ext cx="2344027" cy="1807924"/>
          </a:xfrm>
          <a:prstGeom prst="rect">
            <a:avLst/>
          </a:prstGeom>
        </p:spPr>
      </p:pic>
      <p:pic>
        <p:nvPicPr>
          <p:cNvPr id="5" name="Picture 4" descr="A picture containing music&#10;&#10;Description automatically generated with low confidence">
            <a:extLst>
              <a:ext uri="{FF2B5EF4-FFF2-40B4-BE49-F238E27FC236}">
                <a16:creationId xmlns:a16="http://schemas.microsoft.com/office/drawing/2014/main" id="{878EF4C6-1469-85F1-8345-EFA4B17C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751" y="4551207"/>
            <a:ext cx="2361137" cy="1813627"/>
          </a:xfrm>
          <a:prstGeom prst="rect">
            <a:avLst/>
          </a:prstGeom>
        </p:spPr>
      </p:pic>
      <p:pic>
        <p:nvPicPr>
          <p:cNvPr id="7" name="Picture 6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E64797CC-83C4-2E30-270D-5653B792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00" y="325410"/>
            <a:ext cx="2370405" cy="1789200"/>
          </a:xfrm>
          <a:prstGeom prst="rect">
            <a:avLst/>
          </a:prstGeom>
        </p:spPr>
      </p:pic>
      <p:pic>
        <p:nvPicPr>
          <p:cNvPr id="9" name="Picture 8" descr="A picture containing skyscraper, screenshot&#10;&#10;Description automatically generated">
            <a:extLst>
              <a:ext uri="{FF2B5EF4-FFF2-40B4-BE49-F238E27FC236}">
                <a16:creationId xmlns:a16="http://schemas.microsoft.com/office/drawing/2014/main" id="{CF10C80F-E9A9-1367-7C1D-B0326E78B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359" y="2389208"/>
            <a:ext cx="2338324" cy="1790814"/>
          </a:xfrm>
          <a:prstGeom prst="rect">
            <a:avLst/>
          </a:prstGeom>
        </p:spPr>
      </p:pic>
      <p:pic>
        <p:nvPicPr>
          <p:cNvPr id="11" name="Picture 10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DCC10C33-1EA0-B334-038E-58316812A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657" y="325410"/>
            <a:ext cx="2336217" cy="1789200"/>
          </a:xfrm>
          <a:prstGeom prst="rect">
            <a:avLst/>
          </a:prstGeom>
        </p:spPr>
      </p:pic>
      <p:pic>
        <p:nvPicPr>
          <p:cNvPr id="13" name="Picture 12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2C293C06-98DA-7AD4-A990-63DAB4108D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200" y="4563421"/>
            <a:ext cx="2359009" cy="17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1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64ECB9-4722-2DB7-9939-1B8AB1B8D517}"/>
              </a:ext>
            </a:extLst>
          </p:cNvPr>
          <p:cNvSpPr txBox="1"/>
          <p:nvPr/>
        </p:nvSpPr>
        <p:spPr>
          <a:xfrm>
            <a:off x="536597" y="458426"/>
            <a:ext cx="2770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Telling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EBD4-149D-E627-579E-623E1D181960}"/>
              </a:ext>
            </a:extLst>
          </p:cNvPr>
          <p:cNvSpPr txBox="1"/>
          <p:nvPr/>
        </p:nvSpPr>
        <p:spPr>
          <a:xfrm>
            <a:off x="595618" y="1007784"/>
            <a:ext cx="620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Labeling clusters with high (&gt;80%) or low (&lt;20%) value of feature</a:t>
            </a:r>
          </a:p>
        </p:txBody>
      </p:sp>
      <p:pic>
        <p:nvPicPr>
          <p:cNvPr id="13" name="Picture 1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AA02EBE9-F983-3E0F-806D-2195619A3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949" y="3411257"/>
            <a:ext cx="818840" cy="829905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5E7402C-6F56-170A-DB66-70852F45424D}"/>
              </a:ext>
            </a:extLst>
          </p:cNvPr>
          <p:cNvSpPr>
            <a:spLocks/>
          </p:cNvSpPr>
          <p:nvPr/>
        </p:nvSpPr>
        <p:spPr>
          <a:xfrm>
            <a:off x="985866" y="37189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duration</a:t>
            </a:r>
            <a:endParaRPr lang="en-US" sz="1300" b="1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AFCFC67-FA8A-53B2-6FEB-C8298FD7D49F}"/>
              </a:ext>
            </a:extLst>
          </p:cNvPr>
          <p:cNvSpPr>
            <a:spLocks/>
          </p:cNvSpPr>
          <p:nvPr/>
        </p:nvSpPr>
        <p:spPr>
          <a:xfrm>
            <a:off x="985866" y="40933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Low </a:t>
            </a:r>
            <a:r>
              <a:rPr lang="en-GB" sz="1300" b="1" dirty="0" err="1"/>
              <a:t>instrum</a:t>
            </a:r>
            <a:r>
              <a:rPr lang="en-GB" sz="1300" b="1" dirty="0"/>
              <a:t>.</a:t>
            </a:r>
            <a:endParaRPr lang="en-US" sz="1300" b="1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B3262DF-0BA1-0244-9887-6F48EE1FDD55}"/>
              </a:ext>
            </a:extLst>
          </p:cNvPr>
          <p:cNvSpPr>
            <a:spLocks/>
          </p:cNvSpPr>
          <p:nvPr/>
        </p:nvSpPr>
        <p:spPr>
          <a:xfrm>
            <a:off x="985866" y="3340957"/>
            <a:ext cx="1512000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High danceability</a:t>
            </a:r>
            <a:endParaRPr lang="en-US" sz="13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6774C6-EEA9-C9DB-1244-E1740923F030}"/>
              </a:ext>
            </a:extLst>
          </p:cNvPr>
          <p:cNvSpPr txBox="1"/>
          <p:nvPr/>
        </p:nvSpPr>
        <p:spPr>
          <a:xfrm>
            <a:off x="850536" y="2730440"/>
            <a:ext cx="1782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Labelled clusters</a:t>
            </a:r>
            <a:endParaRPr lang="en-US" sz="18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6AFD1-14AA-A247-39AD-ABD713EB9DF9}"/>
              </a:ext>
            </a:extLst>
          </p:cNvPr>
          <p:cNvSpPr txBox="1"/>
          <p:nvPr/>
        </p:nvSpPr>
        <p:spPr>
          <a:xfrm>
            <a:off x="5771597" y="2719423"/>
            <a:ext cx="2081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User friendly titles</a:t>
            </a:r>
            <a:endParaRPr lang="en-US" sz="1800" b="1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D399D9-CF74-8CFF-843B-12C8AD1379D0}"/>
              </a:ext>
            </a:extLst>
          </p:cNvPr>
          <p:cNvSpPr>
            <a:spLocks/>
          </p:cNvSpPr>
          <p:nvPr/>
        </p:nvSpPr>
        <p:spPr>
          <a:xfrm>
            <a:off x="5528872" y="37038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Dynamic Tempo Soundscapes</a:t>
            </a:r>
            <a:endParaRPr lang="en-US" sz="1300" b="1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1A0A61C-C998-699D-45E4-FAEF1D69E6F0}"/>
              </a:ext>
            </a:extLst>
          </p:cNvPr>
          <p:cNvSpPr>
            <a:spLocks/>
          </p:cNvSpPr>
          <p:nvPr/>
        </p:nvSpPr>
        <p:spPr>
          <a:xfrm>
            <a:off x="5528872" y="40782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Laid-Back Melodic Escapes</a:t>
            </a:r>
            <a:endParaRPr lang="en-US" sz="1300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AC6CCC8-CE8B-E745-2DD2-960D3DB3D8F4}"/>
              </a:ext>
            </a:extLst>
          </p:cNvPr>
          <p:cNvSpPr>
            <a:spLocks/>
          </p:cNvSpPr>
          <p:nvPr/>
        </p:nvSpPr>
        <p:spPr>
          <a:xfrm>
            <a:off x="5528870" y="3325809"/>
            <a:ext cx="2567239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Soothing Instrumental Journeys</a:t>
            </a:r>
            <a:endParaRPr lang="en-US" sz="1300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D757484-0CE1-AE57-0D0E-807D83F9E550}"/>
              </a:ext>
            </a:extLst>
          </p:cNvPr>
          <p:cNvSpPr>
            <a:spLocks noChangeAspect="1"/>
          </p:cNvSpPr>
          <p:nvPr/>
        </p:nvSpPr>
        <p:spPr>
          <a:xfrm>
            <a:off x="3473500" y="3284612"/>
            <a:ext cx="1080000" cy="1080000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68A06FC-CC2A-40C1-1155-4804324E8B4F}"/>
              </a:ext>
            </a:extLst>
          </p:cNvPr>
          <p:cNvSpPr/>
          <p:nvPr/>
        </p:nvSpPr>
        <p:spPr>
          <a:xfrm>
            <a:off x="2524223" y="3470557"/>
            <a:ext cx="922789" cy="394504"/>
          </a:xfrm>
          <a:custGeom>
            <a:avLst/>
            <a:gdLst>
              <a:gd name="connsiteX0" fmla="*/ 0 w 922789"/>
              <a:gd name="connsiteY0" fmla="*/ 8610 h 394504"/>
              <a:gd name="connsiteX1" fmla="*/ 427839 w 922789"/>
              <a:gd name="connsiteY1" fmla="*/ 50555 h 394504"/>
              <a:gd name="connsiteX2" fmla="*/ 922789 w 922789"/>
              <a:gd name="connsiteY2" fmla="*/ 394504 h 3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789" h="394504">
                <a:moveTo>
                  <a:pt x="0" y="8610"/>
                </a:moveTo>
                <a:cubicBezTo>
                  <a:pt x="137020" y="-2576"/>
                  <a:pt x="274041" y="-13761"/>
                  <a:pt x="427839" y="50555"/>
                </a:cubicBezTo>
                <a:cubicBezTo>
                  <a:pt x="581637" y="114871"/>
                  <a:pt x="752213" y="254687"/>
                  <a:pt x="922789" y="394504"/>
                </a:cubicBezTo>
              </a:path>
            </a:pathLst>
          </a:custGeom>
          <a:noFill/>
          <a:ln w="635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A01604-E15F-8078-ACBF-C49979E1D6F1}"/>
              </a:ext>
            </a:extLst>
          </p:cNvPr>
          <p:cNvSpPr/>
          <p:nvPr/>
        </p:nvSpPr>
        <p:spPr>
          <a:xfrm flipV="1">
            <a:off x="2524223" y="3862957"/>
            <a:ext cx="922789" cy="394504"/>
          </a:xfrm>
          <a:custGeom>
            <a:avLst/>
            <a:gdLst>
              <a:gd name="connsiteX0" fmla="*/ 0 w 922789"/>
              <a:gd name="connsiteY0" fmla="*/ 8610 h 394504"/>
              <a:gd name="connsiteX1" fmla="*/ 427839 w 922789"/>
              <a:gd name="connsiteY1" fmla="*/ 50555 h 394504"/>
              <a:gd name="connsiteX2" fmla="*/ 922789 w 922789"/>
              <a:gd name="connsiteY2" fmla="*/ 394504 h 3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789" h="394504">
                <a:moveTo>
                  <a:pt x="0" y="8610"/>
                </a:moveTo>
                <a:cubicBezTo>
                  <a:pt x="137020" y="-2576"/>
                  <a:pt x="274041" y="-13761"/>
                  <a:pt x="427839" y="50555"/>
                </a:cubicBezTo>
                <a:cubicBezTo>
                  <a:pt x="581637" y="114871"/>
                  <a:pt x="752213" y="254687"/>
                  <a:pt x="922789" y="394504"/>
                </a:cubicBezTo>
              </a:path>
            </a:pathLst>
          </a:custGeom>
          <a:noFill/>
          <a:ln w="635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F78901-EE4A-FC3F-BEBD-F9F17B1D1564}"/>
              </a:ext>
            </a:extLst>
          </p:cNvPr>
          <p:cNvCxnSpPr>
            <a:endCxn id="36" idx="2"/>
          </p:cNvCxnSpPr>
          <p:nvPr/>
        </p:nvCxnSpPr>
        <p:spPr>
          <a:xfrm>
            <a:off x="2524223" y="3862957"/>
            <a:ext cx="922789" cy="0"/>
          </a:xfrm>
          <a:prstGeom prst="line">
            <a:avLst/>
          </a:prstGeom>
          <a:ln>
            <a:solidFill>
              <a:srgbClr val="B01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>
            <a:extLst>
              <a:ext uri="{FF2B5EF4-FFF2-40B4-BE49-F238E27FC236}">
                <a16:creationId xmlns:a16="http://schemas.microsoft.com/office/drawing/2014/main" id="{75591090-E5B0-8043-5240-1B957089EEF8}"/>
              </a:ext>
            </a:extLst>
          </p:cNvPr>
          <p:cNvSpPr/>
          <p:nvPr/>
        </p:nvSpPr>
        <p:spPr>
          <a:xfrm flipH="1">
            <a:off x="4572000" y="3455409"/>
            <a:ext cx="922789" cy="394504"/>
          </a:xfrm>
          <a:custGeom>
            <a:avLst/>
            <a:gdLst>
              <a:gd name="connsiteX0" fmla="*/ 0 w 922789"/>
              <a:gd name="connsiteY0" fmla="*/ 8610 h 394504"/>
              <a:gd name="connsiteX1" fmla="*/ 427839 w 922789"/>
              <a:gd name="connsiteY1" fmla="*/ 50555 h 394504"/>
              <a:gd name="connsiteX2" fmla="*/ 922789 w 922789"/>
              <a:gd name="connsiteY2" fmla="*/ 394504 h 3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789" h="394504">
                <a:moveTo>
                  <a:pt x="0" y="8610"/>
                </a:moveTo>
                <a:cubicBezTo>
                  <a:pt x="137020" y="-2576"/>
                  <a:pt x="274041" y="-13761"/>
                  <a:pt x="427839" y="50555"/>
                </a:cubicBezTo>
                <a:cubicBezTo>
                  <a:pt x="581637" y="114871"/>
                  <a:pt x="752213" y="254687"/>
                  <a:pt x="922789" y="394504"/>
                </a:cubicBezTo>
              </a:path>
            </a:pathLst>
          </a:custGeom>
          <a:noFill/>
          <a:ln w="635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CCFA7D32-A294-B578-F303-6B1EDF145EC6}"/>
              </a:ext>
            </a:extLst>
          </p:cNvPr>
          <p:cNvSpPr/>
          <p:nvPr/>
        </p:nvSpPr>
        <p:spPr>
          <a:xfrm flipH="1" flipV="1">
            <a:off x="4572000" y="3847809"/>
            <a:ext cx="922789" cy="394504"/>
          </a:xfrm>
          <a:custGeom>
            <a:avLst/>
            <a:gdLst>
              <a:gd name="connsiteX0" fmla="*/ 0 w 922789"/>
              <a:gd name="connsiteY0" fmla="*/ 8610 h 394504"/>
              <a:gd name="connsiteX1" fmla="*/ 427839 w 922789"/>
              <a:gd name="connsiteY1" fmla="*/ 50555 h 394504"/>
              <a:gd name="connsiteX2" fmla="*/ 922789 w 922789"/>
              <a:gd name="connsiteY2" fmla="*/ 394504 h 39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2789" h="394504">
                <a:moveTo>
                  <a:pt x="0" y="8610"/>
                </a:moveTo>
                <a:cubicBezTo>
                  <a:pt x="137020" y="-2576"/>
                  <a:pt x="274041" y="-13761"/>
                  <a:pt x="427839" y="50555"/>
                </a:cubicBezTo>
                <a:cubicBezTo>
                  <a:pt x="581637" y="114871"/>
                  <a:pt x="752213" y="254687"/>
                  <a:pt x="922789" y="394504"/>
                </a:cubicBezTo>
              </a:path>
            </a:pathLst>
          </a:custGeom>
          <a:noFill/>
          <a:ln w="635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6F8031-AF23-9A61-78AF-194BEFB19921}"/>
              </a:ext>
            </a:extLst>
          </p:cNvPr>
          <p:cNvCxnSpPr/>
          <p:nvPr/>
        </p:nvCxnSpPr>
        <p:spPr>
          <a:xfrm>
            <a:off x="4571999" y="3847809"/>
            <a:ext cx="922789" cy="0"/>
          </a:xfrm>
          <a:prstGeom prst="line">
            <a:avLst/>
          </a:prstGeom>
          <a:ln>
            <a:solidFill>
              <a:srgbClr val="B01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62AACDE-4372-6B5F-EE65-70BE454945FE}"/>
              </a:ext>
            </a:extLst>
          </p:cNvPr>
          <p:cNvSpPr>
            <a:spLocks noChangeAspect="1"/>
          </p:cNvSpPr>
          <p:nvPr/>
        </p:nvSpPr>
        <p:spPr>
          <a:xfrm>
            <a:off x="3473369" y="3284612"/>
            <a:ext cx="1080000" cy="1080000"/>
          </a:xfrm>
          <a:prstGeom prst="ellipse">
            <a:avLst/>
          </a:prstGeom>
          <a:noFill/>
          <a:ln w="50800">
            <a:solidFill>
              <a:srgbClr val="B012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0C8A7E-B509-5FFC-66BB-DB1DDFC515AA}"/>
              </a:ext>
            </a:extLst>
          </p:cNvPr>
          <p:cNvSpPr txBox="1"/>
          <p:nvPr/>
        </p:nvSpPr>
        <p:spPr>
          <a:xfrm>
            <a:off x="5061033" y="29326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862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"/>
                            </p:stCondLst>
                            <p:childTnLst>
                              <p:par>
                                <p:cTn id="5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5" grpId="0" animBg="1"/>
      <p:bldP spid="4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16DCB4-6C8F-8267-6771-C2C85383A0E2}"/>
              </a:ext>
            </a:extLst>
          </p:cNvPr>
          <p:cNvSpPr txBox="1"/>
          <p:nvPr/>
        </p:nvSpPr>
        <p:spPr>
          <a:xfrm>
            <a:off x="394399" y="1928589"/>
            <a:ext cx="4088492" cy="36240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6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Case study </a:t>
            </a:r>
          </a:p>
          <a:p>
            <a:pPr marL="671516" lvl="1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5k something songs. </a:t>
            </a:r>
          </a:p>
          <a:p>
            <a:pPr marL="671516" lvl="1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Goals and key questions</a:t>
            </a:r>
          </a:p>
          <a:p>
            <a:pPr marL="671516" lvl="1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Need for </a:t>
            </a:r>
            <a:r>
              <a:rPr lang="en-US" sz="1350" strike="sngStrike" dirty="0">
                <a:highlight>
                  <a:srgbClr val="FFFF00"/>
                </a:highlight>
              </a:rPr>
              <a:t>clusters (scatter plots)</a:t>
            </a:r>
          </a:p>
          <a:p>
            <a:pPr lvl="1"/>
            <a:endParaRPr lang="en-US" sz="1350" dirty="0"/>
          </a:p>
          <a:p>
            <a:pPr marL="214316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Relevant features (correlations and PCA) (G)</a:t>
            </a:r>
          </a:p>
          <a:p>
            <a:endParaRPr lang="en-US" sz="1350" dirty="0"/>
          </a:p>
          <a:p>
            <a:pPr marL="214316" indent="-214316">
              <a:buFont typeface="Arial" panose="020B0604020202020204" pitchFamily="34" charset="0"/>
              <a:buChar char="•"/>
            </a:pPr>
            <a:r>
              <a:rPr lang="en-US" sz="1350" dirty="0"/>
              <a:t>The clusters</a:t>
            </a:r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/>
              <a:t>Number of clusters</a:t>
            </a:r>
          </a:p>
          <a:p>
            <a:pPr marL="1014419" lvl="2" indent="-214316">
              <a:buFont typeface="Arial" panose="020B0604020202020204" pitchFamily="34" charset="0"/>
              <a:buChar char="•"/>
            </a:pPr>
            <a:r>
              <a:rPr lang="en-US" sz="1350" dirty="0"/>
              <a:t>Elbow and silhouette</a:t>
            </a:r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/>
              <a:t>Exploration </a:t>
            </a:r>
          </a:p>
          <a:p>
            <a:pPr marL="1014419" lvl="2" indent="-214316">
              <a:buFont typeface="Arial" panose="020B0604020202020204" pitchFamily="34" charset="0"/>
              <a:buChar char="•"/>
            </a:pPr>
            <a:r>
              <a:rPr lang="en-US" sz="1350" dirty="0" err="1"/>
              <a:t>treemap</a:t>
            </a:r>
            <a:r>
              <a:rPr lang="en-US" sz="1350" dirty="0"/>
              <a:t> plots for populations, </a:t>
            </a:r>
          </a:p>
          <a:p>
            <a:pPr marL="1014419" lvl="2" indent="-214316">
              <a:buFont typeface="Arial" panose="020B0604020202020204" pitchFamily="34" charset="0"/>
              <a:buChar char="•"/>
            </a:pPr>
            <a:r>
              <a:rPr lang="en-US" sz="1350" dirty="0"/>
              <a:t>(Heatmap)</a:t>
            </a:r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/>
              <a:t>Giving names with </a:t>
            </a:r>
            <a:r>
              <a:rPr lang="en-US" sz="1350" b="1" dirty="0"/>
              <a:t>telling features </a:t>
            </a:r>
            <a:r>
              <a:rPr lang="en-US" sz="1350" dirty="0"/>
              <a:t>and </a:t>
            </a:r>
            <a:r>
              <a:rPr lang="en-US" sz="1350" dirty="0" err="1"/>
              <a:t>chatGPT</a:t>
            </a:r>
            <a:endParaRPr lang="en-US" sz="1350" dirty="0"/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 err="1"/>
              <a:t>SpotyPy</a:t>
            </a:r>
            <a:endParaRPr lang="en-US" sz="1350" dirty="0"/>
          </a:p>
          <a:p>
            <a:pPr marL="557219" lvl="1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Our agreement</a:t>
            </a:r>
          </a:p>
          <a:p>
            <a:pPr marL="100019" indent="-214316">
              <a:buFont typeface="Arial" panose="020B0604020202020204" pitchFamily="34" charset="0"/>
              <a:buChar char="•"/>
            </a:pPr>
            <a:r>
              <a:rPr lang="en-US" sz="1350" dirty="0">
                <a:highlight>
                  <a:srgbClr val="FFFF00"/>
                </a:highlight>
              </a:rPr>
              <a:t>Final remarks</a:t>
            </a:r>
            <a:r>
              <a:rPr lang="en-US" sz="1350" dirty="0"/>
              <a:t> (A/B testing?)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2357CC-7A1D-AA3D-548B-4EAC2BAA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735" y="3204595"/>
            <a:ext cx="1490903" cy="116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52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042075" y="1750351"/>
            <a:ext cx="6629700" cy="397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dirty="0"/>
          </a:p>
          <a:p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900" b="1" dirty="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Spotify's audio features detect similarities between songs based on human perception?</a:t>
            </a:r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GB" sz="1900" b="1" dirty="0">
                <a:solidFill>
                  <a:srgbClr val="4D5C6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K-Means the right algorithm, or should other methods be considered?</a:t>
            </a:r>
            <a:endParaRPr sz="1900" b="1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endParaRPr sz="1200" dirty="0">
              <a:solidFill>
                <a:srgbClr val="4D5C6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52603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8156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Preparation: irrelevant and redundant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5538D8-BB20-935D-4734-1225A9297D23}"/>
              </a:ext>
            </a:extLst>
          </p:cNvPr>
          <p:cNvSpPr>
            <a:spLocks noChangeAspect="1"/>
          </p:cNvSpPr>
          <p:nvPr/>
        </p:nvSpPr>
        <p:spPr>
          <a:xfrm>
            <a:off x="4802464" y="4488366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instrumentalness</a:t>
            </a:r>
            <a:endParaRPr lang="en-US" sz="1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FEB7DF3-661A-C154-D8CC-550823AFF3E6}"/>
              </a:ext>
            </a:extLst>
          </p:cNvPr>
          <p:cNvSpPr>
            <a:spLocks noChangeAspect="1"/>
          </p:cNvSpPr>
          <p:nvPr/>
        </p:nvSpPr>
        <p:spPr>
          <a:xfrm>
            <a:off x="4802464" y="317414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danceability</a:t>
            </a:r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9DB5332-0069-6FB9-6578-F063C4DC5A8F}"/>
              </a:ext>
            </a:extLst>
          </p:cNvPr>
          <p:cNvSpPr>
            <a:spLocks noChangeAspect="1"/>
          </p:cNvSpPr>
          <p:nvPr/>
        </p:nvSpPr>
        <p:spPr>
          <a:xfrm>
            <a:off x="871286" y="3832627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energy</a:t>
            </a:r>
            <a:endParaRPr lang="en-US" sz="1400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1C281B2-1DB9-D602-C79C-C6D8933E28E7}"/>
              </a:ext>
            </a:extLst>
          </p:cNvPr>
          <p:cNvSpPr>
            <a:spLocks noChangeAspect="1"/>
          </p:cNvSpPr>
          <p:nvPr/>
        </p:nvSpPr>
        <p:spPr>
          <a:xfrm>
            <a:off x="871286" y="4488366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key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81C3B8-A7F9-CF2B-3513-B583827B6C2B}"/>
              </a:ext>
            </a:extLst>
          </p:cNvPr>
          <p:cNvSpPr>
            <a:spLocks noChangeAspect="1"/>
          </p:cNvSpPr>
          <p:nvPr/>
        </p:nvSpPr>
        <p:spPr>
          <a:xfrm>
            <a:off x="871286" y="3215478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loudness</a:t>
            </a:r>
            <a:endParaRPr lang="en-US" sz="1400" dirty="0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3BF8190-344F-A62B-26BF-C534656E1036}"/>
              </a:ext>
            </a:extLst>
          </p:cNvPr>
          <p:cNvSpPr>
            <a:spLocks noChangeAspect="1"/>
          </p:cNvSpPr>
          <p:nvPr/>
        </p:nvSpPr>
        <p:spPr>
          <a:xfrm>
            <a:off x="4802464" y="3868471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B8205D-2A0A-6FE3-0651-F54019FE6016}"/>
              </a:ext>
            </a:extLst>
          </p:cNvPr>
          <p:cNvSpPr>
            <a:spLocks noChangeAspect="1"/>
          </p:cNvSpPr>
          <p:nvPr/>
        </p:nvSpPr>
        <p:spPr>
          <a:xfrm>
            <a:off x="6768053" y="385490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speechiness</a:t>
            </a:r>
            <a:endParaRPr lang="en-US" sz="14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AA9CFAB-E396-B909-8120-4F20215ED17F}"/>
              </a:ext>
            </a:extLst>
          </p:cNvPr>
          <p:cNvSpPr>
            <a:spLocks noChangeAspect="1"/>
          </p:cNvSpPr>
          <p:nvPr/>
        </p:nvSpPr>
        <p:spPr>
          <a:xfrm>
            <a:off x="871286" y="251124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acousticness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8768B6-EFEA-5943-3ACB-702238E6EE2F}"/>
              </a:ext>
            </a:extLst>
          </p:cNvPr>
          <p:cNvSpPr>
            <a:spLocks noChangeAspect="1"/>
          </p:cNvSpPr>
          <p:nvPr/>
        </p:nvSpPr>
        <p:spPr>
          <a:xfrm>
            <a:off x="4802464" y="251124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liveness</a:t>
            </a:r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34E0F18-2DCA-1131-6D8A-CD469EB96EC6}"/>
              </a:ext>
            </a:extLst>
          </p:cNvPr>
          <p:cNvSpPr>
            <a:spLocks noChangeAspect="1"/>
          </p:cNvSpPr>
          <p:nvPr/>
        </p:nvSpPr>
        <p:spPr>
          <a:xfrm>
            <a:off x="2836875" y="317414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valence</a:t>
            </a:r>
            <a:endParaRPr lang="en-US" sz="14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39C89A2-8A6E-E975-E564-C13B30081749}"/>
              </a:ext>
            </a:extLst>
          </p:cNvPr>
          <p:cNvSpPr>
            <a:spLocks noChangeAspect="1"/>
          </p:cNvSpPr>
          <p:nvPr/>
        </p:nvSpPr>
        <p:spPr>
          <a:xfrm>
            <a:off x="2836875" y="2511362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tempo</a:t>
            </a:r>
            <a:endParaRPr lang="en-US" sz="1400" dirty="0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118F64A-2183-3648-5FC3-D09269416A97}"/>
              </a:ext>
            </a:extLst>
          </p:cNvPr>
          <p:cNvSpPr>
            <a:spLocks noChangeAspect="1"/>
          </p:cNvSpPr>
          <p:nvPr/>
        </p:nvSpPr>
        <p:spPr>
          <a:xfrm>
            <a:off x="2836875" y="4488366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type</a:t>
            </a:r>
            <a:endParaRPr lang="en-US" sz="1400" dirty="0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1BCB862-B420-7203-C4E7-FAE329841887}"/>
              </a:ext>
            </a:extLst>
          </p:cNvPr>
          <p:cNvSpPr>
            <a:spLocks noChangeAspect="1"/>
          </p:cNvSpPr>
          <p:nvPr/>
        </p:nvSpPr>
        <p:spPr>
          <a:xfrm>
            <a:off x="6768053" y="251124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duration</a:t>
            </a:r>
            <a:endParaRPr lang="en-US" sz="14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7DC2EFC-3CF7-78F4-0368-494B27B3CED1}"/>
              </a:ext>
            </a:extLst>
          </p:cNvPr>
          <p:cNvSpPr>
            <a:spLocks noChangeAspect="1"/>
          </p:cNvSpPr>
          <p:nvPr/>
        </p:nvSpPr>
        <p:spPr>
          <a:xfrm>
            <a:off x="6768053" y="3166984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time_signature</a:t>
            </a:r>
            <a:endParaRPr lang="en-US" sz="1400" dirty="0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5220675-CCFC-6C95-5F54-BD22383E596D}"/>
              </a:ext>
            </a:extLst>
          </p:cNvPr>
          <p:cNvSpPr>
            <a:spLocks noChangeAspect="1"/>
          </p:cNvSpPr>
          <p:nvPr/>
        </p:nvSpPr>
        <p:spPr>
          <a:xfrm>
            <a:off x="2836875" y="3847857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id</a:t>
            </a:r>
            <a:endParaRPr lang="en-US" sz="1400" dirty="0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BBED1E3-0B1C-549B-34D9-4B338A244948}"/>
              </a:ext>
            </a:extLst>
          </p:cNvPr>
          <p:cNvSpPr>
            <a:spLocks noChangeAspect="1"/>
          </p:cNvSpPr>
          <p:nvPr/>
        </p:nvSpPr>
        <p:spPr>
          <a:xfrm>
            <a:off x="6768053" y="4478462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html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13617-5014-C02A-C3C4-38585655A9F9}"/>
              </a:ext>
            </a:extLst>
          </p:cNvPr>
          <p:cNvSpPr txBox="1"/>
          <p:nvPr/>
        </p:nvSpPr>
        <p:spPr>
          <a:xfrm>
            <a:off x="536597" y="1257161"/>
            <a:ext cx="49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features are irrelevant for the cluster analysis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645F19-EBF7-B9AA-D69A-8B663B3B4D99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0AD9D33D-F897-FCD6-85F3-A6FF1996ED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7B6D73-4877-052D-C911-16074847B0B9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80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706A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8156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Preparation: irrelevant and redundant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5538D8-BB20-935D-4734-1225A9297D23}"/>
              </a:ext>
            </a:extLst>
          </p:cNvPr>
          <p:cNvSpPr>
            <a:spLocks noChangeAspect="1"/>
          </p:cNvSpPr>
          <p:nvPr/>
        </p:nvSpPr>
        <p:spPr>
          <a:xfrm>
            <a:off x="3667386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instrumentalness</a:t>
            </a:r>
            <a:endParaRPr lang="en-US" sz="1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FEB7DF3-661A-C154-D8CC-550823AFF3E6}"/>
              </a:ext>
            </a:extLst>
          </p:cNvPr>
          <p:cNvSpPr>
            <a:spLocks noChangeAspect="1"/>
          </p:cNvSpPr>
          <p:nvPr/>
        </p:nvSpPr>
        <p:spPr>
          <a:xfrm>
            <a:off x="6177737" y="344659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danceability</a:t>
            </a:r>
            <a:endParaRPr lang="en-US" sz="1400" dirty="0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9DB5332-0069-6FB9-6578-F063C4DC5A8F}"/>
              </a:ext>
            </a:extLst>
          </p:cNvPr>
          <p:cNvSpPr>
            <a:spLocks noChangeAspect="1"/>
          </p:cNvSpPr>
          <p:nvPr/>
        </p:nvSpPr>
        <p:spPr>
          <a:xfrm>
            <a:off x="1157035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energy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81C3B8-A7F9-CF2B-3513-B583827B6C2B}"/>
              </a:ext>
            </a:extLst>
          </p:cNvPr>
          <p:cNvSpPr>
            <a:spLocks noChangeAspect="1"/>
          </p:cNvSpPr>
          <p:nvPr/>
        </p:nvSpPr>
        <p:spPr>
          <a:xfrm>
            <a:off x="1155760" y="3446213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loudness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B8205D-2A0A-6FE3-0651-F54019FE6016}"/>
              </a:ext>
            </a:extLst>
          </p:cNvPr>
          <p:cNvSpPr>
            <a:spLocks noChangeAspect="1"/>
          </p:cNvSpPr>
          <p:nvPr/>
        </p:nvSpPr>
        <p:spPr>
          <a:xfrm>
            <a:off x="6177737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speechiness</a:t>
            </a:r>
            <a:endParaRPr lang="en-US" sz="14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AA9CFAB-E396-B909-8120-4F20215ED17F}"/>
              </a:ext>
            </a:extLst>
          </p:cNvPr>
          <p:cNvSpPr>
            <a:spLocks noChangeAspect="1"/>
          </p:cNvSpPr>
          <p:nvPr/>
        </p:nvSpPr>
        <p:spPr>
          <a:xfrm>
            <a:off x="1155760" y="2519709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acousticness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8768B6-EFEA-5943-3ACB-702238E6EE2F}"/>
              </a:ext>
            </a:extLst>
          </p:cNvPr>
          <p:cNvSpPr>
            <a:spLocks noChangeAspect="1"/>
          </p:cNvSpPr>
          <p:nvPr/>
        </p:nvSpPr>
        <p:spPr>
          <a:xfrm>
            <a:off x="6177737" y="2516901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liveness</a:t>
            </a:r>
            <a:endParaRPr lang="en-US" sz="1400" dirty="0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34E0F18-2DCA-1131-6D8A-CD469EB96EC6}"/>
              </a:ext>
            </a:extLst>
          </p:cNvPr>
          <p:cNvSpPr>
            <a:spLocks noChangeAspect="1"/>
          </p:cNvSpPr>
          <p:nvPr/>
        </p:nvSpPr>
        <p:spPr>
          <a:xfrm>
            <a:off x="3667386" y="344659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valence</a:t>
            </a:r>
            <a:endParaRPr lang="en-US" sz="14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39C89A2-8A6E-E975-E564-C13B30081749}"/>
              </a:ext>
            </a:extLst>
          </p:cNvPr>
          <p:cNvSpPr>
            <a:spLocks noChangeAspect="1"/>
          </p:cNvSpPr>
          <p:nvPr/>
        </p:nvSpPr>
        <p:spPr>
          <a:xfrm>
            <a:off x="3667386" y="251451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tempo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13617-5014-C02A-C3C4-38585655A9F9}"/>
              </a:ext>
            </a:extLst>
          </p:cNvPr>
          <p:cNvSpPr txBox="1"/>
          <p:nvPr/>
        </p:nvSpPr>
        <p:spPr>
          <a:xfrm>
            <a:off x="536597" y="1257161"/>
            <a:ext cx="49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features are irrelevant for the cluster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E07B60-B818-0908-8158-92F3BDB2AE75}"/>
              </a:ext>
            </a:extLst>
          </p:cNvPr>
          <p:cNvCxnSpPr>
            <a:stCxn id="40" idx="2"/>
            <a:endCxn id="38" idx="0"/>
          </p:cNvCxnSpPr>
          <p:nvPr/>
        </p:nvCxnSpPr>
        <p:spPr>
          <a:xfrm>
            <a:off x="1992331" y="3734213"/>
            <a:ext cx="1275" cy="6361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2044EA-64E7-7B9F-563E-7A43BDDF27BE}"/>
              </a:ext>
            </a:extLst>
          </p:cNvPr>
          <p:cNvCxnSpPr>
            <a:stCxn id="43" idx="2"/>
            <a:endCxn id="40" idx="0"/>
          </p:cNvCxnSpPr>
          <p:nvPr/>
        </p:nvCxnSpPr>
        <p:spPr>
          <a:xfrm>
            <a:off x="1992331" y="2807709"/>
            <a:ext cx="0" cy="638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8DBB493-A435-06A0-2840-C40C78C24405}"/>
              </a:ext>
            </a:extLst>
          </p:cNvPr>
          <p:cNvCxnSpPr>
            <a:stCxn id="43" idx="1"/>
            <a:endCxn id="38" idx="1"/>
          </p:cNvCxnSpPr>
          <p:nvPr/>
        </p:nvCxnSpPr>
        <p:spPr>
          <a:xfrm rot="10800000" flipH="1" flipV="1">
            <a:off x="1155759" y="2663708"/>
            <a:ext cx="1275" cy="1850691"/>
          </a:xfrm>
          <a:prstGeom prst="bentConnector3">
            <a:avLst>
              <a:gd name="adj1" fmla="val -179294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A219E1-7377-72A6-BCB5-B235ADBE059F}"/>
              </a:ext>
            </a:extLst>
          </p:cNvPr>
          <p:cNvCxnSpPr>
            <a:endCxn id="37" idx="1"/>
          </p:cNvCxnSpPr>
          <p:nvPr/>
        </p:nvCxnSpPr>
        <p:spPr>
          <a:xfrm>
            <a:off x="5340528" y="3590488"/>
            <a:ext cx="837209" cy="1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CFC875D-C345-89D1-AA1A-248605DB33E2}"/>
              </a:ext>
            </a:extLst>
          </p:cNvPr>
          <p:cNvSpPr txBox="1"/>
          <p:nvPr/>
        </p:nvSpPr>
        <p:spPr>
          <a:xfrm>
            <a:off x="5396693" y="3327443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b="0" i="0" u="none" strike="noStrike" dirty="0">
                <a:effectLst/>
                <a:latin typeface="Calibri" panose="020F0502020204030204" pitchFamily="34" charset="0"/>
              </a:rPr>
              <a:t>0.680097</a:t>
            </a:r>
            <a:endParaRPr 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5F71A8-0321-FE19-7788-C71CBCA3305E}"/>
              </a:ext>
            </a:extLst>
          </p:cNvPr>
          <p:cNvSpPr txBox="1"/>
          <p:nvPr/>
        </p:nvSpPr>
        <p:spPr>
          <a:xfrm>
            <a:off x="1992331" y="2985173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DE" sz="1100" b="0" i="0" u="none" strike="noStrike" dirty="0">
                <a:effectLst/>
                <a:latin typeface="Calibri" panose="020F0502020204030204" pitchFamily="34" charset="0"/>
              </a:rPr>
              <a:t>-0.697709</a:t>
            </a:r>
            <a:endParaRPr lang="en-DE" sz="1100" b="0" i="0" u="none" strike="noStrike" dirty="0"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2E6715-D6F3-5212-8D41-2BC6642D86E0}"/>
              </a:ext>
            </a:extLst>
          </p:cNvPr>
          <p:cNvSpPr txBox="1"/>
          <p:nvPr/>
        </p:nvSpPr>
        <p:spPr>
          <a:xfrm>
            <a:off x="1992330" y="3933643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DE" sz="1100" b="0" i="0" u="none" strike="noStrike" dirty="0">
                <a:effectLst/>
                <a:latin typeface="Calibri" panose="020F0502020204030204" pitchFamily="34" charset="0"/>
              </a:rPr>
              <a:t>0.786860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0EE6DD-5DDD-8D4D-760D-CA69A8A99194}"/>
              </a:ext>
            </a:extLst>
          </p:cNvPr>
          <p:cNvSpPr txBox="1"/>
          <p:nvPr/>
        </p:nvSpPr>
        <p:spPr>
          <a:xfrm>
            <a:off x="152517" y="3458248"/>
            <a:ext cx="7681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DE" sz="1100" b="0" i="0" u="none" strike="noStrike" dirty="0">
                <a:effectLst/>
                <a:latin typeface="Calibri" panose="020F0502020204030204" pitchFamily="34" charset="0"/>
              </a:rPr>
              <a:t>-0.850469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9F155-2FD8-850C-117A-8E3B4A6978A5}"/>
              </a:ext>
            </a:extLst>
          </p:cNvPr>
          <p:cNvSpPr txBox="1"/>
          <p:nvPr/>
        </p:nvSpPr>
        <p:spPr>
          <a:xfrm>
            <a:off x="536596" y="1575066"/>
            <a:ext cx="47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correlated features are redundant </a:t>
            </a:r>
            <a:r>
              <a:rPr lang="en-US" dirty="0">
                <a:sym typeface="Wingdings" pitchFamily="2" charset="2"/>
              </a:rPr>
              <a:t> PCA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7B584E7-B325-FDA2-F652-60D0191011AF}"/>
              </a:ext>
            </a:extLst>
          </p:cNvPr>
          <p:cNvSpPr/>
          <p:nvPr/>
        </p:nvSpPr>
        <p:spPr>
          <a:xfrm>
            <a:off x="809009" y="2363349"/>
            <a:ext cx="2273417" cy="2550254"/>
          </a:xfrm>
          <a:prstGeom prst="roundRect">
            <a:avLst>
              <a:gd name="adj" fmla="val 15452"/>
            </a:avLst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5B40503-4825-DEDC-2EBC-DC95E9E27350}"/>
              </a:ext>
            </a:extLst>
          </p:cNvPr>
          <p:cNvSpPr/>
          <p:nvPr/>
        </p:nvSpPr>
        <p:spPr>
          <a:xfrm>
            <a:off x="3501668" y="3107511"/>
            <a:ext cx="4486572" cy="963083"/>
          </a:xfrm>
          <a:prstGeom prst="roundRect">
            <a:avLst>
              <a:gd name="adj" fmla="val 50000"/>
            </a:avLst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7E3B-431F-A576-1F41-7A1EDAD5BCE7}"/>
              </a:ext>
            </a:extLst>
          </p:cNvPr>
          <p:cNvSpPr txBox="1"/>
          <p:nvPr/>
        </p:nvSpPr>
        <p:spPr>
          <a:xfrm>
            <a:off x="1665832" y="497796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PCA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16A23C-5D94-717E-C2AC-8E5128A1AB2B}"/>
              </a:ext>
            </a:extLst>
          </p:cNvPr>
          <p:cNvSpPr txBox="1"/>
          <p:nvPr/>
        </p:nvSpPr>
        <p:spPr>
          <a:xfrm>
            <a:off x="8025716" y="336488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PCA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C5ACF8-F617-A943-B474-1AD9A09E6A68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8" name="Picture 2" descr="Streaming Music Startup: Pitch on Behance">
              <a:extLst>
                <a:ext uri="{FF2B5EF4-FFF2-40B4-BE49-F238E27FC236}">
                  <a16:creationId xmlns:a16="http://schemas.microsoft.com/office/drawing/2014/main" id="{09F988D0-4438-18F3-0585-2A0CAB9288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6A05983-F5A4-B470-0257-987324DB09B7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541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5" grpId="0" animBg="1"/>
      <p:bldP spid="52" grpId="0" animBg="1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12F939-ED40-552A-BCBA-9C6D0D531F78}"/>
              </a:ext>
            </a:extLst>
          </p:cNvPr>
          <p:cNvSpPr/>
          <p:nvPr/>
        </p:nvSpPr>
        <p:spPr>
          <a:xfrm>
            <a:off x="6476301" y="3485820"/>
            <a:ext cx="1191238" cy="248394"/>
          </a:xfrm>
          <a:prstGeom prst="roundRect">
            <a:avLst>
              <a:gd name="adj" fmla="val 50000"/>
            </a:avLst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01DD120-5DDB-1799-DC7F-8E28D1F0902A}"/>
              </a:ext>
            </a:extLst>
          </p:cNvPr>
          <p:cNvSpPr/>
          <p:nvPr/>
        </p:nvSpPr>
        <p:spPr>
          <a:xfrm>
            <a:off x="1476462" y="3540153"/>
            <a:ext cx="1098958" cy="109057"/>
          </a:xfrm>
          <a:prstGeom prst="roundRect">
            <a:avLst>
              <a:gd name="adj" fmla="val 15452"/>
            </a:avLst>
          </a:prstGeom>
          <a:solidFill>
            <a:srgbClr val="C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8156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Preparation: irrelevant and redundant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5538D8-BB20-935D-4734-1225A9297D23}"/>
              </a:ext>
            </a:extLst>
          </p:cNvPr>
          <p:cNvSpPr>
            <a:spLocks noChangeAspect="1"/>
          </p:cNvSpPr>
          <p:nvPr/>
        </p:nvSpPr>
        <p:spPr>
          <a:xfrm>
            <a:off x="3667386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instrumentalness</a:t>
            </a:r>
            <a:endParaRPr lang="en-US" sz="14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FEB7DF3-661A-C154-D8CC-550823AFF3E6}"/>
              </a:ext>
            </a:extLst>
          </p:cNvPr>
          <p:cNvSpPr>
            <a:spLocks noChangeAspect="1"/>
          </p:cNvSpPr>
          <p:nvPr/>
        </p:nvSpPr>
        <p:spPr>
          <a:xfrm>
            <a:off x="6177737" y="344659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danceability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81C3B8-A7F9-CF2B-3513-B583827B6C2B}"/>
              </a:ext>
            </a:extLst>
          </p:cNvPr>
          <p:cNvSpPr>
            <a:spLocks noChangeAspect="1"/>
          </p:cNvSpPr>
          <p:nvPr/>
        </p:nvSpPr>
        <p:spPr>
          <a:xfrm>
            <a:off x="1155760" y="3446213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loudness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B8205D-2A0A-6FE3-0651-F54019FE6016}"/>
              </a:ext>
            </a:extLst>
          </p:cNvPr>
          <p:cNvSpPr>
            <a:spLocks noChangeAspect="1"/>
          </p:cNvSpPr>
          <p:nvPr/>
        </p:nvSpPr>
        <p:spPr>
          <a:xfrm>
            <a:off x="6177737" y="437040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speechiness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8768B6-EFEA-5943-3ACB-702238E6EE2F}"/>
              </a:ext>
            </a:extLst>
          </p:cNvPr>
          <p:cNvSpPr>
            <a:spLocks noChangeAspect="1"/>
          </p:cNvSpPr>
          <p:nvPr/>
        </p:nvSpPr>
        <p:spPr>
          <a:xfrm>
            <a:off x="6177737" y="2516901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liveness</a:t>
            </a:r>
            <a:endParaRPr lang="en-US" sz="14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39C89A2-8A6E-E975-E564-C13B30081749}"/>
              </a:ext>
            </a:extLst>
          </p:cNvPr>
          <p:cNvSpPr>
            <a:spLocks noChangeAspect="1"/>
          </p:cNvSpPr>
          <p:nvPr/>
        </p:nvSpPr>
        <p:spPr>
          <a:xfrm>
            <a:off x="3667386" y="251451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tempo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13617-5014-C02A-C3C4-38585655A9F9}"/>
              </a:ext>
            </a:extLst>
          </p:cNvPr>
          <p:cNvSpPr txBox="1"/>
          <p:nvPr/>
        </p:nvSpPr>
        <p:spPr>
          <a:xfrm>
            <a:off x="536597" y="1257161"/>
            <a:ext cx="49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features are irrelevant for the cluster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9F155-2FD8-850C-117A-8E3B4A6978A5}"/>
              </a:ext>
            </a:extLst>
          </p:cNvPr>
          <p:cNvSpPr txBox="1"/>
          <p:nvPr/>
        </p:nvSpPr>
        <p:spPr>
          <a:xfrm>
            <a:off x="536596" y="1575066"/>
            <a:ext cx="47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correlated features are redundant </a:t>
            </a:r>
            <a:r>
              <a:rPr lang="en-US" dirty="0">
                <a:sym typeface="Wingdings" pitchFamily="2" charset="2"/>
              </a:rPr>
              <a:t> PCA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9B50303-C806-7D31-EA43-348D9EDCE9E1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6" name="Picture 2" descr="Streaming Music Startup: Pitch on Behance">
              <a:extLst>
                <a:ext uri="{FF2B5EF4-FFF2-40B4-BE49-F238E27FC236}">
                  <a16:creationId xmlns:a16="http://schemas.microsoft.com/office/drawing/2014/main" id="{F7BF487C-B9B6-0825-77D1-5F00C3C77D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9F0694-EB91-3FE8-3932-6FD680F7D997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075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FEB7DF3-661A-C154-D8CC-550823AFF3E6}"/>
              </a:ext>
            </a:extLst>
          </p:cNvPr>
          <p:cNvSpPr>
            <a:spLocks noChangeAspect="1"/>
          </p:cNvSpPr>
          <p:nvPr/>
        </p:nvSpPr>
        <p:spPr>
          <a:xfrm>
            <a:off x="3667386" y="3512288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danceability</a:t>
            </a:r>
            <a:endParaRPr lang="en-US" sz="1400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F81C3B8-A7F9-CF2B-3513-B583827B6C2B}"/>
              </a:ext>
            </a:extLst>
          </p:cNvPr>
          <p:cNvSpPr>
            <a:spLocks noChangeAspect="1"/>
          </p:cNvSpPr>
          <p:nvPr/>
        </p:nvSpPr>
        <p:spPr>
          <a:xfrm>
            <a:off x="3667386" y="4006802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loudness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8156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Preparation: irrelevant and redundant features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55538D8-BB20-935D-4734-1225A9297D23}"/>
              </a:ext>
            </a:extLst>
          </p:cNvPr>
          <p:cNvSpPr>
            <a:spLocks noChangeAspect="1"/>
          </p:cNvSpPr>
          <p:nvPr/>
        </p:nvSpPr>
        <p:spPr>
          <a:xfrm>
            <a:off x="3667386" y="4985288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instrumentalness</a:t>
            </a:r>
            <a:endParaRPr lang="en-US" sz="1400" dirty="0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8B8205D-2A0A-6FE3-0651-F54019FE6016}"/>
              </a:ext>
            </a:extLst>
          </p:cNvPr>
          <p:cNvSpPr>
            <a:spLocks noChangeAspect="1"/>
          </p:cNvSpPr>
          <p:nvPr/>
        </p:nvSpPr>
        <p:spPr>
          <a:xfrm>
            <a:off x="3667386" y="4496045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speechiness</a:t>
            </a:r>
            <a:endParaRPr lang="en-US" sz="14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18768B6-EFEA-5943-3ACB-702238E6EE2F}"/>
              </a:ext>
            </a:extLst>
          </p:cNvPr>
          <p:cNvSpPr>
            <a:spLocks noChangeAspect="1"/>
          </p:cNvSpPr>
          <p:nvPr/>
        </p:nvSpPr>
        <p:spPr>
          <a:xfrm>
            <a:off x="3667386" y="3013399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liveness</a:t>
            </a:r>
            <a:endParaRPr lang="en-US" sz="1400" dirty="0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39C89A2-8A6E-E975-E564-C13B30081749}"/>
              </a:ext>
            </a:extLst>
          </p:cNvPr>
          <p:cNvSpPr>
            <a:spLocks noChangeAspect="1"/>
          </p:cNvSpPr>
          <p:nvPr/>
        </p:nvSpPr>
        <p:spPr>
          <a:xfrm>
            <a:off x="3667386" y="2514510"/>
            <a:ext cx="1673142" cy="288000"/>
          </a:xfrm>
          <a:prstGeom prst="roundRect">
            <a:avLst>
              <a:gd name="adj" fmla="val 50000"/>
            </a:avLst>
          </a:prstGeom>
          <a:solidFill>
            <a:srgbClr val="B012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tempo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5113617-5014-C02A-C3C4-38585655A9F9}"/>
              </a:ext>
            </a:extLst>
          </p:cNvPr>
          <p:cNvSpPr txBox="1"/>
          <p:nvPr/>
        </p:nvSpPr>
        <p:spPr>
          <a:xfrm>
            <a:off x="536597" y="1257161"/>
            <a:ext cx="499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features are irrelevant for the cluster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D9F155-2FD8-850C-117A-8E3B4A6978A5}"/>
              </a:ext>
            </a:extLst>
          </p:cNvPr>
          <p:cNvSpPr txBox="1"/>
          <p:nvPr/>
        </p:nvSpPr>
        <p:spPr>
          <a:xfrm>
            <a:off x="536596" y="1575066"/>
            <a:ext cx="471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correlated features are redundant </a:t>
            </a:r>
            <a:r>
              <a:rPr lang="en-US" dirty="0">
                <a:sym typeface="Wingdings" pitchFamily="2" charset="2"/>
              </a:rPr>
              <a:t> PCA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ADB7A1-94B2-5764-EB46-E880CB7D7008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93885436-7CF8-FD40-1DAD-8AEAAB54F1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7CA80C-248F-CC11-A813-A76CB47F0794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20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1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1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1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1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0" grpId="0" animBg="1"/>
      <p:bldP spid="36" grpId="0" animBg="1"/>
      <p:bldP spid="42" grpId="0" animBg="1"/>
      <p:bldP spid="44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637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seeking the right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49491-42D4-F69E-D91E-67495A252E6C}"/>
              </a:ext>
            </a:extLst>
          </p:cNvPr>
          <p:cNvSpPr txBox="1"/>
          <p:nvPr/>
        </p:nvSpPr>
        <p:spPr>
          <a:xfrm>
            <a:off x="595618" y="1007784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 (and elbow)</a:t>
            </a:r>
          </a:p>
        </p:txBody>
      </p:sp>
      <p:pic>
        <p:nvPicPr>
          <p:cNvPr id="12" name="Picture 11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1B88CABD-0DA9-083C-096E-ED46FC00A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77"/>
          <a:stretch/>
        </p:blipFill>
        <p:spPr>
          <a:xfrm>
            <a:off x="1982428" y="1839997"/>
            <a:ext cx="5179143" cy="331199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F250E4A-4138-76DA-8AEA-59BBF61C560E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545FBBF3-E484-0BAB-F021-D03D7395D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9E74FE-4C0E-270F-3CE6-C29DFA12CE8F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9132411D-21BD-E10F-9604-C1A06CBAA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32" t="8477" r="48704" b="9304"/>
          <a:stretch/>
        </p:blipFill>
        <p:spPr>
          <a:xfrm>
            <a:off x="3858937" y="1839998"/>
            <a:ext cx="780176" cy="297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4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EA5B65-B445-9BAC-C743-61F5B7BC0E2B}"/>
              </a:ext>
            </a:extLst>
          </p:cNvPr>
          <p:cNvSpPr txBox="1"/>
          <p:nvPr/>
        </p:nvSpPr>
        <p:spPr>
          <a:xfrm>
            <a:off x="536597" y="458426"/>
            <a:ext cx="637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seeking the right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A49491-42D4-F69E-D91E-67495A252E6C}"/>
              </a:ext>
            </a:extLst>
          </p:cNvPr>
          <p:cNvSpPr txBox="1"/>
          <p:nvPr/>
        </p:nvSpPr>
        <p:spPr>
          <a:xfrm>
            <a:off x="595618" y="1007784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Silhouette (and elbow)</a:t>
            </a:r>
          </a:p>
        </p:txBody>
      </p:sp>
      <p:pic>
        <p:nvPicPr>
          <p:cNvPr id="12" name="Picture 11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1B88CABD-0DA9-083C-096E-ED46FC00A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8477"/>
          <a:stretch/>
        </p:blipFill>
        <p:spPr>
          <a:xfrm>
            <a:off x="1982428" y="1839997"/>
            <a:ext cx="5179143" cy="3311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29E09A-4A53-A720-C2D3-769C043B7767}"/>
                  </a:ext>
                </a:extLst>
              </p:cNvPr>
              <p:cNvSpPr txBox="1"/>
              <p:nvPr/>
            </p:nvSpPr>
            <p:spPr>
              <a:xfrm>
                <a:off x="1224140" y="5614877"/>
                <a:ext cx="56873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Silhouette is max for </a:t>
                </a:r>
                <a14:m>
                  <m:oMath xmlns:m="http://schemas.openxmlformats.org/officeDocument/2006/math">
                    <m:r>
                      <a:rPr lang="it-IT" sz="2000" b="0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1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B01217"/>
                        </a:solidFill>
                        <a:latin typeface="Cambria Math" panose="02040503050406030204" pitchFamily="18" charset="0"/>
                      </a:rPr>
                      <m:t>𝟐𝟏</m:t>
                    </m:r>
                  </m:oMath>
                </a14:m>
                <a:endParaRPr lang="en-US" sz="2000" b="1" dirty="0">
                  <a:solidFill>
                    <a:srgbClr val="B01217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29E09A-4A53-A720-C2D3-769C043B7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140" y="5614877"/>
                <a:ext cx="5687344" cy="400110"/>
              </a:xfrm>
              <a:prstGeom prst="rect">
                <a:avLst/>
              </a:prstGeom>
              <a:blipFill>
                <a:blip r:embed="rId4"/>
                <a:stretch>
                  <a:fillRect l="-1114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F250E4A-4138-76DA-8AEA-59BBF61C560E}"/>
              </a:ext>
            </a:extLst>
          </p:cNvPr>
          <p:cNvGrpSpPr>
            <a:grpSpLocks noChangeAspect="1"/>
          </p:cNvGrpSpPr>
          <p:nvPr/>
        </p:nvGrpSpPr>
        <p:grpSpPr>
          <a:xfrm>
            <a:off x="91782" y="6033626"/>
            <a:ext cx="889629" cy="731896"/>
            <a:chOff x="2726422" y="1946245"/>
            <a:chExt cx="3548543" cy="2919369"/>
          </a:xfrm>
        </p:grpSpPr>
        <p:pic>
          <p:nvPicPr>
            <p:cNvPr id="3" name="Picture 2" descr="Streaming Music Startup: Pitch on Behance">
              <a:extLst>
                <a:ext uri="{FF2B5EF4-FFF2-40B4-BE49-F238E27FC236}">
                  <a16:creationId xmlns:a16="http://schemas.microsoft.com/office/drawing/2014/main" id="{545FBBF3-E484-0BAB-F021-D03D7395D5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817" t="21018" r="31376" b="22638"/>
            <a:stretch/>
          </p:blipFill>
          <p:spPr bwMode="auto">
            <a:xfrm>
              <a:off x="2726422" y="1946245"/>
              <a:ext cx="3548543" cy="2919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9E74FE-4C0E-270F-3CE6-C29DFA12CE8F}"/>
                </a:ext>
              </a:extLst>
            </p:cNvPr>
            <p:cNvSpPr/>
            <p:nvPr/>
          </p:nvSpPr>
          <p:spPr>
            <a:xfrm>
              <a:off x="3959604" y="3691156"/>
              <a:ext cx="1224792" cy="503339"/>
            </a:xfrm>
            <a:prstGeom prst="rect">
              <a:avLst/>
            </a:prstGeom>
            <a:solidFill>
              <a:srgbClr val="D329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picture containing screenshot, diagram, line, text&#10;&#10;Description automatically generated">
            <a:extLst>
              <a:ext uri="{FF2B5EF4-FFF2-40B4-BE49-F238E27FC236}">
                <a16:creationId xmlns:a16="http://schemas.microsoft.com/office/drawing/2014/main" id="{9132411D-21BD-E10F-9604-C1A06CBAA44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232" t="8477" r="48704" b="9304"/>
          <a:stretch/>
        </p:blipFill>
        <p:spPr>
          <a:xfrm>
            <a:off x="3858937" y="1839998"/>
            <a:ext cx="779734" cy="2973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33BEDF-491F-3161-3AC8-809BE58F3E84}"/>
              </a:ext>
            </a:extLst>
          </p:cNvPr>
          <p:cNvSpPr/>
          <p:nvPr/>
        </p:nvSpPr>
        <p:spPr>
          <a:xfrm>
            <a:off x="4572000" y="1839997"/>
            <a:ext cx="2692866" cy="2555834"/>
          </a:xfrm>
          <a:prstGeom prst="rect">
            <a:avLst/>
          </a:prstGeom>
          <a:solidFill>
            <a:srgbClr val="FFC5B9">
              <a:alpha val="800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F05AFD-FBDD-A50E-8EB2-0A7C36180376}"/>
              </a:ext>
            </a:extLst>
          </p:cNvPr>
          <p:cNvSpPr/>
          <p:nvPr/>
        </p:nvSpPr>
        <p:spPr>
          <a:xfrm>
            <a:off x="3088547" y="1839997"/>
            <a:ext cx="770390" cy="2555834"/>
          </a:xfrm>
          <a:prstGeom prst="rect">
            <a:avLst/>
          </a:prstGeom>
          <a:solidFill>
            <a:srgbClr val="FFC5B9">
              <a:alpha val="800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6C960A4-B5CA-E68B-DE40-48D29846A268}"/>
              </a:ext>
            </a:extLst>
          </p:cNvPr>
          <p:cNvSpPr/>
          <p:nvPr/>
        </p:nvSpPr>
        <p:spPr>
          <a:xfrm>
            <a:off x="3858936" y="1677798"/>
            <a:ext cx="770391" cy="2583809"/>
          </a:xfrm>
          <a:prstGeom prst="roundRect">
            <a:avLst>
              <a:gd name="adj" fmla="val 481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3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5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9BF975-18D8-2D9E-BA6D-0917A54DA52C}"/>
              </a:ext>
            </a:extLst>
          </p:cNvPr>
          <p:cNvSpPr txBox="1"/>
          <p:nvPr/>
        </p:nvSpPr>
        <p:spPr>
          <a:xfrm>
            <a:off x="536597" y="458426"/>
            <a:ext cx="4044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Clustering: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6CA7-6F87-F941-28E0-E57EE52084F4}"/>
              </a:ext>
            </a:extLst>
          </p:cNvPr>
          <p:cNvSpPr txBox="1"/>
          <p:nvPr/>
        </p:nvSpPr>
        <p:spPr>
          <a:xfrm>
            <a:off x="595618" y="1007784"/>
            <a:ext cx="28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songs per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7616DE-856F-0C6F-C872-68BFE5B28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454" y="1926474"/>
            <a:ext cx="4393091" cy="3435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06493A-0C2B-CF28-420A-2120DDC5D4B6}"/>
                  </a:ext>
                </a:extLst>
              </p:cNvPr>
              <p:cNvSpPr txBox="1"/>
              <p:nvPr/>
            </p:nvSpPr>
            <p:spPr>
              <a:xfrm>
                <a:off x="2375454" y="1603309"/>
                <a:ext cx="1060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=21</m:t>
                    </m:r>
                  </m:oMath>
                </a14:m>
                <a:r>
                  <a:rPr lang="en-US" sz="1800" dirty="0"/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06493A-0C2B-CF28-420A-2120DDC5D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454" y="1603309"/>
                <a:ext cx="1060750" cy="369332"/>
              </a:xfrm>
              <a:prstGeom prst="rect">
                <a:avLst/>
              </a:prstGeom>
              <a:blipFill>
                <a:blip r:embed="rId4"/>
                <a:stretch>
                  <a:fillRect l="-5952" t="-6667" r="-476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A9B175A-917E-99D5-6EB4-E8D7EFDA5011}"/>
              </a:ext>
            </a:extLst>
          </p:cNvPr>
          <p:cNvSpPr txBox="1"/>
          <p:nvPr/>
        </p:nvSpPr>
        <p:spPr>
          <a:xfrm>
            <a:off x="1187041" y="5599353"/>
            <a:ext cx="6769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47.6%</a:t>
            </a:r>
            <a:r>
              <a:rPr lang="en-GB" dirty="0"/>
              <a:t> of pairs are </a:t>
            </a:r>
            <a:r>
              <a:rPr lang="en-GB" b="1" dirty="0"/>
              <a:t>very</a:t>
            </a:r>
            <a:r>
              <a:rPr lang="en-GB" dirty="0"/>
              <a:t> </a:t>
            </a:r>
            <a:r>
              <a:rPr lang="en-GB" b="1" dirty="0"/>
              <a:t>far from each other </a:t>
            </a:r>
            <a:r>
              <a:rPr lang="en-GB" dirty="0"/>
              <a:t>(pairwise distance&gt;0.8) and </a:t>
            </a:r>
            <a:r>
              <a:rPr lang="en-GB" b="1" dirty="0"/>
              <a:t>0%</a:t>
            </a:r>
            <a:r>
              <a:rPr lang="en-GB" dirty="0"/>
              <a:t> are </a:t>
            </a:r>
            <a:r>
              <a:rPr lang="en-GB" b="1" dirty="0"/>
              <a:t>very close </a:t>
            </a:r>
            <a:r>
              <a:rPr lang="en-GB" dirty="0"/>
              <a:t>(pairwise distance&lt;0.2)</a:t>
            </a:r>
            <a:endParaRPr lang="en-GB" dirty="0">
              <a:sym typeface="Wingdings" pitchFamily="2" charset="2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48835D0-B238-17E0-103C-04D63380B423}"/>
              </a:ext>
            </a:extLst>
          </p:cNvPr>
          <p:cNvSpPr/>
          <p:nvPr/>
        </p:nvSpPr>
        <p:spPr>
          <a:xfrm rot="16200000">
            <a:off x="1568153" y="1922400"/>
            <a:ext cx="484632" cy="978408"/>
          </a:xfrm>
          <a:prstGeom prst="downArrow">
            <a:avLst/>
          </a:prstGeom>
          <a:solidFill>
            <a:srgbClr val="B0121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949D64B3-983B-0D28-6857-6EC01984EEEA}"/>
              </a:ext>
            </a:extLst>
          </p:cNvPr>
          <p:cNvSpPr/>
          <p:nvPr/>
        </p:nvSpPr>
        <p:spPr>
          <a:xfrm rot="5400000">
            <a:off x="7015433" y="3637433"/>
            <a:ext cx="484632" cy="978408"/>
          </a:xfrm>
          <a:prstGeom prst="downArrow">
            <a:avLst/>
          </a:prstGeom>
          <a:solidFill>
            <a:srgbClr val="B0121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073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950</TotalTime>
  <Words>766</Words>
  <Application>Microsoft Macintosh PowerPoint</Application>
  <PresentationFormat>On-screen Show (4:3)</PresentationFormat>
  <Paragraphs>195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Inkof, Gian Andrea (TKM)</dc:creator>
  <cp:lastModifiedBy>Inkof, Gian Andrea (TKM)</cp:lastModifiedBy>
  <cp:revision>48</cp:revision>
  <dcterms:created xsi:type="dcterms:W3CDTF">2023-05-16T15:18:55Z</dcterms:created>
  <dcterms:modified xsi:type="dcterms:W3CDTF">2023-05-21T17:51:58Z</dcterms:modified>
</cp:coreProperties>
</file>