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Neue Montreal" charset="1" panose="00000400000000000000"/>
      <p:regular r:id="rId16"/>
    </p:embeddedFont>
    <p:embeddedFont>
      <p:font typeface="Neue Montreal Bold" charset="1" panose="00000400000000000000"/>
      <p:regular r:id="rId17"/>
    </p:embeddedFont>
    <p:embeddedFont>
      <p:font typeface="Inter" charset="1" panose="020B0502030000000004"/>
      <p:regular r:id="rId18"/>
    </p:embeddedFont>
    <p:embeddedFont>
      <p:font typeface="Inter Bold" charset="1" panose="020B0802030000000004"/>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https://www.linkedin.com/in/ginanada-khalda-lilipaly-335a40247/" TargetMode="External" Type="http://schemas.openxmlformats.org/officeDocument/2006/relationships/hyperlink"/><Relationship Id="rId5" Target="https://github.com/ginnadalilipaly" TargetMode="External" Type="http://schemas.openxmlformats.org/officeDocument/2006/relationships/hyperlink"/></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https://www.linkedin.com/in/ginanada-khalda-lilipaly-335a40247/" TargetMode="External" Type="http://schemas.openxmlformats.org/officeDocument/2006/relationships/hyperlink"/><Relationship Id="rId5" Target="https://github.com/ginnadalilipaly" TargetMode="External" Type="http://schemas.openxmlformats.org/officeDocument/2006/relationships/hyperlink"/></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png" Type="http://schemas.openxmlformats.org/officeDocument/2006/relationships/image"/><Relationship Id="rId11" Target="../media/image5.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3.png" Type="http://schemas.openxmlformats.org/officeDocument/2006/relationships/image"/><Relationship Id="rId5" Target="../media/image9.png" Type="http://schemas.openxmlformats.org/officeDocument/2006/relationships/image"/><Relationship Id="rId6" Target="../media/image10.png" Type="http://schemas.openxmlformats.org/officeDocument/2006/relationships/image"/><Relationship Id="rId7" Target="../media/image11.png" Type="http://schemas.openxmlformats.org/officeDocument/2006/relationships/image"/><Relationship Id="rId8" Target="../media/image12.png" Type="http://schemas.openxmlformats.org/officeDocument/2006/relationships/image"/><Relationship Id="rId9" Target="../media/image1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6.png" Type="http://schemas.openxmlformats.org/officeDocument/2006/relationships/image"/><Relationship Id="rId5" Target="../media/image1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8.png" Type="http://schemas.openxmlformats.org/officeDocument/2006/relationships/image"/><Relationship Id="rId5" Target="../media/image1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D0D0D"/>
        </a:solidFill>
      </p:bgPr>
    </p:bg>
    <p:spTree>
      <p:nvGrpSpPr>
        <p:cNvPr id="1" name=""/>
        <p:cNvGrpSpPr/>
        <p:nvPr/>
      </p:nvGrpSpPr>
      <p:grpSpPr>
        <a:xfrm>
          <a:off x="0" y="0"/>
          <a:ext cx="0" cy="0"/>
          <a:chOff x="0" y="0"/>
          <a:chExt cx="0" cy="0"/>
        </a:xfrm>
      </p:grpSpPr>
      <p:sp>
        <p:nvSpPr>
          <p:cNvPr name="Freeform 2" id="2"/>
          <p:cNvSpPr/>
          <p:nvPr/>
        </p:nvSpPr>
        <p:spPr>
          <a:xfrm flipH="false" flipV="false" rot="-1519681">
            <a:off x="5110297" y="2309422"/>
            <a:ext cx="18571789" cy="9525780"/>
          </a:xfrm>
          <a:custGeom>
            <a:avLst/>
            <a:gdLst/>
            <a:ahLst/>
            <a:cxnLst/>
            <a:rect r="r" b="b" t="t" l="l"/>
            <a:pathLst>
              <a:path h="9525780" w="18571789">
                <a:moveTo>
                  <a:pt x="0" y="0"/>
                </a:moveTo>
                <a:lnTo>
                  <a:pt x="18571789" y="0"/>
                </a:lnTo>
                <a:lnTo>
                  <a:pt x="18571789" y="9525781"/>
                </a:lnTo>
                <a:lnTo>
                  <a:pt x="0" y="9525781"/>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07148">
            <a:off x="-2011085" y="-5395071"/>
            <a:ext cx="18571789" cy="9525780"/>
          </a:xfrm>
          <a:custGeom>
            <a:avLst/>
            <a:gdLst/>
            <a:ahLst/>
            <a:cxnLst/>
            <a:rect r="r" b="b" t="t" l="l"/>
            <a:pathLst>
              <a:path h="9525780" w="18571789">
                <a:moveTo>
                  <a:pt x="0" y="0"/>
                </a:moveTo>
                <a:lnTo>
                  <a:pt x="18571789" y="0"/>
                </a:lnTo>
                <a:lnTo>
                  <a:pt x="18571789" y="9525780"/>
                </a:lnTo>
                <a:lnTo>
                  <a:pt x="0" y="9525780"/>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028700" y="6667563"/>
            <a:ext cx="2308535" cy="686401"/>
            <a:chOff x="0" y="0"/>
            <a:chExt cx="653191" cy="194215"/>
          </a:xfrm>
        </p:grpSpPr>
        <p:sp>
          <p:nvSpPr>
            <p:cNvPr name="Freeform 5" id="5"/>
            <p:cNvSpPr/>
            <p:nvPr/>
          </p:nvSpPr>
          <p:spPr>
            <a:xfrm flipH="false" flipV="false" rot="0">
              <a:off x="0" y="0"/>
              <a:ext cx="653191" cy="194215"/>
            </a:xfrm>
            <a:custGeom>
              <a:avLst/>
              <a:gdLst/>
              <a:ahLst/>
              <a:cxnLst/>
              <a:rect r="r" b="b" t="t" l="l"/>
              <a:pathLst>
                <a:path h="194215" w="653191">
                  <a:moveTo>
                    <a:pt x="97107" y="0"/>
                  </a:moveTo>
                  <a:lnTo>
                    <a:pt x="556084" y="0"/>
                  </a:lnTo>
                  <a:cubicBezTo>
                    <a:pt x="581838" y="0"/>
                    <a:pt x="606538" y="10231"/>
                    <a:pt x="624749" y="28442"/>
                  </a:cubicBezTo>
                  <a:cubicBezTo>
                    <a:pt x="642960" y="46653"/>
                    <a:pt x="653191" y="71353"/>
                    <a:pt x="653191" y="97107"/>
                  </a:cubicBezTo>
                  <a:lnTo>
                    <a:pt x="653191" y="97107"/>
                  </a:lnTo>
                  <a:cubicBezTo>
                    <a:pt x="653191" y="122862"/>
                    <a:pt x="642960" y="147561"/>
                    <a:pt x="624749" y="165772"/>
                  </a:cubicBezTo>
                  <a:cubicBezTo>
                    <a:pt x="606538" y="183984"/>
                    <a:pt x="581838" y="194215"/>
                    <a:pt x="556084" y="194215"/>
                  </a:cubicBezTo>
                  <a:lnTo>
                    <a:pt x="97107" y="194215"/>
                  </a:lnTo>
                  <a:cubicBezTo>
                    <a:pt x="71353" y="194215"/>
                    <a:pt x="46653" y="183984"/>
                    <a:pt x="28442" y="165772"/>
                  </a:cubicBezTo>
                  <a:cubicBezTo>
                    <a:pt x="10231" y="147561"/>
                    <a:pt x="0" y="122862"/>
                    <a:pt x="0" y="97107"/>
                  </a:cubicBezTo>
                  <a:lnTo>
                    <a:pt x="0" y="97107"/>
                  </a:lnTo>
                  <a:cubicBezTo>
                    <a:pt x="0" y="71353"/>
                    <a:pt x="10231" y="46653"/>
                    <a:pt x="28442" y="28442"/>
                  </a:cubicBezTo>
                  <a:cubicBezTo>
                    <a:pt x="46653" y="10231"/>
                    <a:pt x="71353" y="0"/>
                    <a:pt x="97107" y="0"/>
                  </a:cubicBezTo>
                  <a:close/>
                </a:path>
              </a:pathLst>
            </a:custGeom>
            <a:solidFill>
              <a:srgbClr val="0F8DFF"/>
            </a:solidFill>
          </p:spPr>
        </p:sp>
        <p:sp>
          <p:nvSpPr>
            <p:cNvPr name="TextBox 6" id="6"/>
            <p:cNvSpPr txBox="true"/>
            <p:nvPr/>
          </p:nvSpPr>
          <p:spPr>
            <a:xfrm>
              <a:off x="0" y="-38100"/>
              <a:ext cx="653191" cy="232315"/>
            </a:xfrm>
            <a:prstGeom prst="rect">
              <a:avLst/>
            </a:prstGeom>
          </p:spPr>
          <p:txBody>
            <a:bodyPr anchor="ctr" rtlCol="false" tIns="47286" lIns="47286" bIns="47286" rIns="47286"/>
            <a:lstStyle/>
            <a:p>
              <a:pPr algn="l">
                <a:lnSpc>
                  <a:spcPts val="2520"/>
                </a:lnSpc>
              </a:pPr>
            </a:p>
          </p:txBody>
        </p:sp>
      </p:grpSp>
      <p:sp>
        <p:nvSpPr>
          <p:cNvPr name="TextBox 7" id="7"/>
          <p:cNvSpPr txBox="true"/>
          <p:nvPr/>
        </p:nvSpPr>
        <p:spPr>
          <a:xfrm rot="0">
            <a:off x="1203475" y="1565837"/>
            <a:ext cx="7799042" cy="3987290"/>
          </a:xfrm>
          <a:prstGeom prst="rect">
            <a:avLst/>
          </a:prstGeom>
        </p:spPr>
        <p:txBody>
          <a:bodyPr anchor="t" rtlCol="false" tIns="0" lIns="0" bIns="0" rIns="0">
            <a:spAutoFit/>
          </a:bodyPr>
          <a:lstStyle/>
          <a:p>
            <a:pPr algn="l">
              <a:lnSpc>
                <a:spcPts val="15550"/>
              </a:lnSpc>
            </a:pPr>
            <a:r>
              <a:rPr lang="en-US" sz="14136">
                <a:solidFill>
                  <a:srgbClr val="FFFFFF"/>
                </a:solidFill>
                <a:latin typeface="Neue Montreal"/>
                <a:ea typeface="Neue Montreal"/>
                <a:cs typeface="Neue Montreal"/>
                <a:sym typeface="Neue Montreal"/>
              </a:rPr>
              <a:t>Marketing Analytics</a:t>
            </a:r>
          </a:p>
        </p:txBody>
      </p:sp>
      <p:sp>
        <p:nvSpPr>
          <p:cNvPr name="TextBox 8" id="8"/>
          <p:cNvSpPr txBox="true"/>
          <p:nvPr/>
        </p:nvSpPr>
        <p:spPr>
          <a:xfrm rot="0">
            <a:off x="1182233" y="6742490"/>
            <a:ext cx="3018923" cy="514120"/>
          </a:xfrm>
          <a:prstGeom prst="rect">
            <a:avLst/>
          </a:prstGeom>
        </p:spPr>
        <p:txBody>
          <a:bodyPr anchor="t" rtlCol="false" tIns="0" lIns="0" bIns="0" rIns="0">
            <a:spAutoFit/>
          </a:bodyPr>
          <a:lstStyle/>
          <a:p>
            <a:pPr algn="l" marL="0" indent="0" lvl="0">
              <a:lnSpc>
                <a:spcPts val="4170"/>
              </a:lnSpc>
              <a:spcBef>
                <a:spcPct val="0"/>
              </a:spcBef>
            </a:pPr>
            <a:r>
              <a:rPr lang="en-US" sz="2978">
                <a:solidFill>
                  <a:srgbClr val="FFFFFF"/>
                </a:solidFill>
                <a:latin typeface="Neue Montreal"/>
                <a:ea typeface="Neue Montreal"/>
                <a:cs typeface="Neue Montreal"/>
                <a:sym typeface="Neue Montreal"/>
              </a:rPr>
              <a:t>Gina Lilipaly</a:t>
            </a:r>
          </a:p>
        </p:txBody>
      </p:sp>
      <p:sp>
        <p:nvSpPr>
          <p:cNvPr name="TextBox 9" id="9"/>
          <p:cNvSpPr txBox="true"/>
          <p:nvPr/>
        </p:nvSpPr>
        <p:spPr>
          <a:xfrm rot="0">
            <a:off x="12192000" y="8614325"/>
            <a:ext cx="4768724" cy="306705"/>
          </a:xfrm>
          <a:prstGeom prst="rect">
            <a:avLst/>
          </a:prstGeom>
        </p:spPr>
        <p:txBody>
          <a:bodyPr anchor="t" rtlCol="false" tIns="0" lIns="0" bIns="0" rIns="0">
            <a:spAutoFit/>
          </a:bodyPr>
          <a:lstStyle/>
          <a:p>
            <a:pPr algn="l" marL="0" indent="0" lvl="0">
              <a:lnSpc>
                <a:spcPts val="2520"/>
              </a:lnSpc>
              <a:spcBef>
                <a:spcPct val="0"/>
              </a:spcBef>
            </a:pPr>
            <a:r>
              <a:rPr lang="en-US" b="true" sz="1800">
                <a:solidFill>
                  <a:srgbClr val="0F8DFF"/>
                </a:solidFill>
                <a:latin typeface="Neue Montreal Bold"/>
                <a:ea typeface="Neue Montreal Bold"/>
                <a:cs typeface="Neue Montreal Bold"/>
                <a:sym typeface="Neue Montreal Bold"/>
              </a:rPr>
              <a:t>LinkedIn</a:t>
            </a:r>
          </a:p>
        </p:txBody>
      </p:sp>
      <p:sp>
        <p:nvSpPr>
          <p:cNvPr name="TextBox 10" id="10"/>
          <p:cNvSpPr txBox="true"/>
          <p:nvPr/>
        </p:nvSpPr>
        <p:spPr>
          <a:xfrm rot="0">
            <a:off x="12192000" y="8951595"/>
            <a:ext cx="4768724" cy="306705"/>
          </a:xfrm>
          <a:prstGeom prst="rect">
            <a:avLst/>
          </a:prstGeom>
        </p:spPr>
        <p:txBody>
          <a:bodyPr anchor="t" rtlCol="false" tIns="0" lIns="0" bIns="0" rIns="0">
            <a:spAutoFit/>
          </a:bodyPr>
          <a:lstStyle/>
          <a:p>
            <a:pPr algn="l">
              <a:lnSpc>
                <a:spcPts val="2520"/>
              </a:lnSpc>
              <a:spcBef>
                <a:spcPct val="0"/>
              </a:spcBef>
            </a:pPr>
            <a:r>
              <a:rPr lang="en-US" sz="1800" u="sng">
                <a:solidFill>
                  <a:srgbClr val="FFFFFF"/>
                </a:solidFill>
                <a:latin typeface="Inter"/>
                <a:ea typeface="Inter"/>
                <a:cs typeface="Inter"/>
                <a:sym typeface="Inter"/>
                <a:hlinkClick r:id="rId4" tooltip="https://www.linkedin.com/in/ginanada-khalda-lilipaly-335a40247/"/>
              </a:rPr>
              <a:t>LinkedIn.com/in/gina</a:t>
            </a:r>
          </a:p>
        </p:txBody>
      </p:sp>
      <p:sp>
        <p:nvSpPr>
          <p:cNvPr name="TextBox 11" id="11"/>
          <p:cNvSpPr txBox="true"/>
          <p:nvPr/>
        </p:nvSpPr>
        <p:spPr>
          <a:xfrm rot="0">
            <a:off x="6381750" y="8614325"/>
            <a:ext cx="2620767" cy="306705"/>
          </a:xfrm>
          <a:prstGeom prst="rect">
            <a:avLst/>
          </a:prstGeom>
        </p:spPr>
        <p:txBody>
          <a:bodyPr anchor="t" rtlCol="false" tIns="0" lIns="0" bIns="0" rIns="0">
            <a:spAutoFit/>
          </a:bodyPr>
          <a:lstStyle/>
          <a:p>
            <a:pPr algn="l">
              <a:lnSpc>
                <a:spcPts val="2520"/>
              </a:lnSpc>
            </a:pPr>
            <a:r>
              <a:rPr lang="en-US" sz="1800" b="true">
                <a:solidFill>
                  <a:srgbClr val="0F8DFF"/>
                </a:solidFill>
                <a:latin typeface="Neue Montreal Bold"/>
                <a:ea typeface="Neue Montreal Bold"/>
                <a:cs typeface="Neue Montreal Bold"/>
                <a:sym typeface="Neue Montreal Bold"/>
              </a:rPr>
              <a:t>Github</a:t>
            </a:r>
          </a:p>
        </p:txBody>
      </p:sp>
      <p:sp>
        <p:nvSpPr>
          <p:cNvPr name="TextBox 12" id="12"/>
          <p:cNvSpPr txBox="true"/>
          <p:nvPr/>
        </p:nvSpPr>
        <p:spPr>
          <a:xfrm rot="0">
            <a:off x="1028700" y="8614325"/>
            <a:ext cx="2620767" cy="306705"/>
          </a:xfrm>
          <a:prstGeom prst="rect">
            <a:avLst/>
          </a:prstGeom>
        </p:spPr>
        <p:txBody>
          <a:bodyPr anchor="t" rtlCol="false" tIns="0" lIns="0" bIns="0" rIns="0">
            <a:spAutoFit/>
          </a:bodyPr>
          <a:lstStyle/>
          <a:p>
            <a:pPr algn="l">
              <a:lnSpc>
                <a:spcPts val="2520"/>
              </a:lnSpc>
            </a:pPr>
            <a:r>
              <a:rPr lang="en-US" sz="1800" b="true">
                <a:solidFill>
                  <a:srgbClr val="0F8DFF"/>
                </a:solidFill>
                <a:latin typeface="Neue Montreal Bold"/>
                <a:ea typeface="Neue Montreal Bold"/>
                <a:cs typeface="Neue Montreal Bold"/>
                <a:sym typeface="Neue Montreal Bold"/>
              </a:rPr>
              <a:t>Email</a:t>
            </a:r>
          </a:p>
        </p:txBody>
      </p:sp>
      <p:sp>
        <p:nvSpPr>
          <p:cNvPr name="TextBox 13" id="13"/>
          <p:cNvSpPr txBox="true"/>
          <p:nvPr/>
        </p:nvSpPr>
        <p:spPr>
          <a:xfrm rot="0">
            <a:off x="1028700" y="8951595"/>
            <a:ext cx="2790825" cy="306705"/>
          </a:xfrm>
          <a:prstGeom prst="rect">
            <a:avLst/>
          </a:prstGeom>
        </p:spPr>
        <p:txBody>
          <a:bodyPr anchor="t" rtlCol="false" tIns="0" lIns="0" bIns="0" rIns="0">
            <a:spAutoFit/>
          </a:bodyPr>
          <a:lstStyle/>
          <a:p>
            <a:pPr algn="l">
              <a:lnSpc>
                <a:spcPts val="2520"/>
              </a:lnSpc>
            </a:pPr>
            <a:r>
              <a:rPr lang="en-US" sz="1800">
                <a:solidFill>
                  <a:srgbClr val="FFFFFF"/>
                </a:solidFill>
                <a:latin typeface="Inter"/>
                <a:ea typeface="Inter"/>
                <a:cs typeface="Inter"/>
                <a:sym typeface="Inter"/>
              </a:rPr>
              <a:t>lilipalygina05@gmai.com</a:t>
            </a:r>
          </a:p>
        </p:txBody>
      </p:sp>
      <p:sp>
        <p:nvSpPr>
          <p:cNvPr name="TextBox 14" id="14"/>
          <p:cNvSpPr txBox="true"/>
          <p:nvPr/>
        </p:nvSpPr>
        <p:spPr>
          <a:xfrm rot="0">
            <a:off x="1163649" y="5928136"/>
            <a:ext cx="2829717" cy="515202"/>
          </a:xfrm>
          <a:prstGeom prst="rect">
            <a:avLst/>
          </a:prstGeom>
        </p:spPr>
        <p:txBody>
          <a:bodyPr anchor="t" rtlCol="false" tIns="0" lIns="0" bIns="0" rIns="0">
            <a:spAutoFit/>
          </a:bodyPr>
          <a:lstStyle/>
          <a:p>
            <a:pPr algn="l" marL="0" indent="0" lvl="0">
              <a:lnSpc>
                <a:spcPts val="4153"/>
              </a:lnSpc>
              <a:spcBef>
                <a:spcPct val="0"/>
              </a:spcBef>
            </a:pPr>
            <a:r>
              <a:rPr lang="en-US" sz="2966">
                <a:solidFill>
                  <a:srgbClr val="FFFFFF"/>
                </a:solidFill>
                <a:latin typeface="Neue Montreal"/>
                <a:ea typeface="Neue Montreal"/>
                <a:cs typeface="Neue Montreal"/>
                <a:sym typeface="Neue Montreal"/>
              </a:rPr>
              <a:t>Presented by</a:t>
            </a:r>
          </a:p>
        </p:txBody>
      </p:sp>
      <p:sp>
        <p:nvSpPr>
          <p:cNvPr name="TextBox 15" id="15"/>
          <p:cNvSpPr txBox="true"/>
          <p:nvPr/>
        </p:nvSpPr>
        <p:spPr>
          <a:xfrm rot="0">
            <a:off x="6381750" y="8951595"/>
            <a:ext cx="3019425" cy="306705"/>
          </a:xfrm>
          <a:prstGeom prst="rect">
            <a:avLst/>
          </a:prstGeom>
        </p:spPr>
        <p:txBody>
          <a:bodyPr anchor="t" rtlCol="false" tIns="0" lIns="0" bIns="0" rIns="0">
            <a:spAutoFit/>
          </a:bodyPr>
          <a:lstStyle/>
          <a:p>
            <a:pPr algn="l">
              <a:lnSpc>
                <a:spcPts val="2520"/>
              </a:lnSpc>
            </a:pPr>
            <a:r>
              <a:rPr lang="en-US" sz="1800" u="sng">
                <a:solidFill>
                  <a:srgbClr val="FFFFFF"/>
                </a:solidFill>
                <a:latin typeface="Inter"/>
                <a:ea typeface="Inter"/>
                <a:cs typeface="Inter"/>
                <a:sym typeface="Inter"/>
                <a:hlinkClick r:id="rId5" tooltip="https://github.com/ginnadalilipaly"/>
              </a:rPr>
              <a:t>github.com/ginnadalilipaly</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D0D0D"/>
        </a:solidFill>
      </p:bgPr>
    </p:bg>
    <p:spTree>
      <p:nvGrpSpPr>
        <p:cNvPr id="1" name=""/>
        <p:cNvGrpSpPr/>
        <p:nvPr/>
      </p:nvGrpSpPr>
      <p:grpSpPr>
        <a:xfrm>
          <a:off x="0" y="0"/>
          <a:ext cx="0" cy="0"/>
          <a:chOff x="0" y="0"/>
          <a:chExt cx="0" cy="0"/>
        </a:xfrm>
      </p:grpSpPr>
      <p:sp>
        <p:nvSpPr>
          <p:cNvPr name="Freeform 2" id="2"/>
          <p:cNvSpPr/>
          <p:nvPr/>
        </p:nvSpPr>
        <p:spPr>
          <a:xfrm flipH="false" flipV="false" rot="-1519681">
            <a:off x="3188019" y="1673006"/>
            <a:ext cx="18571789" cy="9525780"/>
          </a:xfrm>
          <a:custGeom>
            <a:avLst/>
            <a:gdLst/>
            <a:ahLst/>
            <a:cxnLst/>
            <a:rect r="r" b="b" t="t" l="l"/>
            <a:pathLst>
              <a:path h="9525780" w="18571789">
                <a:moveTo>
                  <a:pt x="0" y="0"/>
                </a:moveTo>
                <a:lnTo>
                  <a:pt x="18571789" y="0"/>
                </a:lnTo>
                <a:lnTo>
                  <a:pt x="18571789" y="9525780"/>
                </a:lnTo>
                <a:lnTo>
                  <a:pt x="0" y="9525780"/>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07148">
            <a:off x="-3892166" y="-4762890"/>
            <a:ext cx="18571789" cy="9525780"/>
          </a:xfrm>
          <a:custGeom>
            <a:avLst/>
            <a:gdLst/>
            <a:ahLst/>
            <a:cxnLst/>
            <a:rect r="r" b="b" t="t" l="l"/>
            <a:pathLst>
              <a:path h="9525780" w="18571789">
                <a:moveTo>
                  <a:pt x="0" y="0"/>
                </a:moveTo>
                <a:lnTo>
                  <a:pt x="18571789" y="0"/>
                </a:lnTo>
                <a:lnTo>
                  <a:pt x="18571789" y="9525780"/>
                </a:lnTo>
                <a:lnTo>
                  <a:pt x="0" y="9525780"/>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4275761" y="8745397"/>
            <a:ext cx="240861" cy="240861"/>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D0D0D"/>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520"/>
                </a:lnSpc>
              </a:pPr>
            </a:p>
          </p:txBody>
        </p:sp>
      </p:grpSp>
      <p:sp>
        <p:nvSpPr>
          <p:cNvPr name="TextBox 7" id="7"/>
          <p:cNvSpPr txBox="true"/>
          <p:nvPr/>
        </p:nvSpPr>
        <p:spPr>
          <a:xfrm rot="0">
            <a:off x="1028700" y="3046438"/>
            <a:ext cx="10480051" cy="4505195"/>
          </a:xfrm>
          <a:prstGeom prst="rect">
            <a:avLst/>
          </a:prstGeom>
        </p:spPr>
        <p:txBody>
          <a:bodyPr anchor="t" rtlCol="false" tIns="0" lIns="0" bIns="0" rIns="0">
            <a:spAutoFit/>
          </a:bodyPr>
          <a:lstStyle/>
          <a:p>
            <a:pPr algn="l">
              <a:lnSpc>
                <a:spcPts val="17096"/>
              </a:lnSpc>
            </a:pPr>
            <a:r>
              <a:rPr lang="en-US" sz="18996">
                <a:solidFill>
                  <a:srgbClr val="FFFFFF"/>
                </a:solidFill>
                <a:latin typeface="Neue Montreal"/>
                <a:ea typeface="Neue Montreal"/>
                <a:cs typeface="Neue Montreal"/>
                <a:sym typeface="Neue Montreal"/>
              </a:rPr>
              <a:t>Thank You!</a:t>
            </a:r>
          </a:p>
        </p:txBody>
      </p:sp>
      <p:sp>
        <p:nvSpPr>
          <p:cNvPr name="TextBox 8" id="8"/>
          <p:cNvSpPr txBox="true"/>
          <p:nvPr/>
        </p:nvSpPr>
        <p:spPr>
          <a:xfrm rot="0">
            <a:off x="12192000" y="8614325"/>
            <a:ext cx="4768724" cy="306705"/>
          </a:xfrm>
          <a:prstGeom prst="rect">
            <a:avLst/>
          </a:prstGeom>
        </p:spPr>
        <p:txBody>
          <a:bodyPr anchor="t" rtlCol="false" tIns="0" lIns="0" bIns="0" rIns="0">
            <a:spAutoFit/>
          </a:bodyPr>
          <a:lstStyle/>
          <a:p>
            <a:pPr algn="l" marL="0" indent="0" lvl="0">
              <a:lnSpc>
                <a:spcPts val="2520"/>
              </a:lnSpc>
              <a:spcBef>
                <a:spcPct val="0"/>
              </a:spcBef>
            </a:pPr>
            <a:r>
              <a:rPr lang="en-US" b="true" sz="1800">
                <a:solidFill>
                  <a:srgbClr val="0F8DFF"/>
                </a:solidFill>
                <a:latin typeface="Neue Montreal Bold"/>
                <a:ea typeface="Neue Montreal Bold"/>
                <a:cs typeface="Neue Montreal Bold"/>
                <a:sym typeface="Neue Montreal Bold"/>
              </a:rPr>
              <a:t>LinkedIn</a:t>
            </a:r>
          </a:p>
        </p:txBody>
      </p:sp>
      <p:sp>
        <p:nvSpPr>
          <p:cNvPr name="TextBox 9" id="9"/>
          <p:cNvSpPr txBox="true"/>
          <p:nvPr/>
        </p:nvSpPr>
        <p:spPr>
          <a:xfrm rot="0">
            <a:off x="12192000" y="8951595"/>
            <a:ext cx="4768724" cy="306705"/>
          </a:xfrm>
          <a:prstGeom prst="rect">
            <a:avLst/>
          </a:prstGeom>
        </p:spPr>
        <p:txBody>
          <a:bodyPr anchor="t" rtlCol="false" tIns="0" lIns="0" bIns="0" rIns="0">
            <a:spAutoFit/>
          </a:bodyPr>
          <a:lstStyle/>
          <a:p>
            <a:pPr algn="l">
              <a:lnSpc>
                <a:spcPts val="2520"/>
              </a:lnSpc>
              <a:spcBef>
                <a:spcPct val="0"/>
              </a:spcBef>
            </a:pPr>
            <a:r>
              <a:rPr lang="en-US" sz="1800" u="sng">
                <a:solidFill>
                  <a:srgbClr val="FFFFFF"/>
                </a:solidFill>
                <a:latin typeface="Inter"/>
                <a:ea typeface="Inter"/>
                <a:cs typeface="Inter"/>
                <a:sym typeface="Inter"/>
                <a:hlinkClick r:id="rId4" tooltip="https://www.linkedin.com/in/ginanada-khalda-lilipaly-335a40247/"/>
              </a:rPr>
              <a:t>LinkedIn.com/in/gina</a:t>
            </a:r>
          </a:p>
        </p:txBody>
      </p:sp>
      <p:sp>
        <p:nvSpPr>
          <p:cNvPr name="TextBox 10" id="10"/>
          <p:cNvSpPr txBox="true"/>
          <p:nvPr/>
        </p:nvSpPr>
        <p:spPr>
          <a:xfrm rot="0">
            <a:off x="6381750" y="8614325"/>
            <a:ext cx="2620767" cy="306705"/>
          </a:xfrm>
          <a:prstGeom prst="rect">
            <a:avLst/>
          </a:prstGeom>
        </p:spPr>
        <p:txBody>
          <a:bodyPr anchor="t" rtlCol="false" tIns="0" lIns="0" bIns="0" rIns="0">
            <a:spAutoFit/>
          </a:bodyPr>
          <a:lstStyle/>
          <a:p>
            <a:pPr algn="l">
              <a:lnSpc>
                <a:spcPts val="2520"/>
              </a:lnSpc>
            </a:pPr>
            <a:r>
              <a:rPr lang="en-US" sz="1800" b="true">
                <a:solidFill>
                  <a:srgbClr val="0F8DFF"/>
                </a:solidFill>
                <a:latin typeface="Neue Montreal Bold"/>
                <a:ea typeface="Neue Montreal Bold"/>
                <a:cs typeface="Neue Montreal Bold"/>
                <a:sym typeface="Neue Montreal Bold"/>
              </a:rPr>
              <a:t>Github</a:t>
            </a:r>
          </a:p>
        </p:txBody>
      </p:sp>
      <p:sp>
        <p:nvSpPr>
          <p:cNvPr name="TextBox 11" id="11"/>
          <p:cNvSpPr txBox="true"/>
          <p:nvPr/>
        </p:nvSpPr>
        <p:spPr>
          <a:xfrm rot="0">
            <a:off x="1028700" y="8614325"/>
            <a:ext cx="2620767" cy="306705"/>
          </a:xfrm>
          <a:prstGeom prst="rect">
            <a:avLst/>
          </a:prstGeom>
        </p:spPr>
        <p:txBody>
          <a:bodyPr anchor="t" rtlCol="false" tIns="0" lIns="0" bIns="0" rIns="0">
            <a:spAutoFit/>
          </a:bodyPr>
          <a:lstStyle/>
          <a:p>
            <a:pPr algn="l">
              <a:lnSpc>
                <a:spcPts val="2520"/>
              </a:lnSpc>
            </a:pPr>
            <a:r>
              <a:rPr lang="en-US" sz="1800" b="true">
                <a:solidFill>
                  <a:srgbClr val="0F8DFF"/>
                </a:solidFill>
                <a:latin typeface="Neue Montreal Bold"/>
                <a:ea typeface="Neue Montreal Bold"/>
                <a:cs typeface="Neue Montreal Bold"/>
                <a:sym typeface="Neue Montreal Bold"/>
              </a:rPr>
              <a:t>Email</a:t>
            </a:r>
          </a:p>
        </p:txBody>
      </p:sp>
      <p:sp>
        <p:nvSpPr>
          <p:cNvPr name="TextBox 12" id="12"/>
          <p:cNvSpPr txBox="true"/>
          <p:nvPr/>
        </p:nvSpPr>
        <p:spPr>
          <a:xfrm rot="0">
            <a:off x="1028700" y="8951595"/>
            <a:ext cx="2790825" cy="306705"/>
          </a:xfrm>
          <a:prstGeom prst="rect">
            <a:avLst/>
          </a:prstGeom>
        </p:spPr>
        <p:txBody>
          <a:bodyPr anchor="t" rtlCol="false" tIns="0" lIns="0" bIns="0" rIns="0">
            <a:spAutoFit/>
          </a:bodyPr>
          <a:lstStyle/>
          <a:p>
            <a:pPr algn="l">
              <a:lnSpc>
                <a:spcPts val="2520"/>
              </a:lnSpc>
            </a:pPr>
            <a:r>
              <a:rPr lang="en-US" sz="1800">
                <a:solidFill>
                  <a:srgbClr val="FFFFFF"/>
                </a:solidFill>
                <a:latin typeface="Inter"/>
                <a:ea typeface="Inter"/>
                <a:cs typeface="Inter"/>
                <a:sym typeface="Inter"/>
              </a:rPr>
              <a:t>lilipalygina05@gmai.com</a:t>
            </a:r>
          </a:p>
        </p:txBody>
      </p:sp>
      <p:sp>
        <p:nvSpPr>
          <p:cNvPr name="TextBox 13" id="13"/>
          <p:cNvSpPr txBox="true"/>
          <p:nvPr/>
        </p:nvSpPr>
        <p:spPr>
          <a:xfrm rot="0">
            <a:off x="6381750" y="8951595"/>
            <a:ext cx="3019425" cy="306705"/>
          </a:xfrm>
          <a:prstGeom prst="rect">
            <a:avLst/>
          </a:prstGeom>
        </p:spPr>
        <p:txBody>
          <a:bodyPr anchor="t" rtlCol="false" tIns="0" lIns="0" bIns="0" rIns="0">
            <a:spAutoFit/>
          </a:bodyPr>
          <a:lstStyle/>
          <a:p>
            <a:pPr algn="l">
              <a:lnSpc>
                <a:spcPts val="2520"/>
              </a:lnSpc>
            </a:pPr>
            <a:r>
              <a:rPr lang="en-US" sz="1800" u="sng">
                <a:solidFill>
                  <a:srgbClr val="FFFFFF"/>
                </a:solidFill>
                <a:latin typeface="Inter"/>
                <a:ea typeface="Inter"/>
                <a:cs typeface="Inter"/>
                <a:sym typeface="Inter"/>
                <a:hlinkClick r:id="rId5" tooltip="https://github.com/ginnadalilipaly"/>
              </a:rPr>
              <a:t>github.com/ginnadalilipaly</a:t>
            </a:r>
          </a:p>
        </p:txBody>
      </p:sp>
    </p:spTree>
  </p:cSld>
  <p:clrMapOvr>
    <a:masterClrMapping/>
  </p:clrMapOvr>
  <p:transition spd="fast">
    <p:wipe dir="r"/>
  </p:transition>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F8DFF"/>
        </a:solidFill>
      </p:bgPr>
    </p:bg>
    <p:spTree>
      <p:nvGrpSpPr>
        <p:cNvPr id="1" name=""/>
        <p:cNvGrpSpPr/>
        <p:nvPr/>
      </p:nvGrpSpPr>
      <p:grpSpPr>
        <a:xfrm>
          <a:off x="0" y="0"/>
          <a:ext cx="0" cy="0"/>
          <a:chOff x="0" y="0"/>
          <a:chExt cx="0" cy="0"/>
        </a:xfrm>
      </p:grpSpPr>
      <p:sp>
        <p:nvSpPr>
          <p:cNvPr name="TextBox 2" id="2"/>
          <p:cNvSpPr txBox="true"/>
          <p:nvPr/>
        </p:nvSpPr>
        <p:spPr>
          <a:xfrm rot="0">
            <a:off x="1033055" y="1768346"/>
            <a:ext cx="10208419" cy="1793239"/>
          </a:xfrm>
          <a:prstGeom prst="rect">
            <a:avLst/>
          </a:prstGeom>
        </p:spPr>
        <p:txBody>
          <a:bodyPr anchor="t" rtlCol="false" tIns="0" lIns="0" bIns="0" rIns="0">
            <a:spAutoFit/>
          </a:bodyPr>
          <a:lstStyle/>
          <a:p>
            <a:pPr algn="l">
              <a:lnSpc>
                <a:spcPts val="14560"/>
              </a:lnSpc>
            </a:pPr>
            <a:r>
              <a:rPr lang="en-US" sz="10400">
                <a:solidFill>
                  <a:srgbClr val="FFFFFF"/>
                </a:solidFill>
                <a:latin typeface="Neue Montreal"/>
                <a:ea typeface="Neue Montreal"/>
                <a:cs typeface="Neue Montreal"/>
                <a:sym typeface="Neue Montreal"/>
              </a:rPr>
              <a:t>Table of Contents</a:t>
            </a:r>
          </a:p>
        </p:txBody>
      </p:sp>
      <p:sp>
        <p:nvSpPr>
          <p:cNvPr name="TextBox 3" id="3"/>
          <p:cNvSpPr txBox="true"/>
          <p:nvPr/>
        </p:nvSpPr>
        <p:spPr>
          <a:xfrm rot="0">
            <a:off x="12490576" y="8951595"/>
            <a:ext cx="4768724" cy="306705"/>
          </a:xfrm>
          <a:prstGeom prst="rect">
            <a:avLst/>
          </a:prstGeom>
        </p:spPr>
        <p:txBody>
          <a:bodyPr anchor="t" rtlCol="false" tIns="0" lIns="0" bIns="0" rIns="0">
            <a:spAutoFit/>
          </a:bodyPr>
          <a:lstStyle/>
          <a:p>
            <a:pPr algn="r" marL="0" indent="0" lvl="0">
              <a:lnSpc>
                <a:spcPts val="2520"/>
              </a:lnSpc>
              <a:spcBef>
                <a:spcPct val="0"/>
              </a:spcBef>
            </a:pPr>
            <a:r>
              <a:rPr lang="en-US" sz="1800">
                <a:solidFill>
                  <a:srgbClr val="FFFFFF"/>
                </a:solidFill>
                <a:latin typeface="Neue Montreal"/>
                <a:ea typeface="Neue Montreal"/>
                <a:cs typeface="Neue Montreal"/>
                <a:sym typeface="Neue Montreal"/>
              </a:rPr>
              <a:t>Gina Lilipaly</a:t>
            </a:r>
          </a:p>
        </p:txBody>
      </p:sp>
      <p:grpSp>
        <p:nvGrpSpPr>
          <p:cNvPr name="Group 4" id="4"/>
          <p:cNvGrpSpPr/>
          <p:nvPr/>
        </p:nvGrpSpPr>
        <p:grpSpPr>
          <a:xfrm rot="0">
            <a:off x="1033055" y="4690600"/>
            <a:ext cx="4679277" cy="978848"/>
            <a:chOff x="0" y="0"/>
            <a:chExt cx="988272" cy="206735"/>
          </a:xfrm>
        </p:grpSpPr>
        <p:sp>
          <p:nvSpPr>
            <p:cNvPr name="Freeform 5" id="5"/>
            <p:cNvSpPr/>
            <p:nvPr/>
          </p:nvSpPr>
          <p:spPr>
            <a:xfrm flipH="false" flipV="false" rot="0">
              <a:off x="0" y="0"/>
              <a:ext cx="988272" cy="206735"/>
            </a:xfrm>
            <a:custGeom>
              <a:avLst/>
              <a:gdLst/>
              <a:ahLst/>
              <a:cxnLst/>
              <a:rect r="r" b="b" t="t" l="l"/>
              <a:pathLst>
                <a:path h="206735" w="988272">
                  <a:moveTo>
                    <a:pt x="103367" y="0"/>
                  </a:moveTo>
                  <a:lnTo>
                    <a:pt x="884904" y="0"/>
                  </a:lnTo>
                  <a:cubicBezTo>
                    <a:pt x="912319" y="0"/>
                    <a:pt x="938611" y="10890"/>
                    <a:pt x="957996" y="30276"/>
                  </a:cubicBezTo>
                  <a:cubicBezTo>
                    <a:pt x="977381" y="49661"/>
                    <a:pt x="988272" y="75953"/>
                    <a:pt x="988272" y="103367"/>
                  </a:cubicBezTo>
                  <a:lnTo>
                    <a:pt x="988272" y="103367"/>
                  </a:lnTo>
                  <a:cubicBezTo>
                    <a:pt x="988272" y="130782"/>
                    <a:pt x="977381" y="157074"/>
                    <a:pt x="957996" y="176459"/>
                  </a:cubicBezTo>
                  <a:cubicBezTo>
                    <a:pt x="938611" y="195844"/>
                    <a:pt x="912319" y="206735"/>
                    <a:pt x="884904" y="206735"/>
                  </a:cubicBezTo>
                  <a:lnTo>
                    <a:pt x="103367" y="206735"/>
                  </a:lnTo>
                  <a:cubicBezTo>
                    <a:pt x="75953" y="206735"/>
                    <a:pt x="49661" y="195844"/>
                    <a:pt x="30276" y="176459"/>
                  </a:cubicBezTo>
                  <a:cubicBezTo>
                    <a:pt x="10890" y="157074"/>
                    <a:pt x="0" y="130782"/>
                    <a:pt x="0" y="103367"/>
                  </a:cubicBezTo>
                  <a:lnTo>
                    <a:pt x="0" y="103367"/>
                  </a:lnTo>
                  <a:cubicBezTo>
                    <a:pt x="0" y="75953"/>
                    <a:pt x="10890" y="49661"/>
                    <a:pt x="30276" y="30276"/>
                  </a:cubicBezTo>
                  <a:cubicBezTo>
                    <a:pt x="49661" y="10890"/>
                    <a:pt x="75953" y="0"/>
                    <a:pt x="103367" y="0"/>
                  </a:cubicBezTo>
                  <a:close/>
                </a:path>
              </a:pathLst>
            </a:custGeom>
            <a:solidFill>
              <a:srgbClr val="FFFFFF"/>
            </a:solidFill>
          </p:spPr>
        </p:sp>
        <p:sp>
          <p:nvSpPr>
            <p:cNvPr name="TextBox 6" id="6"/>
            <p:cNvSpPr txBox="true"/>
            <p:nvPr/>
          </p:nvSpPr>
          <p:spPr>
            <a:xfrm>
              <a:off x="0" y="-38100"/>
              <a:ext cx="988272" cy="244835"/>
            </a:xfrm>
            <a:prstGeom prst="rect">
              <a:avLst/>
            </a:prstGeom>
          </p:spPr>
          <p:txBody>
            <a:bodyPr anchor="ctr" rtlCol="false" tIns="45616" lIns="45616" bIns="45616" rIns="45616"/>
            <a:lstStyle/>
            <a:p>
              <a:pPr algn="ctr">
                <a:lnSpc>
                  <a:spcPts val="2520"/>
                </a:lnSpc>
              </a:pPr>
            </a:p>
          </p:txBody>
        </p:sp>
      </p:grpSp>
      <p:grpSp>
        <p:nvGrpSpPr>
          <p:cNvPr name="Group 7" id="7"/>
          <p:cNvGrpSpPr/>
          <p:nvPr/>
        </p:nvGrpSpPr>
        <p:grpSpPr>
          <a:xfrm rot="0">
            <a:off x="1033978" y="6093464"/>
            <a:ext cx="4679277" cy="978848"/>
            <a:chOff x="0" y="0"/>
            <a:chExt cx="988272" cy="206735"/>
          </a:xfrm>
        </p:grpSpPr>
        <p:sp>
          <p:nvSpPr>
            <p:cNvPr name="Freeform 8" id="8"/>
            <p:cNvSpPr/>
            <p:nvPr/>
          </p:nvSpPr>
          <p:spPr>
            <a:xfrm flipH="false" flipV="false" rot="0">
              <a:off x="0" y="0"/>
              <a:ext cx="988272" cy="206735"/>
            </a:xfrm>
            <a:custGeom>
              <a:avLst/>
              <a:gdLst/>
              <a:ahLst/>
              <a:cxnLst/>
              <a:rect r="r" b="b" t="t" l="l"/>
              <a:pathLst>
                <a:path h="206735" w="988272">
                  <a:moveTo>
                    <a:pt x="103367" y="0"/>
                  </a:moveTo>
                  <a:lnTo>
                    <a:pt x="884904" y="0"/>
                  </a:lnTo>
                  <a:cubicBezTo>
                    <a:pt x="912319" y="0"/>
                    <a:pt x="938611" y="10890"/>
                    <a:pt x="957996" y="30276"/>
                  </a:cubicBezTo>
                  <a:cubicBezTo>
                    <a:pt x="977381" y="49661"/>
                    <a:pt x="988272" y="75953"/>
                    <a:pt x="988272" y="103367"/>
                  </a:cubicBezTo>
                  <a:lnTo>
                    <a:pt x="988272" y="103367"/>
                  </a:lnTo>
                  <a:cubicBezTo>
                    <a:pt x="988272" y="130782"/>
                    <a:pt x="977381" y="157074"/>
                    <a:pt x="957996" y="176459"/>
                  </a:cubicBezTo>
                  <a:cubicBezTo>
                    <a:pt x="938611" y="195844"/>
                    <a:pt x="912319" y="206735"/>
                    <a:pt x="884904" y="206735"/>
                  </a:cubicBezTo>
                  <a:lnTo>
                    <a:pt x="103367" y="206735"/>
                  </a:lnTo>
                  <a:cubicBezTo>
                    <a:pt x="75953" y="206735"/>
                    <a:pt x="49661" y="195844"/>
                    <a:pt x="30276" y="176459"/>
                  </a:cubicBezTo>
                  <a:cubicBezTo>
                    <a:pt x="10890" y="157074"/>
                    <a:pt x="0" y="130782"/>
                    <a:pt x="0" y="103367"/>
                  </a:cubicBezTo>
                  <a:lnTo>
                    <a:pt x="0" y="103367"/>
                  </a:lnTo>
                  <a:cubicBezTo>
                    <a:pt x="0" y="75953"/>
                    <a:pt x="10890" y="49661"/>
                    <a:pt x="30276" y="30276"/>
                  </a:cubicBezTo>
                  <a:cubicBezTo>
                    <a:pt x="49661" y="10890"/>
                    <a:pt x="75953" y="0"/>
                    <a:pt x="103367" y="0"/>
                  </a:cubicBezTo>
                  <a:close/>
                </a:path>
              </a:pathLst>
            </a:custGeom>
            <a:solidFill>
              <a:srgbClr val="0D0D0D"/>
            </a:solidFill>
          </p:spPr>
        </p:sp>
        <p:sp>
          <p:nvSpPr>
            <p:cNvPr name="TextBox 9" id="9"/>
            <p:cNvSpPr txBox="true"/>
            <p:nvPr/>
          </p:nvSpPr>
          <p:spPr>
            <a:xfrm>
              <a:off x="0" y="-38100"/>
              <a:ext cx="988272" cy="244835"/>
            </a:xfrm>
            <a:prstGeom prst="rect">
              <a:avLst/>
            </a:prstGeom>
          </p:spPr>
          <p:txBody>
            <a:bodyPr anchor="ctr" rtlCol="false" tIns="45616" lIns="45616" bIns="45616" rIns="45616"/>
            <a:lstStyle/>
            <a:p>
              <a:pPr algn="ctr">
                <a:lnSpc>
                  <a:spcPts val="2520"/>
                </a:lnSpc>
              </a:pPr>
            </a:p>
          </p:txBody>
        </p:sp>
      </p:grpSp>
      <p:grpSp>
        <p:nvGrpSpPr>
          <p:cNvPr name="Group 10" id="10"/>
          <p:cNvGrpSpPr/>
          <p:nvPr/>
        </p:nvGrpSpPr>
        <p:grpSpPr>
          <a:xfrm rot="0">
            <a:off x="1402089" y="5029844"/>
            <a:ext cx="300361" cy="300361"/>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D0D0D"/>
            </a:solidFill>
          </p:spPr>
        </p:sp>
        <p:sp>
          <p:nvSpPr>
            <p:cNvPr name="TextBox 12" id="12"/>
            <p:cNvSpPr txBox="true"/>
            <p:nvPr/>
          </p:nvSpPr>
          <p:spPr>
            <a:xfrm>
              <a:off x="76200" y="38100"/>
              <a:ext cx="660400" cy="698500"/>
            </a:xfrm>
            <a:prstGeom prst="rect">
              <a:avLst/>
            </a:prstGeom>
          </p:spPr>
          <p:txBody>
            <a:bodyPr anchor="ctr" rtlCol="false" tIns="45616" lIns="45616" bIns="45616" rIns="45616"/>
            <a:lstStyle/>
            <a:p>
              <a:pPr algn="ctr">
                <a:lnSpc>
                  <a:spcPts val="2520"/>
                </a:lnSpc>
              </a:pPr>
            </a:p>
          </p:txBody>
        </p:sp>
      </p:grpSp>
      <p:grpSp>
        <p:nvGrpSpPr>
          <p:cNvPr name="Group 13" id="13"/>
          <p:cNvGrpSpPr/>
          <p:nvPr/>
        </p:nvGrpSpPr>
        <p:grpSpPr>
          <a:xfrm rot="0">
            <a:off x="1403013" y="6432708"/>
            <a:ext cx="300361" cy="300361"/>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5" id="15"/>
            <p:cNvSpPr txBox="true"/>
            <p:nvPr/>
          </p:nvSpPr>
          <p:spPr>
            <a:xfrm>
              <a:off x="76200" y="38100"/>
              <a:ext cx="660400" cy="698500"/>
            </a:xfrm>
            <a:prstGeom prst="rect">
              <a:avLst/>
            </a:prstGeom>
          </p:spPr>
          <p:txBody>
            <a:bodyPr anchor="ctr" rtlCol="false" tIns="45616" lIns="45616" bIns="45616" rIns="45616"/>
            <a:lstStyle/>
            <a:p>
              <a:pPr algn="ctr">
                <a:lnSpc>
                  <a:spcPts val="2520"/>
                </a:lnSpc>
              </a:pPr>
            </a:p>
          </p:txBody>
        </p:sp>
      </p:grpSp>
      <p:grpSp>
        <p:nvGrpSpPr>
          <p:cNvPr name="Group 16" id="16"/>
          <p:cNvGrpSpPr/>
          <p:nvPr/>
        </p:nvGrpSpPr>
        <p:grpSpPr>
          <a:xfrm rot="0">
            <a:off x="6998373" y="4654076"/>
            <a:ext cx="4679277" cy="978848"/>
            <a:chOff x="0" y="0"/>
            <a:chExt cx="988272" cy="206735"/>
          </a:xfrm>
        </p:grpSpPr>
        <p:sp>
          <p:nvSpPr>
            <p:cNvPr name="Freeform 17" id="17"/>
            <p:cNvSpPr/>
            <p:nvPr/>
          </p:nvSpPr>
          <p:spPr>
            <a:xfrm flipH="false" flipV="false" rot="0">
              <a:off x="0" y="0"/>
              <a:ext cx="988272" cy="206735"/>
            </a:xfrm>
            <a:custGeom>
              <a:avLst/>
              <a:gdLst/>
              <a:ahLst/>
              <a:cxnLst/>
              <a:rect r="r" b="b" t="t" l="l"/>
              <a:pathLst>
                <a:path h="206735" w="988272">
                  <a:moveTo>
                    <a:pt x="103367" y="0"/>
                  </a:moveTo>
                  <a:lnTo>
                    <a:pt x="884904" y="0"/>
                  </a:lnTo>
                  <a:cubicBezTo>
                    <a:pt x="912319" y="0"/>
                    <a:pt x="938611" y="10890"/>
                    <a:pt x="957996" y="30276"/>
                  </a:cubicBezTo>
                  <a:cubicBezTo>
                    <a:pt x="977381" y="49661"/>
                    <a:pt x="988272" y="75953"/>
                    <a:pt x="988272" y="103367"/>
                  </a:cubicBezTo>
                  <a:lnTo>
                    <a:pt x="988272" y="103367"/>
                  </a:lnTo>
                  <a:cubicBezTo>
                    <a:pt x="988272" y="130782"/>
                    <a:pt x="977381" y="157074"/>
                    <a:pt x="957996" y="176459"/>
                  </a:cubicBezTo>
                  <a:cubicBezTo>
                    <a:pt x="938611" y="195844"/>
                    <a:pt x="912319" y="206735"/>
                    <a:pt x="884904" y="206735"/>
                  </a:cubicBezTo>
                  <a:lnTo>
                    <a:pt x="103367" y="206735"/>
                  </a:lnTo>
                  <a:cubicBezTo>
                    <a:pt x="75953" y="206735"/>
                    <a:pt x="49661" y="195844"/>
                    <a:pt x="30276" y="176459"/>
                  </a:cubicBezTo>
                  <a:cubicBezTo>
                    <a:pt x="10890" y="157074"/>
                    <a:pt x="0" y="130782"/>
                    <a:pt x="0" y="103367"/>
                  </a:cubicBezTo>
                  <a:lnTo>
                    <a:pt x="0" y="103367"/>
                  </a:lnTo>
                  <a:cubicBezTo>
                    <a:pt x="0" y="75953"/>
                    <a:pt x="10890" y="49661"/>
                    <a:pt x="30276" y="30276"/>
                  </a:cubicBezTo>
                  <a:cubicBezTo>
                    <a:pt x="49661" y="10890"/>
                    <a:pt x="75953" y="0"/>
                    <a:pt x="103367" y="0"/>
                  </a:cubicBezTo>
                  <a:close/>
                </a:path>
              </a:pathLst>
            </a:custGeom>
            <a:solidFill>
              <a:srgbClr val="0D0D0D"/>
            </a:solidFill>
          </p:spPr>
        </p:sp>
        <p:sp>
          <p:nvSpPr>
            <p:cNvPr name="TextBox 18" id="18"/>
            <p:cNvSpPr txBox="true"/>
            <p:nvPr/>
          </p:nvSpPr>
          <p:spPr>
            <a:xfrm>
              <a:off x="0" y="-38100"/>
              <a:ext cx="988272" cy="244835"/>
            </a:xfrm>
            <a:prstGeom prst="rect">
              <a:avLst/>
            </a:prstGeom>
          </p:spPr>
          <p:txBody>
            <a:bodyPr anchor="ctr" rtlCol="false" tIns="45616" lIns="45616" bIns="45616" rIns="45616"/>
            <a:lstStyle/>
            <a:p>
              <a:pPr algn="ctr">
                <a:lnSpc>
                  <a:spcPts val="2520"/>
                </a:lnSpc>
              </a:pPr>
            </a:p>
          </p:txBody>
        </p:sp>
      </p:grpSp>
      <p:sp>
        <p:nvSpPr>
          <p:cNvPr name="TextBox 19" id="19"/>
          <p:cNvSpPr txBox="true"/>
          <p:nvPr/>
        </p:nvSpPr>
        <p:spPr>
          <a:xfrm rot="0">
            <a:off x="7998597" y="4897514"/>
            <a:ext cx="3193808" cy="444348"/>
          </a:xfrm>
          <a:prstGeom prst="rect">
            <a:avLst/>
          </a:prstGeom>
        </p:spPr>
        <p:txBody>
          <a:bodyPr anchor="t" rtlCol="false" tIns="0" lIns="0" bIns="0" rIns="0">
            <a:spAutoFit/>
          </a:bodyPr>
          <a:lstStyle/>
          <a:p>
            <a:pPr algn="l" marL="0" indent="0" lvl="0">
              <a:lnSpc>
                <a:spcPts val="3666"/>
              </a:lnSpc>
              <a:spcBef>
                <a:spcPct val="0"/>
              </a:spcBef>
            </a:pPr>
            <a:r>
              <a:rPr lang="en-US" sz="2618" spc="-78">
                <a:solidFill>
                  <a:srgbClr val="FFFFFF"/>
                </a:solidFill>
                <a:latin typeface="Neue Montreal"/>
                <a:ea typeface="Neue Montreal"/>
                <a:cs typeface="Neue Montreal"/>
                <a:sym typeface="Neue Montreal"/>
              </a:rPr>
              <a:t>Dashboard Overview</a:t>
            </a:r>
          </a:p>
        </p:txBody>
      </p:sp>
      <p:grpSp>
        <p:nvGrpSpPr>
          <p:cNvPr name="Group 20" id="20"/>
          <p:cNvGrpSpPr/>
          <p:nvPr/>
        </p:nvGrpSpPr>
        <p:grpSpPr>
          <a:xfrm rot="0">
            <a:off x="7367407" y="4993320"/>
            <a:ext cx="300361" cy="300361"/>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2" id="22"/>
            <p:cNvSpPr txBox="true"/>
            <p:nvPr/>
          </p:nvSpPr>
          <p:spPr>
            <a:xfrm>
              <a:off x="76200" y="38100"/>
              <a:ext cx="660400" cy="698500"/>
            </a:xfrm>
            <a:prstGeom prst="rect">
              <a:avLst/>
            </a:prstGeom>
          </p:spPr>
          <p:txBody>
            <a:bodyPr anchor="ctr" rtlCol="false" tIns="45616" lIns="45616" bIns="45616" rIns="45616"/>
            <a:lstStyle/>
            <a:p>
              <a:pPr algn="ctr">
                <a:lnSpc>
                  <a:spcPts val="2520"/>
                </a:lnSpc>
              </a:pPr>
            </a:p>
          </p:txBody>
        </p:sp>
      </p:grpSp>
      <p:grpSp>
        <p:nvGrpSpPr>
          <p:cNvPr name="Group 23" id="23"/>
          <p:cNvGrpSpPr/>
          <p:nvPr/>
        </p:nvGrpSpPr>
        <p:grpSpPr>
          <a:xfrm rot="0">
            <a:off x="6998373" y="6093464"/>
            <a:ext cx="4679277" cy="978848"/>
            <a:chOff x="0" y="0"/>
            <a:chExt cx="988272" cy="206735"/>
          </a:xfrm>
        </p:grpSpPr>
        <p:sp>
          <p:nvSpPr>
            <p:cNvPr name="Freeform 24" id="24"/>
            <p:cNvSpPr/>
            <p:nvPr/>
          </p:nvSpPr>
          <p:spPr>
            <a:xfrm flipH="false" flipV="false" rot="0">
              <a:off x="0" y="0"/>
              <a:ext cx="988272" cy="206735"/>
            </a:xfrm>
            <a:custGeom>
              <a:avLst/>
              <a:gdLst/>
              <a:ahLst/>
              <a:cxnLst/>
              <a:rect r="r" b="b" t="t" l="l"/>
              <a:pathLst>
                <a:path h="206735" w="988272">
                  <a:moveTo>
                    <a:pt x="103367" y="0"/>
                  </a:moveTo>
                  <a:lnTo>
                    <a:pt x="884904" y="0"/>
                  </a:lnTo>
                  <a:cubicBezTo>
                    <a:pt x="912319" y="0"/>
                    <a:pt x="938611" y="10890"/>
                    <a:pt x="957996" y="30276"/>
                  </a:cubicBezTo>
                  <a:cubicBezTo>
                    <a:pt x="977381" y="49661"/>
                    <a:pt x="988272" y="75953"/>
                    <a:pt x="988272" y="103367"/>
                  </a:cubicBezTo>
                  <a:lnTo>
                    <a:pt x="988272" y="103367"/>
                  </a:lnTo>
                  <a:cubicBezTo>
                    <a:pt x="988272" y="130782"/>
                    <a:pt x="977381" y="157074"/>
                    <a:pt x="957996" y="176459"/>
                  </a:cubicBezTo>
                  <a:cubicBezTo>
                    <a:pt x="938611" y="195844"/>
                    <a:pt x="912319" y="206735"/>
                    <a:pt x="884904" y="206735"/>
                  </a:cubicBezTo>
                  <a:lnTo>
                    <a:pt x="103367" y="206735"/>
                  </a:lnTo>
                  <a:cubicBezTo>
                    <a:pt x="75953" y="206735"/>
                    <a:pt x="49661" y="195844"/>
                    <a:pt x="30276" y="176459"/>
                  </a:cubicBezTo>
                  <a:cubicBezTo>
                    <a:pt x="10890" y="157074"/>
                    <a:pt x="0" y="130782"/>
                    <a:pt x="0" y="103367"/>
                  </a:cubicBezTo>
                  <a:lnTo>
                    <a:pt x="0" y="103367"/>
                  </a:lnTo>
                  <a:cubicBezTo>
                    <a:pt x="0" y="75953"/>
                    <a:pt x="10890" y="49661"/>
                    <a:pt x="30276" y="30276"/>
                  </a:cubicBezTo>
                  <a:cubicBezTo>
                    <a:pt x="49661" y="10890"/>
                    <a:pt x="75953" y="0"/>
                    <a:pt x="103367" y="0"/>
                  </a:cubicBezTo>
                  <a:close/>
                </a:path>
              </a:pathLst>
            </a:custGeom>
            <a:solidFill>
              <a:srgbClr val="FFFFFF"/>
            </a:solidFill>
          </p:spPr>
        </p:sp>
        <p:sp>
          <p:nvSpPr>
            <p:cNvPr name="TextBox 25" id="25"/>
            <p:cNvSpPr txBox="true"/>
            <p:nvPr/>
          </p:nvSpPr>
          <p:spPr>
            <a:xfrm>
              <a:off x="0" y="-38100"/>
              <a:ext cx="988272" cy="244835"/>
            </a:xfrm>
            <a:prstGeom prst="rect">
              <a:avLst/>
            </a:prstGeom>
          </p:spPr>
          <p:txBody>
            <a:bodyPr anchor="ctr" rtlCol="false" tIns="45616" lIns="45616" bIns="45616" rIns="45616"/>
            <a:lstStyle/>
            <a:p>
              <a:pPr algn="ctr">
                <a:lnSpc>
                  <a:spcPts val="2520"/>
                </a:lnSpc>
              </a:pPr>
            </a:p>
          </p:txBody>
        </p:sp>
      </p:grpSp>
      <p:sp>
        <p:nvSpPr>
          <p:cNvPr name="TextBox 26" id="26"/>
          <p:cNvSpPr txBox="true"/>
          <p:nvPr/>
        </p:nvSpPr>
        <p:spPr>
          <a:xfrm rot="0">
            <a:off x="7998597" y="6336902"/>
            <a:ext cx="3487973" cy="444348"/>
          </a:xfrm>
          <a:prstGeom prst="rect">
            <a:avLst/>
          </a:prstGeom>
        </p:spPr>
        <p:txBody>
          <a:bodyPr anchor="t" rtlCol="false" tIns="0" lIns="0" bIns="0" rIns="0">
            <a:spAutoFit/>
          </a:bodyPr>
          <a:lstStyle/>
          <a:p>
            <a:pPr algn="l" marL="0" indent="0" lvl="0">
              <a:lnSpc>
                <a:spcPts val="3666"/>
              </a:lnSpc>
              <a:spcBef>
                <a:spcPct val="0"/>
              </a:spcBef>
            </a:pPr>
            <a:r>
              <a:rPr lang="en-US" sz="2618" spc="-78">
                <a:solidFill>
                  <a:srgbClr val="0D0D0D"/>
                </a:solidFill>
                <a:latin typeface="Neue Montreal"/>
                <a:ea typeface="Neue Montreal"/>
                <a:cs typeface="Neue Montreal"/>
                <a:sym typeface="Neue Montreal"/>
              </a:rPr>
              <a:t>Recommendations</a:t>
            </a:r>
          </a:p>
        </p:txBody>
      </p:sp>
      <p:grpSp>
        <p:nvGrpSpPr>
          <p:cNvPr name="Group 27" id="27"/>
          <p:cNvGrpSpPr/>
          <p:nvPr/>
        </p:nvGrpSpPr>
        <p:grpSpPr>
          <a:xfrm rot="0">
            <a:off x="7367407" y="6432708"/>
            <a:ext cx="300361" cy="300361"/>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D0D0D"/>
            </a:solidFill>
          </p:spPr>
        </p:sp>
        <p:sp>
          <p:nvSpPr>
            <p:cNvPr name="TextBox 29" id="29"/>
            <p:cNvSpPr txBox="true"/>
            <p:nvPr/>
          </p:nvSpPr>
          <p:spPr>
            <a:xfrm>
              <a:off x="76200" y="38100"/>
              <a:ext cx="660400" cy="698500"/>
            </a:xfrm>
            <a:prstGeom prst="rect">
              <a:avLst/>
            </a:prstGeom>
          </p:spPr>
          <p:txBody>
            <a:bodyPr anchor="ctr" rtlCol="false" tIns="45616" lIns="45616" bIns="45616" rIns="45616"/>
            <a:lstStyle/>
            <a:p>
              <a:pPr algn="ctr">
                <a:lnSpc>
                  <a:spcPts val="2520"/>
                </a:lnSpc>
              </a:pPr>
            </a:p>
          </p:txBody>
        </p:sp>
      </p:grpSp>
      <p:sp>
        <p:nvSpPr>
          <p:cNvPr name="Freeform 30" id="30"/>
          <p:cNvSpPr/>
          <p:nvPr/>
        </p:nvSpPr>
        <p:spPr>
          <a:xfrm flipH="false" flipV="false" rot="-7647213">
            <a:off x="4466835" y="-994875"/>
            <a:ext cx="20219053" cy="10370689"/>
          </a:xfrm>
          <a:custGeom>
            <a:avLst/>
            <a:gdLst/>
            <a:ahLst/>
            <a:cxnLst/>
            <a:rect r="r" b="b" t="t" l="l"/>
            <a:pathLst>
              <a:path h="10370689" w="20219053">
                <a:moveTo>
                  <a:pt x="0" y="0"/>
                </a:moveTo>
                <a:lnTo>
                  <a:pt x="20219054" y="0"/>
                </a:lnTo>
                <a:lnTo>
                  <a:pt x="20219054" y="10370690"/>
                </a:lnTo>
                <a:lnTo>
                  <a:pt x="0" y="10370690"/>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TextBox 31" id="31"/>
          <p:cNvSpPr txBox="true"/>
          <p:nvPr/>
        </p:nvSpPr>
        <p:spPr>
          <a:xfrm rot="0">
            <a:off x="1028700" y="8951595"/>
            <a:ext cx="3671887" cy="306705"/>
          </a:xfrm>
          <a:prstGeom prst="rect">
            <a:avLst/>
          </a:prstGeom>
        </p:spPr>
        <p:txBody>
          <a:bodyPr anchor="t" rtlCol="false" tIns="0" lIns="0" bIns="0" rIns="0">
            <a:spAutoFit/>
          </a:bodyPr>
          <a:lstStyle/>
          <a:p>
            <a:pPr algn="l">
              <a:lnSpc>
                <a:spcPts val="2520"/>
              </a:lnSpc>
            </a:pPr>
            <a:r>
              <a:rPr lang="en-US" sz="1800">
                <a:solidFill>
                  <a:srgbClr val="FFFFFF"/>
                </a:solidFill>
                <a:latin typeface="Neue Montreal"/>
                <a:ea typeface="Neue Montreal"/>
                <a:cs typeface="Neue Montreal"/>
                <a:sym typeface="Neue Montreal"/>
              </a:rPr>
              <a:t>Marketing Analytics</a:t>
            </a:r>
          </a:p>
        </p:txBody>
      </p:sp>
      <p:sp>
        <p:nvSpPr>
          <p:cNvPr name="TextBox 32" id="32"/>
          <p:cNvSpPr txBox="true"/>
          <p:nvPr/>
        </p:nvSpPr>
        <p:spPr>
          <a:xfrm rot="0">
            <a:off x="2033280" y="4934038"/>
            <a:ext cx="2680675" cy="444348"/>
          </a:xfrm>
          <a:prstGeom prst="rect">
            <a:avLst/>
          </a:prstGeom>
        </p:spPr>
        <p:txBody>
          <a:bodyPr anchor="t" rtlCol="false" tIns="0" lIns="0" bIns="0" rIns="0">
            <a:spAutoFit/>
          </a:bodyPr>
          <a:lstStyle/>
          <a:p>
            <a:pPr algn="l" marL="0" indent="0" lvl="0">
              <a:lnSpc>
                <a:spcPts val="3666"/>
              </a:lnSpc>
              <a:spcBef>
                <a:spcPct val="0"/>
              </a:spcBef>
            </a:pPr>
            <a:r>
              <a:rPr lang="en-US" sz="2618" spc="-78">
                <a:solidFill>
                  <a:srgbClr val="0D0D0D"/>
                </a:solidFill>
                <a:latin typeface="Neue Montreal"/>
                <a:ea typeface="Neue Montreal"/>
                <a:cs typeface="Neue Montreal"/>
                <a:sym typeface="Neue Montreal"/>
              </a:rPr>
              <a:t>Project Background</a:t>
            </a:r>
          </a:p>
        </p:txBody>
      </p:sp>
      <p:sp>
        <p:nvSpPr>
          <p:cNvPr name="TextBox 33" id="33"/>
          <p:cNvSpPr txBox="true"/>
          <p:nvPr/>
        </p:nvSpPr>
        <p:spPr>
          <a:xfrm rot="0">
            <a:off x="2034203" y="6336902"/>
            <a:ext cx="3487973" cy="444348"/>
          </a:xfrm>
          <a:prstGeom prst="rect">
            <a:avLst/>
          </a:prstGeom>
        </p:spPr>
        <p:txBody>
          <a:bodyPr anchor="t" rtlCol="false" tIns="0" lIns="0" bIns="0" rIns="0">
            <a:spAutoFit/>
          </a:bodyPr>
          <a:lstStyle/>
          <a:p>
            <a:pPr algn="l" marL="0" indent="0" lvl="0">
              <a:lnSpc>
                <a:spcPts val="3666"/>
              </a:lnSpc>
              <a:spcBef>
                <a:spcPct val="0"/>
              </a:spcBef>
            </a:pPr>
            <a:r>
              <a:rPr lang="en-US" sz="2618" spc="-78">
                <a:solidFill>
                  <a:srgbClr val="FFFFFF"/>
                </a:solidFill>
                <a:latin typeface="Neue Montreal"/>
                <a:ea typeface="Neue Montreal"/>
                <a:cs typeface="Neue Montreal"/>
                <a:sym typeface="Neue Montreal"/>
              </a:rPr>
              <a:t>Data Processing Journey</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68855" y="5059229"/>
            <a:ext cx="1999419" cy="625611"/>
            <a:chOff x="0" y="0"/>
            <a:chExt cx="660712" cy="206735"/>
          </a:xfrm>
        </p:grpSpPr>
        <p:sp>
          <p:nvSpPr>
            <p:cNvPr name="Freeform 3" id="3"/>
            <p:cNvSpPr/>
            <p:nvPr/>
          </p:nvSpPr>
          <p:spPr>
            <a:xfrm flipH="false" flipV="false" rot="0">
              <a:off x="0" y="0"/>
              <a:ext cx="660712" cy="206735"/>
            </a:xfrm>
            <a:custGeom>
              <a:avLst/>
              <a:gdLst/>
              <a:ahLst/>
              <a:cxnLst/>
              <a:rect r="r" b="b" t="t" l="l"/>
              <a:pathLst>
                <a:path h="206735" w="660712">
                  <a:moveTo>
                    <a:pt x="103367" y="0"/>
                  </a:moveTo>
                  <a:lnTo>
                    <a:pt x="557345" y="0"/>
                  </a:lnTo>
                  <a:cubicBezTo>
                    <a:pt x="584759" y="0"/>
                    <a:pt x="611051" y="10890"/>
                    <a:pt x="630436" y="30276"/>
                  </a:cubicBezTo>
                  <a:cubicBezTo>
                    <a:pt x="649821" y="49661"/>
                    <a:pt x="660712" y="75953"/>
                    <a:pt x="660712" y="103367"/>
                  </a:cubicBezTo>
                  <a:lnTo>
                    <a:pt x="660712" y="103367"/>
                  </a:lnTo>
                  <a:cubicBezTo>
                    <a:pt x="660712" y="130782"/>
                    <a:pt x="649821" y="157074"/>
                    <a:pt x="630436" y="176459"/>
                  </a:cubicBezTo>
                  <a:cubicBezTo>
                    <a:pt x="611051" y="195844"/>
                    <a:pt x="584759" y="206735"/>
                    <a:pt x="557345" y="206735"/>
                  </a:cubicBezTo>
                  <a:lnTo>
                    <a:pt x="103367" y="206735"/>
                  </a:lnTo>
                  <a:cubicBezTo>
                    <a:pt x="75953" y="206735"/>
                    <a:pt x="49661" y="195844"/>
                    <a:pt x="30276" y="176459"/>
                  </a:cubicBezTo>
                  <a:cubicBezTo>
                    <a:pt x="10890" y="157074"/>
                    <a:pt x="0" y="130782"/>
                    <a:pt x="0" y="103367"/>
                  </a:cubicBezTo>
                  <a:lnTo>
                    <a:pt x="0" y="103367"/>
                  </a:lnTo>
                  <a:cubicBezTo>
                    <a:pt x="0" y="75953"/>
                    <a:pt x="10890" y="49661"/>
                    <a:pt x="30276" y="30276"/>
                  </a:cubicBezTo>
                  <a:cubicBezTo>
                    <a:pt x="49661" y="10890"/>
                    <a:pt x="75953" y="0"/>
                    <a:pt x="103367" y="0"/>
                  </a:cubicBezTo>
                  <a:close/>
                </a:path>
              </a:pathLst>
            </a:custGeom>
            <a:solidFill>
              <a:srgbClr val="0F8DFF"/>
            </a:solidFill>
          </p:spPr>
        </p:sp>
        <p:sp>
          <p:nvSpPr>
            <p:cNvPr name="TextBox 4" id="4"/>
            <p:cNvSpPr txBox="true"/>
            <p:nvPr/>
          </p:nvSpPr>
          <p:spPr>
            <a:xfrm>
              <a:off x="0" y="-38100"/>
              <a:ext cx="660712" cy="244835"/>
            </a:xfrm>
            <a:prstGeom prst="rect">
              <a:avLst/>
            </a:prstGeom>
          </p:spPr>
          <p:txBody>
            <a:bodyPr anchor="ctr" rtlCol="false" tIns="50800" lIns="50800" bIns="50800" rIns="50800"/>
            <a:lstStyle/>
            <a:p>
              <a:pPr algn="l">
                <a:lnSpc>
                  <a:spcPts val="2520"/>
                </a:lnSpc>
              </a:pPr>
            </a:p>
          </p:txBody>
        </p:sp>
      </p:grpSp>
      <p:grpSp>
        <p:nvGrpSpPr>
          <p:cNvPr name="Group 5" id="5"/>
          <p:cNvGrpSpPr/>
          <p:nvPr/>
        </p:nvGrpSpPr>
        <p:grpSpPr>
          <a:xfrm rot="0">
            <a:off x="1022265" y="6645884"/>
            <a:ext cx="3094474" cy="625611"/>
            <a:chOff x="0" y="0"/>
            <a:chExt cx="1022575" cy="206735"/>
          </a:xfrm>
        </p:grpSpPr>
        <p:sp>
          <p:nvSpPr>
            <p:cNvPr name="Freeform 6" id="6"/>
            <p:cNvSpPr/>
            <p:nvPr/>
          </p:nvSpPr>
          <p:spPr>
            <a:xfrm flipH="false" flipV="false" rot="0">
              <a:off x="0" y="0"/>
              <a:ext cx="1022575" cy="206735"/>
            </a:xfrm>
            <a:custGeom>
              <a:avLst/>
              <a:gdLst/>
              <a:ahLst/>
              <a:cxnLst/>
              <a:rect r="r" b="b" t="t" l="l"/>
              <a:pathLst>
                <a:path h="206735" w="1022575">
                  <a:moveTo>
                    <a:pt x="103367" y="0"/>
                  </a:moveTo>
                  <a:lnTo>
                    <a:pt x="919208" y="0"/>
                  </a:lnTo>
                  <a:cubicBezTo>
                    <a:pt x="976296" y="0"/>
                    <a:pt x="1022575" y="46279"/>
                    <a:pt x="1022575" y="103367"/>
                  </a:cubicBezTo>
                  <a:lnTo>
                    <a:pt x="1022575" y="103367"/>
                  </a:lnTo>
                  <a:cubicBezTo>
                    <a:pt x="1022575" y="130782"/>
                    <a:pt x="1011684" y="157074"/>
                    <a:pt x="992299" y="176459"/>
                  </a:cubicBezTo>
                  <a:cubicBezTo>
                    <a:pt x="972914" y="195844"/>
                    <a:pt x="946622" y="206735"/>
                    <a:pt x="919208" y="206735"/>
                  </a:cubicBezTo>
                  <a:lnTo>
                    <a:pt x="103367" y="206735"/>
                  </a:lnTo>
                  <a:cubicBezTo>
                    <a:pt x="75953" y="206735"/>
                    <a:pt x="49661" y="195844"/>
                    <a:pt x="30276" y="176459"/>
                  </a:cubicBezTo>
                  <a:cubicBezTo>
                    <a:pt x="10890" y="157074"/>
                    <a:pt x="0" y="130782"/>
                    <a:pt x="0" y="103367"/>
                  </a:cubicBezTo>
                  <a:lnTo>
                    <a:pt x="0" y="103367"/>
                  </a:lnTo>
                  <a:cubicBezTo>
                    <a:pt x="0" y="75953"/>
                    <a:pt x="10890" y="49661"/>
                    <a:pt x="30276" y="30276"/>
                  </a:cubicBezTo>
                  <a:cubicBezTo>
                    <a:pt x="49661" y="10890"/>
                    <a:pt x="75953" y="0"/>
                    <a:pt x="103367" y="0"/>
                  </a:cubicBezTo>
                  <a:close/>
                </a:path>
              </a:pathLst>
            </a:custGeom>
            <a:solidFill>
              <a:srgbClr val="0F8DFF"/>
            </a:solidFill>
          </p:spPr>
        </p:sp>
        <p:sp>
          <p:nvSpPr>
            <p:cNvPr name="TextBox 7" id="7"/>
            <p:cNvSpPr txBox="true"/>
            <p:nvPr/>
          </p:nvSpPr>
          <p:spPr>
            <a:xfrm>
              <a:off x="0" y="-38100"/>
              <a:ext cx="1022575" cy="244835"/>
            </a:xfrm>
            <a:prstGeom prst="rect">
              <a:avLst/>
            </a:prstGeom>
          </p:spPr>
          <p:txBody>
            <a:bodyPr anchor="ctr" rtlCol="false" tIns="50800" lIns="50800" bIns="50800" rIns="50800"/>
            <a:lstStyle/>
            <a:p>
              <a:pPr algn="l">
                <a:lnSpc>
                  <a:spcPts val="2520"/>
                </a:lnSpc>
              </a:pPr>
            </a:p>
          </p:txBody>
        </p:sp>
      </p:grpSp>
      <p:grpSp>
        <p:nvGrpSpPr>
          <p:cNvPr name="Group 8" id="8"/>
          <p:cNvGrpSpPr/>
          <p:nvPr/>
        </p:nvGrpSpPr>
        <p:grpSpPr>
          <a:xfrm rot="0">
            <a:off x="4683482" y="5059229"/>
            <a:ext cx="2894675" cy="625611"/>
            <a:chOff x="0" y="0"/>
            <a:chExt cx="956551" cy="206735"/>
          </a:xfrm>
        </p:grpSpPr>
        <p:sp>
          <p:nvSpPr>
            <p:cNvPr name="Freeform 9" id="9"/>
            <p:cNvSpPr/>
            <p:nvPr/>
          </p:nvSpPr>
          <p:spPr>
            <a:xfrm flipH="false" flipV="false" rot="0">
              <a:off x="0" y="0"/>
              <a:ext cx="956551" cy="206735"/>
            </a:xfrm>
            <a:custGeom>
              <a:avLst/>
              <a:gdLst/>
              <a:ahLst/>
              <a:cxnLst/>
              <a:rect r="r" b="b" t="t" l="l"/>
              <a:pathLst>
                <a:path h="206735" w="956551">
                  <a:moveTo>
                    <a:pt x="103367" y="0"/>
                  </a:moveTo>
                  <a:lnTo>
                    <a:pt x="853184" y="0"/>
                  </a:lnTo>
                  <a:cubicBezTo>
                    <a:pt x="910272" y="0"/>
                    <a:pt x="956551" y="46279"/>
                    <a:pt x="956551" y="103367"/>
                  </a:cubicBezTo>
                  <a:lnTo>
                    <a:pt x="956551" y="103367"/>
                  </a:lnTo>
                  <a:cubicBezTo>
                    <a:pt x="956551" y="130782"/>
                    <a:pt x="945661" y="157074"/>
                    <a:pt x="926276" y="176459"/>
                  </a:cubicBezTo>
                  <a:cubicBezTo>
                    <a:pt x="906890" y="195844"/>
                    <a:pt x="880599" y="206735"/>
                    <a:pt x="853184" y="206735"/>
                  </a:cubicBezTo>
                  <a:lnTo>
                    <a:pt x="103367" y="206735"/>
                  </a:lnTo>
                  <a:cubicBezTo>
                    <a:pt x="75953" y="206735"/>
                    <a:pt x="49661" y="195844"/>
                    <a:pt x="30276" y="176459"/>
                  </a:cubicBezTo>
                  <a:cubicBezTo>
                    <a:pt x="10890" y="157074"/>
                    <a:pt x="0" y="130782"/>
                    <a:pt x="0" y="103367"/>
                  </a:cubicBezTo>
                  <a:lnTo>
                    <a:pt x="0" y="103367"/>
                  </a:lnTo>
                  <a:cubicBezTo>
                    <a:pt x="0" y="75953"/>
                    <a:pt x="10890" y="49661"/>
                    <a:pt x="30276" y="30276"/>
                  </a:cubicBezTo>
                  <a:cubicBezTo>
                    <a:pt x="49661" y="10890"/>
                    <a:pt x="75953" y="0"/>
                    <a:pt x="103367" y="0"/>
                  </a:cubicBezTo>
                  <a:close/>
                </a:path>
              </a:pathLst>
            </a:custGeom>
            <a:solidFill>
              <a:srgbClr val="0F8DFF"/>
            </a:solidFill>
          </p:spPr>
        </p:sp>
        <p:sp>
          <p:nvSpPr>
            <p:cNvPr name="TextBox 10" id="10"/>
            <p:cNvSpPr txBox="true"/>
            <p:nvPr/>
          </p:nvSpPr>
          <p:spPr>
            <a:xfrm>
              <a:off x="0" y="-38100"/>
              <a:ext cx="956551" cy="244835"/>
            </a:xfrm>
            <a:prstGeom prst="rect">
              <a:avLst/>
            </a:prstGeom>
          </p:spPr>
          <p:txBody>
            <a:bodyPr anchor="ctr" rtlCol="false" tIns="50800" lIns="50800" bIns="50800" rIns="50800"/>
            <a:lstStyle/>
            <a:p>
              <a:pPr algn="l">
                <a:lnSpc>
                  <a:spcPts val="2520"/>
                </a:lnSpc>
              </a:pPr>
            </a:p>
          </p:txBody>
        </p:sp>
      </p:grpSp>
      <p:sp>
        <p:nvSpPr>
          <p:cNvPr name="TextBox 11" id="11"/>
          <p:cNvSpPr txBox="true"/>
          <p:nvPr/>
        </p:nvSpPr>
        <p:spPr>
          <a:xfrm rot="0">
            <a:off x="1314891" y="5207156"/>
            <a:ext cx="1507347" cy="291657"/>
          </a:xfrm>
          <a:prstGeom prst="rect">
            <a:avLst/>
          </a:prstGeom>
        </p:spPr>
        <p:txBody>
          <a:bodyPr anchor="t" rtlCol="false" tIns="0" lIns="0" bIns="0" rIns="0">
            <a:spAutoFit/>
          </a:bodyPr>
          <a:lstStyle/>
          <a:p>
            <a:pPr algn="l" marL="0" indent="0" lvl="0">
              <a:lnSpc>
                <a:spcPts val="2343"/>
              </a:lnSpc>
              <a:spcBef>
                <a:spcPct val="0"/>
              </a:spcBef>
            </a:pPr>
            <a:r>
              <a:rPr lang="en-US" sz="1673">
                <a:solidFill>
                  <a:srgbClr val="FFFFFF"/>
                </a:solidFill>
                <a:latin typeface="Neue Montreal"/>
                <a:ea typeface="Neue Montreal"/>
                <a:cs typeface="Neue Montreal"/>
                <a:sym typeface="Neue Montreal"/>
              </a:rPr>
              <a:t>Conversion Rate</a:t>
            </a:r>
          </a:p>
        </p:txBody>
      </p:sp>
      <p:sp>
        <p:nvSpPr>
          <p:cNvPr name="TextBox 12" id="12"/>
          <p:cNvSpPr txBox="true"/>
          <p:nvPr/>
        </p:nvSpPr>
        <p:spPr>
          <a:xfrm rot="0">
            <a:off x="1269560" y="6793811"/>
            <a:ext cx="2602402" cy="291657"/>
          </a:xfrm>
          <a:prstGeom prst="rect">
            <a:avLst/>
          </a:prstGeom>
        </p:spPr>
        <p:txBody>
          <a:bodyPr anchor="t" rtlCol="false" tIns="0" lIns="0" bIns="0" rIns="0">
            <a:spAutoFit/>
          </a:bodyPr>
          <a:lstStyle/>
          <a:p>
            <a:pPr algn="l" marL="0" indent="0" lvl="0">
              <a:lnSpc>
                <a:spcPts val="2343"/>
              </a:lnSpc>
              <a:spcBef>
                <a:spcPct val="0"/>
              </a:spcBef>
            </a:pPr>
            <a:r>
              <a:rPr lang="en-US" sz="1673">
                <a:solidFill>
                  <a:srgbClr val="FFFFFF"/>
                </a:solidFill>
                <a:latin typeface="Neue Montreal"/>
                <a:ea typeface="Neue Montreal"/>
                <a:cs typeface="Neue Montreal"/>
                <a:sym typeface="Neue Montreal"/>
              </a:rPr>
              <a:t>Customer Engagement Rate</a:t>
            </a:r>
          </a:p>
        </p:txBody>
      </p:sp>
      <p:sp>
        <p:nvSpPr>
          <p:cNvPr name="TextBox 13" id="13"/>
          <p:cNvSpPr txBox="true"/>
          <p:nvPr/>
        </p:nvSpPr>
        <p:spPr>
          <a:xfrm rot="0">
            <a:off x="4930776" y="5207156"/>
            <a:ext cx="2455411" cy="291657"/>
          </a:xfrm>
          <a:prstGeom prst="rect">
            <a:avLst/>
          </a:prstGeom>
        </p:spPr>
        <p:txBody>
          <a:bodyPr anchor="t" rtlCol="false" tIns="0" lIns="0" bIns="0" rIns="0">
            <a:spAutoFit/>
          </a:bodyPr>
          <a:lstStyle/>
          <a:p>
            <a:pPr algn="l" marL="0" indent="0" lvl="0">
              <a:lnSpc>
                <a:spcPts val="2343"/>
              </a:lnSpc>
              <a:spcBef>
                <a:spcPct val="0"/>
              </a:spcBef>
            </a:pPr>
            <a:r>
              <a:rPr lang="en-US" sz="1673">
                <a:solidFill>
                  <a:srgbClr val="FFFFFF"/>
                </a:solidFill>
                <a:latin typeface="Neue Montreal"/>
                <a:ea typeface="Neue Montreal"/>
                <a:cs typeface="Neue Montreal"/>
                <a:sym typeface="Neue Montreal"/>
              </a:rPr>
              <a:t>Average Order Value (AOV)</a:t>
            </a:r>
          </a:p>
        </p:txBody>
      </p:sp>
      <p:sp>
        <p:nvSpPr>
          <p:cNvPr name="TextBox 14" id="14"/>
          <p:cNvSpPr txBox="true"/>
          <p:nvPr/>
        </p:nvSpPr>
        <p:spPr>
          <a:xfrm rot="0">
            <a:off x="971065" y="1513607"/>
            <a:ext cx="9137675" cy="1052138"/>
          </a:xfrm>
          <a:prstGeom prst="rect">
            <a:avLst/>
          </a:prstGeom>
        </p:spPr>
        <p:txBody>
          <a:bodyPr anchor="t" rtlCol="false" tIns="0" lIns="0" bIns="0" rIns="0">
            <a:spAutoFit/>
          </a:bodyPr>
          <a:lstStyle/>
          <a:p>
            <a:pPr algn="l">
              <a:lnSpc>
                <a:spcPts val="7810"/>
              </a:lnSpc>
            </a:pPr>
            <a:r>
              <a:rPr lang="en-US" sz="7810">
                <a:solidFill>
                  <a:srgbClr val="0D0D0D"/>
                </a:solidFill>
                <a:latin typeface="Neue Montreal"/>
                <a:ea typeface="Neue Montreal"/>
                <a:cs typeface="Neue Montreal"/>
                <a:sym typeface="Neue Montreal"/>
              </a:rPr>
              <a:t>Project Background</a:t>
            </a:r>
          </a:p>
        </p:txBody>
      </p:sp>
      <p:sp>
        <p:nvSpPr>
          <p:cNvPr name="TextBox 15" id="15"/>
          <p:cNvSpPr txBox="true"/>
          <p:nvPr/>
        </p:nvSpPr>
        <p:spPr>
          <a:xfrm rot="0">
            <a:off x="971065" y="2651788"/>
            <a:ext cx="8169051" cy="1249680"/>
          </a:xfrm>
          <a:prstGeom prst="rect">
            <a:avLst/>
          </a:prstGeom>
        </p:spPr>
        <p:txBody>
          <a:bodyPr anchor="t" rtlCol="false" tIns="0" lIns="0" bIns="0" rIns="0">
            <a:spAutoFit/>
          </a:bodyPr>
          <a:lstStyle/>
          <a:p>
            <a:pPr algn="just">
              <a:lnSpc>
                <a:spcPts val="2520"/>
              </a:lnSpc>
            </a:pPr>
            <a:r>
              <a:rPr lang="en-US" sz="1800">
                <a:solidFill>
                  <a:srgbClr val="0D0D0D"/>
                </a:solidFill>
                <a:latin typeface="Inter"/>
                <a:ea typeface="Inter"/>
                <a:cs typeface="Inter"/>
                <a:sym typeface="Inter"/>
              </a:rPr>
              <a:t>An online retail business, faced declining customer engagement and conversion rates despite launching several new online marketing campaigns. Marketing analysis is carried out to help analyze in detail and identify areas that need to be improved in marketing strategies.</a:t>
            </a:r>
          </a:p>
        </p:txBody>
      </p:sp>
      <p:sp>
        <p:nvSpPr>
          <p:cNvPr name="TextBox 16" id="16"/>
          <p:cNvSpPr txBox="true"/>
          <p:nvPr/>
        </p:nvSpPr>
        <p:spPr>
          <a:xfrm rot="0">
            <a:off x="1105988" y="5798572"/>
            <a:ext cx="2812564" cy="502703"/>
          </a:xfrm>
          <a:prstGeom prst="rect">
            <a:avLst/>
          </a:prstGeom>
        </p:spPr>
        <p:txBody>
          <a:bodyPr anchor="t" rtlCol="false" tIns="0" lIns="0" bIns="0" rIns="0">
            <a:spAutoFit/>
          </a:bodyPr>
          <a:lstStyle/>
          <a:p>
            <a:pPr algn="l">
              <a:lnSpc>
                <a:spcPts val="2008"/>
              </a:lnSpc>
            </a:pPr>
            <a:r>
              <a:rPr lang="en-US" sz="1434">
                <a:solidFill>
                  <a:srgbClr val="0D0D0D"/>
                </a:solidFill>
                <a:latin typeface="Inter"/>
                <a:ea typeface="Inter"/>
                <a:cs typeface="Inter"/>
                <a:sym typeface="Inter"/>
              </a:rPr>
              <a:t>Percentage of website visitors who make a purchase</a:t>
            </a:r>
          </a:p>
        </p:txBody>
      </p:sp>
      <p:sp>
        <p:nvSpPr>
          <p:cNvPr name="TextBox 17" id="17"/>
          <p:cNvSpPr txBox="true"/>
          <p:nvPr/>
        </p:nvSpPr>
        <p:spPr>
          <a:xfrm rot="0">
            <a:off x="1022265" y="7385226"/>
            <a:ext cx="3094474" cy="502703"/>
          </a:xfrm>
          <a:prstGeom prst="rect">
            <a:avLst/>
          </a:prstGeom>
        </p:spPr>
        <p:txBody>
          <a:bodyPr anchor="t" rtlCol="false" tIns="0" lIns="0" bIns="0" rIns="0">
            <a:spAutoFit/>
          </a:bodyPr>
          <a:lstStyle/>
          <a:p>
            <a:pPr algn="l">
              <a:lnSpc>
                <a:spcPts val="2008"/>
              </a:lnSpc>
            </a:pPr>
            <a:r>
              <a:rPr lang="en-US" sz="1434">
                <a:solidFill>
                  <a:srgbClr val="0D0D0D"/>
                </a:solidFill>
                <a:latin typeface="Inter"/>
                <a:ea typeface="Inter"/>
                <a:cs typeface="Inter"/>
                <a:sym typeface="Inter"/>
              </a:rPr>
              <a:t>Level of interaction with marketing content (clicks, likes, comments)</a:t>
            </a:r>
          </a:p>
        </p:txBody>
      </p:sp>
      <p:sp>
        <p:nvSpPr>
          <p:cNvPr name="TextBox 18" id="18"/>
          <p:cNvSpPr txBox="true"/>
          <p:nvPr/>
        </p:nvSpPr>
        <p:spPr>
          <a:xfrm rot="0">
            <a:off x="4735407" y="5837241"/>
            <a:ext cx="2894675" cy="502703"/>
          </a:xfrm>
          <a:prstGeom prst="rect">
            <a:avLst/>
          </a:prstGeom>
        </p:spPr>
        <p:txBody>
          <a:bodyPr anchor="t" rtlCol="false" tIns="0" lIns="0" bIns="0" rIns="0">
            <a:spAutoFit/>
          </a:bodyPr>
          <a:lstStyle/>
          <a:p>
            <a:pPr algn="l">
              <a:lnSpc>
                <a:spcPts val="2008"/>
              </a:lnSpc>
            </a:pPr>
            <a:r>
              <a:rPr lang="en-US" sz="1434">
                <a:solidFill>
                  <a:srgbClr val="0D0D0D"/>
                </a:solidFill>
                <a:latin typeface="Inter"/>
                <a:ea typeface="Inter"/>
                <a:cs typeface="Inter"/>
                <a:sym typeface="Inter"/>
              </a:rPr>
              <a:t>Average amount spent by a customer per transaction</a:t>
            </a:r>
          </a:p>
        </p:txBody>
      </p:sp>
      <p:sp>
        <p:nvSpPr>
          <p:cNvPr name="TextBox 19" id="19"/>
          <p:cNvSpPr txBox="true"/>
          <p:nvPr/>
        </p:nvSpPr>
        <p:spPr>
          <a:xfrm rot="0">
            <a:off x="12598463" y="9220200"/>
            <a:ext cx="4768724" cy="306705"/>
          </a:xfrm>
          <a:prstGeom prst="rect">
            <a:avLst/>
          </a:prstGeom>
        </p:spPr>
        <p:txBody>
          <a:bodyPr anchor="t" rtlCol="false" tIns="0" lIns="0" bIns="0" rIns="0">
            <a:spAutoFit/>
          </a:bodyPr>
          <a:lstStyle/>
          <a:p>
            <a:pPr algn="r" marL="0" indent="0" lvl="0">
              <a:lnSpc>
                <a:spcPts val="2520"/>
              </a:lnSpc>
              <a:spcBef>
                <a:spcPct val="0"/>
              </a:spcBef>
            </a:pPr>
            <a:r>
              <a:rPr lang="en-US" sz="1800">
                <a:solidFill>
                  <a:srgbClr val="0D0D0D"/>
                </a:solidFill>
                <a:latin typeface="Neue Montreal"/>
                <a:ea typeface="Neue Montreal"/>
                <a:cs typeface="Neue Montreal"/>
                <a:sym typeface="Neue Montreal"/>
              </a:rPr>
              <a:t>Gina Lilipaly</a:t>
            </a:r>
          </a:p>
        </p:txBody>
      </p:sp>
      <p:sp>
        <p:nvSpPr>
          <p:cNvPr name="TextBox 20" id="20"/>
          <p:cNvSpPr txBox="true"/>
          <p:nvPr/>
        </p:nvSpPr>
        <p:spPr>
          <a:xfrm rot="0">
            <a:off x="1028700" y="9220200"/>
            <a:ext cx="3671887" cy="306705"/>
          </a:xfrm>
          <a:prstGeom prst="rect">
            <a:avLst/>
          </a:prstGeom>
        </p:spPr>
        <p:txBody>
          <a:bodyPr anchor="t" rtlCol="false" tIns="0" lIns="0" bIns="0" rIns="0">
            <a:spAutoFit/>
          </a:bodyPr>
          <a:lstStyle/>
          <a:p>
            <a:pPr algn="l">
              <a:lnSpc>
                <a:spcPts val="2520"/>
              </a:lnSpc>
            </a:pPr>
            <a:r>
              <a:rPr lang="en-US" sz="1800">
                <a:solidFill>
                  <a:srgbClr val="0D0D0D"/>
                </a:solidFill>
                <a:latin typeface="Neue Montreal"/>
                <a:ea typeface="Neue Montreal"/>
                <a:cs typeface="Neue Montreal"/>
                <a:sym typeface="Neue Montreal"/>
              </a:rPr>
              <a:t>Marketing Analytics</a:t>
            </a:r>
          </a:p>
        </p:txBody>
      </p:sp>
      <p:sp>
        <p:nvSpPr>
          <p:cNvPr name="TextBox 21" id="21"/>
          <p:cNvSpPr txBox="true"/>
          <p:nvPr/>
        </p:nvSpPr>
        <p:spPr>
          <a:xfrm rot="0">
            <a:off x="1022265" y="4346228"/>
            <a:ext cx="5481322" cy="384596"/>
          </a:xfrm>
          <a:prstGeom prst="rect">
            <a:avLst/>
          </a:prstGeom>
        </p:spPr>
        <p:txBody>
          <a:bodyPr anchor="t" rtlCol="false" tIns="0" lIns="0" bIns="0" rIns="0">
            <a:spAutoFit/>
          </a:bodyPr>
          <a:lstStyle/>
          <a:p>
            <a:pPr algn="l">
              <a:lnSpc>
                <a:spcPts val="2875"/>
              </a:lnSpc>
            </a:pPr>
            <a:r>
              <a:rPr lang="en-US" sz="2875">
                <a:solidFill>
                  <a:srgbClr val="0D0D0D"/>
                </a:solidFill>
                <a:latin typeface="Neue Montreal"/>
                <a:ea typeface="Neue Montreal"/>
                <a:cs typeface="Neue Montreal"/>
                <a:sym typeface="Neue Montreal"/>
              </a:rPr>
              <a:t>Key Perfomance Indicators (KPIs):</a:t>
            </a:r>
          </a:p>
        </p:txBody>
      </p:sp>
      <p:grpSp>
        <p:nvGrpSpPr>
          <p:cNvPr name="Group 22" id="22"/>
          <p:cNvGrpSpPr/>
          <p:nvPr/>
        </p:nvGrpSpPr>
        <p:grpSpPr>
          <a:xfrm rot="0">
            <a:off x="4794052" y="6645884"/>
            <a:ext cx="2894675" cy="625611"/>
            <a:chOff x="0" y="0"/>
            <a:chExt cx="956551" cy="206735"/>
          </a:xfrm>
        </p:grpSpPr>
        <p:sp>
          <p:nvSpPr>
            <p:cNvPr name="Freeform 23" id="23"/>
            <p:cNvSpPr/>
            <p:nvPr/>
          </p:nvSpPr>
          <p:spPr>
            <a:xfrm flipH="false" flipV="false" rot="0">
              <a:off x="0" y="0"/>
              <a:ext cx="956551" cy="206735"/>
            </a:xfrm>
            <a:custGeom>
              <a:avLst/>
              <a:gdLst/>
              <a:ahLst/>
              <a:cxnLst/>
              <a:rect r="r" b="b" t="t" l="l"/>
              <a:pathLst>
                <a:path h="206735" w="956551">
                  <a:moveTo>
                    <a:pt x="103367" y="0"/>
                  </a:moveTo>
                  <a:lnTo>
                    <a:pt x="853184" y="0"/>
                  </a:lnTo>
                  <a:cubicBezTo>
                    <a:pt x="910272" y="0"/>
                    <a:pt x="956551" y="46279"/>
                    <a:pt x="956551" y="103367"/>
                  </a:cubicBezTo>
                  <a:lnTo>
                    <a:pt x="956551" y="103367"/>
                  </a:lnTo>
                  <a:cubicBezTo>
                    <a:pt x="956551" y="130782"/>
                    <a:pt x="945661" y="157074"/>
                    <a:pt x="926276" y="176459"/>
                  </a:cubicBezTo>
                  <a:cubicBezTo>
                    <a:pt x="906890" y="195844"/>
                    <a:pt x="880599" y="206735"/>
                    <a:pt x="853184" y="206735"/>
                  </a:cubicBezTo>
                  <a:lnTo>
                    <a:pt x="103367" y="206735"/>
                  </a:lnTo>
                  <a:cubicBezTo>
                    <a:pt x="75953" y="206735"/>
                    <a:pt x="49661" y="195844"/>
                    <a:pt x="30276" y="176459"/>
                  </a:cubicBezTo>
                  <a:cubicBezTo>
                    <a:pt x="10890" y="157074"/>
                    <a:pt x="0" y="130782"/>
                    <a:pt x="0" y="103367"/>
                  </a:cubicBezTo>
                  <a:lnTo>
                    <a:pt x="0" y="103367"/>
                  </a:lnTo>
                  <a:cubicBezTo>
                    <a:pt x="0" y="75953"/>
                    <a:pt x="10890" y="49661"/>
                    <a:pt x="30276" y="30276"/>
                  </a:cubicBezTo>
                  <a:cubicBezTo>
                    <a:pt x="49661" y="10890"/>
                    <a:pt x="75953" y="0"/>
                    <a:pt x="103367" y="0"/>
                  </a:cubicBezTo>
                  <a:close/>
                </a:path>
              </a:pathLst>
            </a:custGeom>
            <a:solidFill>
              <a:srgbClr val="0F8DFF"/>
            </a:solidFill>
          </p:spPr>
        </p:sp>
        <p:sp>
          <p:nvSpPr>
            <p:cNvPr name="TextBox 24" id="24"/>
            <p:cNvSpPr txBox="true"/>
            <p:nvPr/>
          </p:nvSpPr>
          <p:spPr>
            <a:xfrm>
              <a:off x="0" y="-38100"/>
              <a:ext cx="956551" cy="244835"/>
            </a:xfrm>
            <a:prstGeom prst="rect">
              <a:avLst/>
            </a:prstGeom>
          </p:spPr>
          <p:txBody>
            <a:bodyPr anchor="ctr" rtlCol="false" tIns="50800" lIns="50800" bIns="50800" rIns="50800"/>
            <a:lstStyle/>
            <a:p>
              <a:pPr algn="l">
                <a:lnSpc>
                  <a:spcPts val="2520"/>
                </a:lnSpc>
              </a:pPr>
            </a:p>
          </p:txBody>
        </p:sp>
      </p:grpSp>
      <p:sp>
        <p:nvSpPr>
          <p:cNvPr name="TextBox 25" id="25"/>
          <p:cNvSpPr txBox="true"/>
          <p:nvPr/>
        </p:nvSpPr>
        <p:spPr>
          <a:xfrm rot="0">
            <a:off x="5041346" y="6793811"/>
            <a:ext cx="2455411" cy="291657"/>
          </a:xfrm>
          <a:prstGeom prst="rect">
            <a:avLst/>
          </a:prstGeom>
        </p:spPr>
        <p:txBody>
          <a:bodyPr anchor="t" rtlCol="false" tIns="0" lIns="0" bIns="0" rIns="0">
            <a:spAutoFit/>
          </a:bodyPr>
          <a:lstStyle/>
          <a:p>
            <a:pPr algn="l" marL="0" indent="0" lvl="0">
              <a:lnSpc>
                <a:spcPts val="2343"/>
              </a:lnSpc>
              <a:spcBef>
                <a:spcPct val="0"/>
              </a:spcBef>
            </a:pPr>
            <a:r>
              <a:rPr lang="en-US" sz="1673">
                <a:solidFill>
                  <a:srgbClr val="FFFFFF"/>
                </a:solidFill>
                <a:latin typeface="Neue Montreal"/>
                <a:ea typeface="Neue Montreal"/>
                <a:cs typeface="Neue Montreal"/>
                <a:sym typeface="Neue Montreal"/>
              </a:rPr>
              <a:t>Customer Feedback Score</a:t>
            </a:r>
          </a:p>
        </p:txBody>
      </p:sp>
      <p:sp>
        <p:nvSpPr>
          <p:cNvPr name="TextBox 26" id="26"/>
          <p:cNvSpPr txBox="true"/>
          <p:nvPr/>
        </p:nvSpPr>
        <p:spPr>
          <a:xfrm rot="0">
            <a:off x="4845977" y="7385226"/>
            <a:ext cx="2894675" cy="502703"/>
          </a:xfrm>
          <a:prstGeom prst="rect">
            <a:avLst/>
          </a:prstGeom>
        </p:spPr>
        <p:txBody>
          <a:bodyPr anchor="t" rtlCol="false" tIns="0" lIns="0" bIns="0" rIns="0">
            <a:spAutoFit/>
          </a:bodyPr>
          <a:lstStyle/>
          <a:p>
            <a:pPr algn="l">
              <a:lnSpc>
                <a:spcPts val="2008"/>
              </a:lnSpc>
            </a:pPr>
            <a:r>
              <a:rPr lang="en-US" sz="1434">
                <a:solidFill>
                  <a:srgbClr val="0D0D0D"/>
                </a:solidFill>
                <a:latin typeface="Inter"/>
                <a:ea typeface="Inter"/>
                <a:cs typeface="Inter"/>
                <a:sym typeface="Inter"/>
              </a:rPr>
              <a:t>Average rating from customer reviews</a:t>
            </a:r>
          </a:p>
        </p:txBody>
      </p:sp>
      <p:sp>
        <p:nvSpPr>
          <p:cNvPr name="TextBox 27" id="27"/>
          <p:cNvSpPr txBox="true"/>
          <p:nvPr/>
        </p:nvSpPr>
        <p:spPr>
          <a:xfrm rot="0">
            <a:off x="10254727" y="2183102"/>
            <a:ext cx="5481322" cy="384596"/>
          </a:xfrm>
          <a:prstGeom prst="rect">
            <a:avLst/>
          </a:prstGeom>
        </p:spPr>
        <p:txBody>
          <a:bodyPr anchor="t" rtlCol="false" tIns="0" lIns="0" bIns="0" rIns="0">
            <a:spAutoFit/>
          </a:bodyPr>
          <a:lstStyle/>
          <a:p>
            <a:pPr algn="l">
              <a:lnSpc>
                <a:spcPts val="2875"/>
              </a:lnSpc>
            </a:pPr>
            <a:r>
              <a:rPr lang="en-US" sz="2875">
                <a:solidFill>
                  <a:srgbClr val="0D0D0D"/>
                </a:solidFill>
                <a:latin typeface="Neue Montreal"/>
                <a:ea typeface="Neue Montreal"/>
                <a:cs typeface="Neue Montreal"/>
                <a:sym typeface="Neue Montreal"/>
              </a:rPr>
              <a:t>Goals:</a:t>
            </a:r>
          </a:p>
        </p:txBody>
      </p:sp>
      <p:grpSp>
        <p:nvGrpSpPr>
          <p:cNvPr name="Group 28" id="28"/>
          <p:cNvGrpSpPr/>
          <p:nvPr/>
        </p:nvGrpSpPr>
        <p:grpSpPr>
          <a:xfrm rot="0">
            <a:off x="10154191" y="2896103"/>
            <a:ext cx="2996017" cy="625611"/>
            <a:chOff x="0" y="0"/>
            <a:chExt cx="990040" cy="206735"/>
          </a:xfrm>
        </p:grpSpPr>
        <p:sp>
          <p:nvSpPr>
            <p:cNvPr name="Freeform 29" id="29"/>
            <p:cNvSpPr/>
            <p:nvPr/>
          </p:nvSpPr>
          <p:spPr>
            <a:xfrm flipH="false" flipV="false" rot="0">
              <a:off x="0" y="0"/>
              <a:ext cx="990040" cy="206735"/>
            </a:xfrm>
            <a:custGeom>
              <a:avLst/>
              <a:gdLst/>
              <a:ahLst/>
              <a:cxnLst/>
              <a:rect r="r" b="b" t="t" l="l"/>
              <a:pathLst>
                <a:path h="206735" w="990040">
                  <a:moveTo>
                    <a:pt x="103367" y="0"/>
                  </a:moveTo>
                  <a:lnTo>
                    <a:pt x="886673" y="0"/>
                  </a:lnTo>
                  <a:cubicBezTo>
                    <a:pt x="914087" y="0"/>
                    <a:pt x="940379" y="10890"/>
                    <a:pt x="959764" y="30276"/>
                  </a:cubicBezTo>
                  <a:cubicBezTo>
                    <a:pt x="979149" y="49661"/>
                    <a:pt x="990040" y="75953"/>
                    <a:pt x="990040" y="103367"/>
                  </a:cubicBezTo>
                  <a:lnTo>
                    <a:pt x="990040" y="103367"/>
                  </a:lnTo>
                  <a:cubicBezTo>
                    <a:pt x="990040" y="130782"/>
                    <a:pt x="979149" y="157074"/>
                    <a:pt x="959764" y="176459"/>
                  </a:cubicBezTo>
                  <a:cubicBezTo>
                    <a:pt x="940379" y="195844"/>
                    <a:pt x="914087" y="206735"/>
                    <a:pt x="886673" y="206735"/>
                  </a:cubicBezTo>
                  <a:lnTo>
                    <a:pt x="103367" y="206735"/>
                  </a:lnTo>
                  <a:cubicBezTo>
                    <a:pt x="75953" y="206735"/>
                    <a:pt x="49661" y="195844"/>
                    <a:pt x="30276" y="176459"/>
                  </a:cubicBezTo>
                  <a:cubicBezTo>
                    <a:pt x="10890" y="157074"/>
                    <a:pt x="0" y="130782"/>
                    <a:pt x="0" y="103367"/>
                  </a:cubicBezTo>
                  <a:lnTo>
                    <a:pt x="0" y="103367"/>
                  </a:lnTo>
                  <a:cubicBezTo>
                    <a:pt x="0" y="75953"/>
                    <a:pt x="10890" y="49661"/>
                    <a:pt x="30276" y="30276"/>
                  </a:cubicBezTo>
                  <a:cubicBezTo>
                    <a:pt x="49661" y="10890"/>
                    <a:pt x="75953" y="0"/>
                    <a:pt x="103367" y="0"/>
                  </a:cubicBezTo>
                  <a:close/>
                </a:path>
              </a:pathLst>
            </a:custGeom>
            <a:solidFill>
              <a:srgbClr val="0F8DFF"/>
            </a:solidFill>
          </p:spPr>
        </p:sp>
        <p:sp>
          <p:nvSpPr>
            <p:cNvPr name="TextBox 30" id="30"/>
            <p:cNvSpPr txBox="true"/>
            <p:nvPr/>
          </p:nvSpPr>
          <p:spPr>
            <a:xfrm>
              <a:off x="0" y="-38100"/>
              <a:ext cx="990040" cy="244835"/>
            </a:xfrm>
            <a:prstGeom prst="rect">
              <a:avLst/>
            </a:prstGeom>
          </p:spPr>
          <p:txBody>
            <a:bodyPr anchor="ctr" rtlCol="false" tIns="50800" lIns="50800" bIns="50800" rIns="50800"/>
            <a:lstStyle/>
            <a:p>
              <a:pPr algn="l">
                <a:lnSpc>
                  <a:spcPts val="2520"/>
                </a:lnSpc>
              </a:pPr>
            </a:p>
          </p:txBody>
        </p:sp>
      </p:grpSp>
      <p:sp>
        <p:nvSpPr>
          <p:cNvPr name="TextBox 31" id="31"/>
          <p:cNvSpPr txBox="true"/>
          <p:nvPr/>
        </p:nvSpPr>
        <p:spPr>
          <a:xfrm rot="0">
            <a:off x="10410988" y="3044030"/>
            <a:ext cx="2482422" cy="291657"/>
          </a:xfrm>
          <a:prstGeom prst="rect">
            <a:avLst/>
          </a:prstGeom>
        </p:spPr>
        <p:txBody>
          <a:bodyPr anchor="t" rtlCol="false" tIns="0" lIns="0" bIns="0" rIns="0">
            <a:spAutoFit/>
          </a:bodyPr>
          <a:lstStyle/>
          <a:p>
            <a:pPr algn="l" marL="0" indent="0" lvl="0">
              <a:lnSpc>
                <a:spcPts val="2343"/>
              </a:lnSpc>
              <a:spcBef>
                <a:spcPct val="0"/>
              </a:spcBef>
            </a:pPr>
            <a:r>
              <a:rPr lang="en-US" sz="1673">
                <a:solidFill>
                  <a:srgbClr val="FFFFFF"/>
                </a:solidFill>
                <a:latin typeface="Neue Montreal"/>
                <a:ea typeface="Neue Montreal"/>
                <a:cs typeface="Neue Montreal"/>
                <a:sym typeface="Neue Montreal"/>
              </a:rPr>
              <a:t>Increase Conversion Rates</a:t>
            </a:r>
          </a:p>
        </p:txBody>
      </p:sp>
      <p:sp>
        <p:nvSpPr>
          <p:cNvPr name="TextBox 32" id="32"/>
          <p:cNvSpPr txBox="true"/>
          <p:nvPr/>
        </p:nvSpPr>
        <p:spPr>
          <a:xfrm rot="0">
            <a:off x="10108740" y="3630348"/>
            <a:ext cx="6776497" cy="1003745"/>
          </a:xfrm>
          <a:prstGeom prst="rect">
            <a:avLst/>
          </a:prstGeom>
        </p:spPr>
        <p:txBody>
          <a:bodyPr anchor="t" rtlCol="false" tIns="0" lIns="0" bIns="0" rIns="0">
            <a:spAutoFit/>
          </a:bodyPr>
          <a:lstStyle/>
          <a:p>
            <a:pPr algn="l" marL="309736" indent="-154868" lvl="1">
              <a:lnSpc>
                <a:spcPts val="2008"/>
              </a:lnSpc>
              <a:buFont typeface="Arial"/>
              <a:buChar char="•"/>
            </a:pPr>
            <a:r>
              <a:rPr lang="en-US" sz="1434">
                <a:solidFill>
                  <a:srgbClr val="0D0D0D"/>
                </a:solidFill>
                <a:latin typeface="Inter"/>
                <a:ea typeface="Inter"/>
                <a:cs typeface="Inter"/>
                <a:sym typeface="Inter"/>
              </a:rPr>
              <a:t>Goal: Identify factors impacting the conversion rate and provide recommendations to improve it.</a:t>
            </a:r>
          </a:p>
          <a:p>
            <a:pPr algn="l" marL="309736" indent="-154868" lvl="1">
              <a:lnSpc>
                <a:spcPts val="2008"/>
              </a:lnSpc>
              <a:buFont typeface="Arial"/>
              <a:buChar char="•"/>
            </a:pPr>
            <a:r>
              <a:rPr lang="en-US" sz="1434">
                <a:solidFill>
                  <a:srgbClr val="0D0D0D"/>
                </a:solidFill>
                <a:latin typeface="Inter"/>
                <a:ea typeface="Inter"/>
                <a:cs typeface="Inter"/>
                <a:sym typeface="Inter"/>
              </a:rPr>
              <a:t>Insight: Highlight key stages where visitors drop off and suggest improvements to optimize the conversion funnel.</a:t>
            </a:r>
          </a:p>
        </p:txBody>
      </p:sp>
      <p:grpSp>
        <p:nvGrpSpPr>
          <p:cNvPr name="Group 33" id="33"/>
          <p:cNvGrpSpPr/>
          <p:nvPr/>
        </p:nvGrpSpPr>
        <p:grpSpPr>
          <a:xfrm rot="0">
            <a:off x="10254727" y="5021094"/>
            <a:ext cx="3548411" cy="625611"/>
            <a:chOff x="0" y="0"/>
            <a:chExt cx="1172579" cy="206735"/>
          </a:xfrm>
        </p:grpSpPr>
        <p:sp>
          <p:nvSpPr>
            <p:cNvPr name="Freeform 34" id="34"/>
            <p:cNvSpPr/>
            <p:nvPr/>
          </p:nvSpPr>
          <p:spPr>
            <a:xfrm flipH="false" flipV="false" rot="0">
              <a:off x="0" y="0"/>
              <a:ext cx="1172579" cy="206735"/>
            </a:xfrm>
            <a:custGeom>
              <a:avLst/>
              <a:gdLst/>
              <a:ahLst/>
              <a:cxnLst/>
              <a:rect r="r" b="b" t="t" l="l"/>
              <a:pathLst>
                <a:path h="206735" w="1172579">
                  <a:moveTo>
                    <a:pt x="103367" y="0"/>
                  </a:moveTo>
                  <a:lnTo>
                    <a:pt x="1069212" y="0"/>
                  </a:lnTo>
                  <a:cubicBezTo>
                    <a:pt x="1126300" y="0"/>
                    <a:pt x="1172579" y="46279"/>
                    <a:pt x="1172579" y="103367"/>
                  </a:cubicBezTo>
                  <a:lnTo>
                    <a:pt x="1172579" y="103367"/>
                  </a:lnTo>
                  <a:cubicBezTo>
                    <a:pt x="1172579" y="130782"/>
                    <a:pt x="1161689" y="157074"/>
                    <a:pt x="1142304" y="176459"/>
                  </a:cubicBezTo>
                  <a:cubicBezTo>
                    <a:pt x="1122919" y="195844"/>
                    <a:pt x="1096627" y="206735"/>
                    <a:pt x="1069212" y="206735"/>
                  </a:cubicBezTo>
                  <a:lnTo>
                    <a:pt x="103367" y="206735"/>
                  </a:lnTo>
                  <a:cubicBezTo>
                    <a:pt x="75953" y="206735"/>
                    <a:pt x="49661" y="195844"/>
                    <a:pt x="30276" y="176459"/>
                  </a:cubicBezTo>
                  <a:cubicBezTo>
                    <a:pt x="10890" y="157074"/>
                    <a:pt x="0" y="130782"/>
                    <a:pt x="0" y="103367"/>
                  </a:cubicBezTo>
                  <a:lnTo>
                    <a:pt x="0" y="103367"/>
                  </a:lnTo>
                  <a:cubicBezTo>
                    <a:pt x="0" y="75953"/>
                    <a:pt x="10890" y="49661"/>
                    <a:pt x="30276" y="30276"/>
                  </a:cubicBezTo>
                  <a:cubicBezTo>
                    <a:pt x="49661" y="10890"/>
                    <a:pt x="75953" y="0"/>
                    <a:pt x="103367" y="0"/>
                  </a:cubicBezTo>
                  <a:close/>
                </a:path>
              </a:pathLst>
            </a:custGeom>
            <a:solidFill>
              <a:srgbClr val="0F8DFF"/>
            </a:solidFill>
          </p:spPr>
        </p:sp>
        <p:sp>
          <p:nvSpPr>
            <p:cNvPr name="TextBox 35" id="35"/>
            <p:cNvSpPr txBox="true"/>
            <p:nvPr/>
          </p:nvSpPr>
          <p:spPr>
            <a:xfrm>
              <a:off x="0" y="-38100"/>
              <a:ext cx="1172579" cy="244835"/>
            </a:xfrm>
            <a:prstGeom prst="rect">
              <a:avLst/>
            </a:prstGeom>
          </p:spPr>
          <p:txBody>
            <a:bodyPr anchor="ctr" rtlCol="false" tIns="50800" lIns="50800" bIns="50800" rIns="50800"/>
            <a:lstStyle/>
            <a:p>
              <a:pPr algn="l">
                <a:lnSpc>
                  <a:spcPts val="2520"/>
                </a:lnSpc>
              </a:pPr>
            </a:p>
          </p:txBody>
        </p:sp>
      </p:grpSp>
      <p:sp>
        <p:nvSpPr>
          <p:cNvPr name="TextBox 36" id="36"/>
          <p:cNvSpPr txBox="true"/>
          <p:nvPr/>
        </p:nvSpPr>
        <p:spPr>
          <a:xfrm rot="0">
            <a:off x="10467975" y="5169021"/>
            <a:ext cx="2971685" cy="291657"/>
          </a:xfrm>
          <a:prstGeom prst="rect">
            <a:avLst/>
          </a:prstGeom>
        </p:spPr>
        <p:txBody>
          <a:bodyPr anchor="t" rtlCol="false" tIns="0" lIns="0" bIns="0" rIns="0">
            <a:spAutoFit/>
          </a:bodyPr>
          <a:lstStyle/>
          <a:p>
            <a:pPr algn="l" marL="0" indent="0" lvl="0">
              <a:lnSpc>
                <a:spcPts val="2343"/>
              </a:lnSpc>
              <a:spcBef>
                <a:spcPct val="0"/>
              </a:spcBef>
            </a:pPr>
            <a:r>
              <a:rPr lang="en-US" sz="1673">
                <a:solidFill>
                  <a:srgbClr val="FFFFFF"/>
                </a:solidFill>
                <a:latin typeface="Neue Montreal"/>
                <a:ea typeface="Neue Montreal"/>
                <a:cs typeface="Neue Montreal"/>
                <a:sym typeface="Neue Montreal"/>
              </a:rPr>
              <a:t>Enhance Customer Engagement</a:t>
            </a:r>
          </a:p>
        </p:txBody>
      </p:sp>
      <p:sp>
        <p:nvSpPr>
          <p:cNvPr name="TextBox 37" id="37"/>
          <p:cNvSpPr txBox="true"/>
          <p:nvPr/>
        </p:nvSpPr>
        <p:spPr>
          <a:xfrm rot="0">
            <a:off x="10108740" y="5784808"/>
            <a:ext cx="6776497" cy="753224"/>
          </a:xfrm>
          <a:prstGeom prst="rect">
            <a:avLst/>
          </a:prstGeom>
        </p:spPr>
        <p:txBody>
          <a:bodyPr anchor="t" rtlCol="false" tIns="0" lIns="0" bIns="0" rIns="0">
            <a:spAutoFit/>
          </a:bodyPr>
          <a:lstStyle/>
          <a:p>
            <a:pPr algn="l" marL="309736" indent="-154868" lvl="1">
              <a:lnSpc>
                <a:spcPts val="2008"/>
              </a:lnSpc>
              <a:buFont typeface="Arial"/>
              <a:buChar char="•"/>
            </a:pPr>
            <a:r>
              <a:rPr lang="en-US" sz="1434">
                <a:solidFill>
                  <a:srgbClr val="0D0D0D"/>
                </a:solidFill>
                <a:latin typeface="Inter"/>
                <a:ea typeface="Inter"/>
                <a:cs typeface="Inter"/>
                <a:sym typeface="Inter"/>
              </a:rPr>
              <a:t>Goal: Determine which types of content drive the highest engagement. </a:t>
            </a:r>
          </a:p>
          <a:p>
            <a:pPr algn="l" marL="309736" indent="-154868" lvl="1">
              <a:lnSpc>
                <a:spcPts val="2008"/>
              </a:lnSpc>
              <a:buFont typeface="Arial"/>
              <a:buChar char="•"/>
            </a:pPr>
            <a:r>
              <a:rPr lang="en-US" sz="1434">
                <a:solidFill>
                  <a:srgbClr val="0D0D0D"/>
                </a:solidFill>
                <a:latin typeface="Inter"/>
                <a:ea typeface="Inter"/>
                <a:cs typeface="Inter"/>
                <a:sym typeface="Inter"/>
              </a:rPr>
              <a:t>Insight: Analyze interaction levels with different types of marketing content to inform better content strategies</a:t>
            </a:r>
          </a:p>
        </p:txBody>
      </p:sp>
      <p:grpSp>
        <p:nvGrpSpPr>
          <p:cNvPr name="Group 38" id="38"/>
          <p:cNvGrpSpPr/>
          <p:nvPr/>
        </p:nvGrpSpPr>
        <p:grpSpPr>
          <a:xfrm rot="0">
            <a:off x="10300178" y="6928557"/>
            <a:ext cx="3891075" cy="625611"/>
            <a:chOff x="0" y="0"/>
            <a:chExt cx="1285813" cy="206735"/>
          </a:xfrm>
        </p:grpSpPr>
        <p:sp>
          <p:nvSpPr>
            <p:cNvPr name="Freeform 39" id="39"/>
            <p:cNvSpPr/>
            <p:nvPr/>
          </p:nvSpPr>
          <p:spPr>
            <a:xfrm flipH="false" flipV="false" rot="0">
              <a:off x="0" y="0"/>
              <a:ext cx="1285813" cy="206735"/>
            </a:xfrm>
            <a:custGeom>
              <a:avLst/>
              <a:gdLst/>
              <a:ahLst/>
              <a:cxnLst/>
              <a:rect r="r" b="b" t="t" l="l"/>
              <a:pathLst>
                <a:path h="206735" w="1285813">
                  <a:moveTo>
                    <a:pt x="103367" y="0"/>
                  </a:moveTo>
                  <a:lnTo>
                    <a:pt x="1182446" y="0"/>
                  </a:lnTo>
                  <a:cubicBezTo>
                    <a:pt x="1209861" y="0"/>
                    <a:pt x="1236153" y="10890"/>
                    <a:pt x="1255538" y="30276"/>
                  </a:cubicBezTo>
                  <a:cubicBezTo>
                    <a:pt x="1274923" y="49661"/>
                    <a:pt x="1285813" y="75953"/>
                    <a:pt x="1285813" y="103367"/>
                  </a:cubicBezTo>
                  <a:lnTo>
                    <a:pt x="1285813" y="103367"/>
                  </a:lnTo>
                  <a:cubicBezTo>
                    <a:pt x="1285813" y="130782"/>
                    <a:pt x="1274923" y="157074"/>
                    <a:pt x="1255538" y="176459"/>
                  </a:cubicBezTo>
                  <a:cubicBezTo>
                    <a:pt x="1236153" y="195844"/>
                    <a:pt x="1209861" y="206735"/>
                    <a:pt x="1182446" y="206735"/>
                  </a:cubicBezTo>
                  <a:lnTo>
                    <a:pt x="103367" y="206735"/>
                  </a:lnTo>
                  <a:cubicBezTo>
                    <a:pt x="75953" y="206735"/>
                    <a:pt x="49661" y="195844"/>
                    <a:pt x="30276" y="176459"/>
                  </a:cubicBezTo>
                  <a:cubicBezTo>
                    <a:pt x="10890" y="157074"/>
                    <a:pt x="0" y="130782"/>
                    <a:pt x="0" y="103367"/>
                  </a:cubicBezTo>
                  <a:lnTo>
                    <a:pt x="0" y="103367"/>
                  </a:lnTo>
                  <a:cubicBezTo>
                    <a:pt x="0" y="75953"/>
                    <a:pt x="10890" y="49661"/>
                    <a:pt x="30276" y="30276"/>
                  </a:cubicBezTo>
                  <a:cubicBezTo>
                    <a:pt x="49661" y="10890"/>
                    <a:pt x="75953" y="0"/>
                    <a:pt x="103367" y="0"/>
                  </a:cubicBezTo>
                  <a:close/>
                </a:path>
              </a:pathLst>
            </a:custGeom>
            <a:solidFill>
              <a:srgbClr val="0F8DFF"/>
            </a:solidFill>
          </p:spPr>
        </p:sp>
        <p:sp>
          <p:nvSpPr>
            <p:cNvPr name="TextBox 40" id="40"/>
            <p:cNvSpPr txBox="true"/>
            <p:nvPr/>
          </p:nvSpPr>
          <p:spPr>
            <a:xfrm>
              <a:off x="0" y="-38100"/>
              <a:ext cx="1285813" cy="244835"/>
            </a:xfrm>
            <a:prstGeom prst="rect">
              <a:avLst/>
            </a:prstGeom>
          </p:spPr>
          <p:txBody>
            <a:bodyPr anchor="ctr" rtlCol="false" tIns="50800" lIns="50800" bIns="50800" rIns="50800"/>
            <a:lstStyle/>
            <a:p>
              <a:pPr algn="l">
                <a:lnSpc>
                  <a:spcPts val="2520"/>
                </a:lnSpc>
              </a:pPr>
            </a:p>
          </p:txBody>
        </p:sp>
      </p:grpSp>
      <p:sp>
        <p:nvSpPr>
          <p:cNvPr name="TextBox 41" id="41"/>
          <p:cNvSpPr txBox="true"/>
          <p:nvPr/>
        </p:nvSpPr>
        <p:spPr>
          <a:xfrm rot="0">
            <a:off x="10573642" y="7083069"/>
            <a:ext cx="3344146" cy="291657"/>
          </a:xfrm>
          <a:prstGeom prst="rect">
            <a:avLst/>
          </a:prstGeom>
        </p:spPr>
        <p:txBody>
          <a:bodyPr anchor="t" rtlCol="false" tIns="0" lIns="0" bIns="0" rIns="0">
            <a:spAutoFit/>
          </a:bodyPr>
          <a:lstStyle/>
          <a:p>
            <a:pPr algn="l" marL="0" indent="0" lvl="0">
              <a:lnSpc>
                <a:spcPts val="2343"/>
              </a:lnSpc>
              <a:spcBef>
                <a:spcPct val="0"/>
              </a:spcBef>
            </a:pPr>
            <a:r>
              <a:rPr lang="en-US" sz="1673">
                <a:solidFill>
                  <a:srgbClr val="FFFFFF"/>
                </a:solidFill>
                <a:latin typeface="Neue Montreal"/>
                <a:ea typeface="Neue Montreal"/>
                <a:cs typeface="Neue Montreal"/>
                <a:sym typeface="Neue Montreal"/>
              </a:rPr>
              <a:t>Improve Customer Feedback Scores</a:t>
            </a:r>
          </a:p>
        </p:txBody>
      </p:sp>
      <p:sp>
        <p:nvSpPr>
          <p:cNvPr name="TextBox 42" id="42"/>
          <p:cNvSpPr txBox="true"/>
          <p:nvPr/>
        </p:nvSpPr>
        <p:spPr>
          <a:xfrm rot="0">
            <a:off x="10154191" y="7692271"/>
            <a:ext cx="6776497" cy="1003745"/>
          </a:xfrm>
          <a:prstGeom prst="rect">
            <a:avLst/>
          </a:prstGeom>
        </p:spPr>
        <p:txBody>
          <a:bodyPr anchor="t" rtlCol="false" tIns="0" lIns="0" bIns="0" rIns="0">
            <a:spAutoFit/>
          </a:bodyPr>
          <a:lstStyle/>
          <a:p>
            <a:pPr algn="l" marL="309736" indent="-154868" lvl="1">
              <a:lnSpc>
                <a:spcPts val="2008"/>
              </a:lnSpc>
              <a:buFont typeface="Arial"/>
              <a:buChar char="•"/>
            </a:pPr>
            <a:r>
              <a:rPr lang="en-US" sz="1434">
                <a:solidFill>
                  <a:srgbClr val="0D0D0D"/>
                </a:solidFill>
                <a:latin typeface="Inter"/>
                <a:ea typeface="Inter"/>
                <a:cs typeface="Inter"/>
                <a:sym typeface="Inter"/>
              </a:rPr>
              <a:t>Goal: Understand common themes in customer reviews and provide actionable insights.</a:t>
            </a:r>
          </a:p>
          <a:p>
            <a:pPr algn="l" marL="309736" indent="-154868" lvl="1">
              <a:lnSpc>
                <a:spcPts val="2008"/>
              </a:lnSpc>
              <a:buFont typeface="Arial"/>
              <a:buChar char="•"/>
            </a:pPr>
            <a:r>
              <a:rPr lang="en-US" sz="1434">
                <a:solidFill>
                  <a:srgbClr val="0D0D0D"/>
                </a:solidFill>
                <a:latin typeface="Inter"/>
                <a:ea typeface="Inter"/>
                <a:cs typeface="Inter"/>
                <a:sym typeface="Inter"/>
              </a:rPr>
              <a:t>Insight: Identify recurring positive and negative feedback to guide product and service improvements.</a:t>
            </a:r>
          </a:p>
        </p:txBody>
      </p:sp>
      <p:sp>
        <p:nvSpPr>
          <p:cNvPr name="TextBox 43" id="43"/>
          <p:cNvSpPr txBox="true"/>
          <p:nvPr/>
        </p:nvSpPr>
        <p:spPr>
          <a:xfrm rot="0">
            <a:off x="1028700" y="8392754"/>
            <a:ext cx="1851173" cy="384596"/>
          </a:xfrm>
          <a:prstGeom prst="rect">
            <a:avLst/>
          </a:prstGeom>
        </p:spPr>
        <p:txBody>
          <a:bodyPr anchor="t" rtlCol="false" tIns="0" lIns="0" bIns="0" rIns="0">
            <a:spAutoFit/>
          </a:bodyPr>
          <a:lstStyle/>
          <a:p>
            <a:pPr algn="l">
              <a:lnSpc>
                <a:spcPts val="2875"/>
              </a:lnSpc>
            </a:pPr>
            <a:r>
              <a:rPr lang="en-US" sz="2875">
                <a:solidFill>
                  <a:srgbClr val="0D0D0D"/>
                </a:solidFill>
                <a:latin typeface="Neue Montreal"/>
                <a:ea typeface="Neue Montreal"/>
                <a:cs typeface="Neue Montreal"/>
                <a:sym typeface="Neue Montreal"/>
              </a:rPr>
              <a:t>Tools Used:</a:t>
            </a:r>
          </a:p>
        </p:txBody>
      </p:sp>
      <p:sp>
        <p:nvSpPr>
          <p:cNvPr name="Freeform 44" id="44"/>
          <p:cNvSpPr/>
          <p:nvPr/>
        </p:nvSpPr>
        <p:spPr>
          <a:xfrm flipH="false" flipV="false" rot="0">
            <a:off x="3052549" y="8230829"/>
            <a:ext cx="677657" cy="659979"/>
          </a:xfrm>
          <a:custGeom>
            <a:avLst/>
            <a:gdLst/>
            <a:ahLst/>
            <a:cxnLst/>
            <a:rect r="r" b="b" t="t" l="l"/>
            <a:pathLst>
              <a:path h="659979" w="677657">
                <a:moveTo>
                  <a:pt x="0" y="0"/>
                </a:moveTo>
                <a:lnTo>
                  <a:pt x="677657" y="0"/>
                </a:lnTo>
                <a:lnTo>
                  <a:pt x="677657" y="659979"/>
                </a:lnTo>
                <a:lnTo>
                  <a:pt x="0" y="659979"/>
                </a:lnTo>
                <a:lnTo>
                  <a:pt x="0" y="0"/>
                </a:lnTo>
                <a:close/>
              </a:path>
            </a:pathLst>
          </a:custGeom>
          <a:blipFill>
            <a:blip r:embed="rId2"/>
            <a:stretch>
              <a:fillRect l="0" t="0" r="0" b="0"/>
            </a:stretch>
          </a:blipFill>
        </p:spPr>
      </p:sp>
      <p:sp>
        <p:nvSpPr>
          <p:cNvPr name="Freeform 45" id="45" descr="Python Software Foundation's logo"/>
          <p:cNvSpPr/>
          <p:nvPr/>
        </p:nvSpPr>
        <p:spPr>
          <a:xfrm flipH="false" flipV="false" rot="0">
            <a:off x="3849704" y="8317052"/>
            <a:ext cx="601315" cy="659979"/>
          </a:xfrm>
          <a:custGeom>
            <a:avLst/>
            <a:gdLst/>
            <a:ahLst/>
            <a:cxnLst/>
            <a:rect r="r" b="b" t="t" l="l"/>
            <a:pathLst>
              <a:path h="659979" w="601315">
                <a:moveTo>
                  <a:pt x="0" y="0"/>
                </a:moveTo>
                <a:lnTo>
                  <a:pt x="601314" y="0"/>
                </a:lnTo>
                <a:lnTo>
                  <a:pt x="601314" y="659979"/>
                </a:lnTo>
                <a:lnTo>
                  <a:pt x="0" y="65997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6" id="46"/>
          <p:cNvSpPr/>
          <p:nvPr/>
        </p:nvSpPr>
        <p:spPr>
          <a:xfrm flipH="false" flipV="false" rot="0">
            <a:off x="4625208" y="8242389"/>
            <a:ext cx="670990" cy="706305"/>
          </a:xfrm>
          <a:custGeom>
            <a:avLst/>
            <a:gdLst/>
            <a:ahLst/>
            <a:cxnLst/>
            <a:rect r="r" b="b" t="t" l="l"/>
            <a:pathLst>
              <a:path h="706305" w="670990">
                <a:moveTo>
                  <a:pt x="0" y="0"/>
                </a:moveTo>
                <a:lnTo>
                  <a:pt x="670990" y="0"/>
                </a:lnTo>
                <a:lnTo>
                  <a:pt x="670990" y="706306"/>
                </a:lnTo>
                <a:lnTo>
                  <a:pt x="0" y="706306"/>
                </a:lnTo>
                <a:lnTo>
                  <a:pt x="0" y="0"/>
                </a:lnTo>
                <a:close/>
              </a:path>
            </a:pathLst>
          </a:custGeom>
          <a:blipFill>
            <a:blip r:embed="rId5"/>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923665" y="1177986"/>
            <a:ext cx="457093" cy="457093"/>
          </a:xfrm>
          <a:custGeom>
            <a:avLst/>
            <a:gdLst/>
            <a:ahLst/>
            <a:cxnLst/>
            <a:rect r="r" b="b" t="t" l="l"/>
            <a:pathLst>
              <a:path h="457093" w="457093">
                <a:moveTo>
                  <a:pt x="0" y="0"/>
                </a:moveTo>
                <a:lnTo>
                  <a:pt x="457093" y="0"/>
                </a:lnTo>
                <a:lnTo>
                  <a:pt x="457093" y="457092"/>
                </a:lnTo>
                <a:lnTo>
                  <a:pt x="0" y="4570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530241" y="1028700"/>
            <a:ext cx="775905" cy="755664"/>
          </a:xfrm>
          <a:custGeom>
            <a:avLst/>
            <a:gdLst/>
            <a:ahLst/>
            <a:cxnLst/>
            <a:rect r="r" b="b" t="t" l="l"/>
            <a:pathLst>
              <a:path h="755664" w="775905">
                <a:moveTo>
                  <a:pt x="0" y="0"/>
                </a:moveTo>
                <a:lnTo>
                  <a:pt x="775905" y="0"/>
                </a:lnTo>
                <a:lnTo>
                  <a:pt x="775905" y="755664"/>
                </a:lnTo>
                <a:lnTo>
                  <a:pt x="0" y="755664"/>
                </a:lnTo>
                <a:lnTo>
                  <a:pt x="0" y="0"/>
                </a:lnTo>
                <a:close/>
              </a:path>
            </a:pathLst>
          </a:custGeom>
          <a:blipFill>
            <a:blip r:embed="rId4"/>
            <a:stretch>
              <a:fillRect l="0" t="0" r="0" b="0"/>
            </a:stretch>
          </a:blipFill>
        </p:spPr>
      </p:sp>
      <p:sp>
        <p:nvSpPr>
          <p:cNvPr name="Freeform 4" id="4"/>
          <p:cNvSpPr/>
          <p:nvPr/>
        </p:nvSpPr>
        <p:spPr>
          <a:xfrm flipH="false" flipV="false" rot="0">
            <a:off x="6230214" y="3221176"/>
            <a:ext cx="2738171" cy="2415546"/>
          </a:xfrm>
          <a:custGeom>
            <a:avLst/>
            <a:gdLst/>
            <a:ahLst/>
            <a:cxnLst/>
            <a:rect r="r" b="b" t="t" l="l"/>
            <a:pathLst>
              <a:path h="2415546" w="2738171">
                <a:moveTo>
                  <a:pt x="0" y="0"/>
                </a:moveTo>
                <a:lnTo>
                  <a:pt x="2738171" y="0"/>
                </a:lnTo>
                <a:lnTo>
                  <a:pt x="2738171" y="2415546"/>
                </a:lnTo>
                <a:lnTo>
                  <a:pt x="0" y="2415546"/>
                </a:lnTo>
                <a:lnTo>
                  <a:pt x="0" y="0"/>
                </a:lnTo>
                <a:close/>
              </a:path>
            </a:pathLst>
          </a:custGeom>
          <a:blipFill>
            <a:blip r:embed="rId5"/>
            <a:stretch>
              <a:fillRect l="0" t="0" r="0" b="0"/>
            </a:stretch>
          </a:blipFill>
          <a:ln w="19050" cap="sq">
            <a:solidFill>
              <a:srgbClr val="0F8DFF"/>
            </a:solidFill>
            <a:prstDash val="solid"/>
            <a:miter/>
          </a:ln>
        </p:spPr>
      </p:sp>
      <p:sp>
        <p:nvSpPr>
          <p:cNvPr name="Freeform 5" id="5"/>
          <p:cNvSpPr/>
          <p:nvPr/>
        </p:nvSpPr>
        <p:spPr>
          <a:xfrm flipH="false" flipV="false" rot="0">
            <a:off x="14038965" y="3221176"/>
            <a:ext cx="3250044" cy="1992418"/>
          </a:xfrm>
          <a:custGeom>
            <a:avLst/>
            <a:gdLst/>
            <a:ahLst/>
            <a:cxnLst/>
            <a:rect r="r" b="b" t="t" l="l"/>
            <a:pathLst>
              <a:path h="1992418" w="3250044">
                <a:moveTo>
                  <a:pt x="0" y="0"/>
                </a:moveTo>
                <a:lnTo>
                  <a:pt x="3250044" y="0"/>
                </a:lnTo>
                <a:lnTo>
                  <a:pt x="3250044" y="1992418"/>
                </a:lnTo>
                <a:lnTo>
                  <a:pt x="0" y="1992418"/>
                </a:lnTo>
                <a:lnTo>
                  <a:pt x="0" y="0"/>
                </a:lnTo>
                <a:close/>
              </a:path>
            </a:pathLst>
          </a:custGeom>
          <a:blipFill>
            <a:blip r:embed="rId6"/>
            <a:stretch>
              <a:fillRect l="0" t="0" r="0" b="0"/>
            </a:stretch>
          </a:blipFill>
          <a:ln w="19050" cap="sq">
            <a:solidFill>
              <a:srgbClr val="0F8DFF"/>
            </a:solidFill>
            <a:prstDash val="solid"/>
            <a:miter/>
          </a:ln>
        </p:spPr>
      </p:sp>
      <p:sp>
        <p:nvSpPr>
          <p:cNvPr name="Freeform 6" id="6"/>
          <p:cNvSpPr/>
          <p:nvPr/>
        </p:nvSpPr>
        <p:spPr>
          <a:xfrm flipH="false" flipV="false" rot="0">
            <a:off x="9595553" y="3246111"/>
            <a:ext cx="3982699" cy="1671638"/>
          </a:xfrm>
          <a:custGeom>
            <a:avLst/>
            <a:gdLst/>
            <a:ahLst/>
            <a:cxnLst/>
            <a:rect r="r" b="b" t="t" l="l"/>
            <a:pathLst>
              <a:path h="1671638" w="3982699">
                <a:moveTo>
                  <a:pt x="0" y="0"/>
                </a:moveTo>
                <a:lnTo>
                  <a:pt x="3982699" y="0"/>
                </a:lnTo>
                <a:lnTo>
                  <a:pt x="3982699" y="1671638"/>
                </a:lnTo>
                <a:lnTo>
                  <a:pt x="0" y="1671638"/>
                </a:lnTo>
                <a:lnTo>
                  <a:pt x="0" y="0"/>
                </a:lnTo>
                <a:close/>
              </a:path>
            </a:pathLst>
          </a:custGeom>
          <a:blipFill>
            <a:blip r:embed="rId7"/>
            <a:stretch>
              <a:fillRect l="0" t="0" r="0" b="0"/>
            </a:stretch>
          </a:blipFill>
          <a:ln w="19050" cap="sq">
            <a:solidFill>
              <a:srgbClr val="0F8DFF"/>
            </a:solidFill>
            <a:prstDash val="solid"/>
            <a:miter/>
          </a:ln>
        </p:spPr>
      </p:sp>
      <p:sp>
        <p:nvSpPr>
          <p:cNvPr name="Freeform 7" id="7"/>
          <p:cNvSpPr/>
          <p:nvPr/>
        </p:nvSpPr>
        <p:spPr>
          <a:xfrm flipH="false" flipV="false" rot="0">
            <a:off x="6185815" y="6542560"/>
            <a:ext cx="6317329" cy="1974165"/>
          </a:xfrm>
          <a:custGeom>
            <a:avLst/>
            <a:gdLst/>
            <a:ahLst/>
            <a:cxnLst/>
            <a:rect r="r" b="b" t="t" l="l"/>
            <a:pathLst>
              <a:path h="1974165" w="6317329">
                <a:moveTo>
                  <a:pt x="0" y="0"/>
                </a:moveTo>
                <a:lnTo>
                  <a:pt x="6317329" y="0"/>
                </a:lnTo>
                <a:lnTo>
                  <a:pt x="6317329" y="1974166"/>
                </a:lnTo>
                <a:lnTo>
                  <a:pt x="0" y="1974166"/>
                </a:lnTo>
                <a:lnTo>
                  <a:pt x="0" y="0"/>
                </a:lnTo>
                <a:close/>
              </a:path>
            </a:pathLst>
          </a:custGeom>
          <a:blipFill>
            <a:blip r:embed="rId8"/>
            <a:stretch>
              <a:fillRect l="0" t="0" r="0" b="0"/>
            </a:stretch>
          </a:blipFill>
          <a:ln w="19050" cap="sq">
            <a:solidFill>
              <a:srgbClr val="0F8DFF"/>
            </a:solidFill>
            <a:prstDash val="solid"/>
            <a:miter/>
          </a:ln>
        </p:spPr>
      </p:sp>
      <p:grpSp>
        <p:nvGrpSpPr>
          <p:cNvPr name="Group 8" id="8"/>
          <p:cNvGrpSpPr/>
          <p:nvPr/>
        </p:nvGrpSpPr>
        <p:grpSpPr>
          <a:xfrm rot="0">
            <a:off x="5923665" y="2410061"/>
            <a:ext cx="3351269" cy="625611"/>
            <a:chOff x="0" y="0"/>
            <a:chExt cx="1107433" cy="206735"/>
          </a:xfrm>
        </p:grpSpPr>
        <p:sp>
          <p:nvSpPr>
            <p:cNvPr name="Freeform 9" id="9"/>
            <p:cNvSpPr/>
            <p:nvPr/>
          </p:nvSpPr>
          <p:spPr>
            <a:xfrm flipH="false" flipV="false" rot="0">
              <a:off x="0" y="0"/>
              <a:ext cx="1107433" cy="206735"/>
            </a:xfrm>
            <a:custGeom>
              <a:avLst/>
              <a:gdLst/>
              <a:ahLst/>
              <a:cxnLst/>
              <a:rect r="r" b="b" t="t" l="l"/>
              <a:pathLst>
                <a:path h="206735" w="1107433">
                  <a:moveTo>
                    <a:pt x="103367" y="0"/>
                  </a:moveTo>
                  <a:lnTo>
                    <a:pt x="1004066" y="0"/>
                  </a:lnTo>
                  <a:cubicBezTo>
                    <a:pt x="1031481" y="0"/>
                    <a:pt x="1057773" y="10890"/>
                    <a:pt x="1077158" y="30276"/>
                  </a:cubicBezTo>
                  <a:cubicBezTo>
                    <a:pt x="1096543" y="49661"/>
                    <a:pt x="1107433" y="75953"/>
                    <a:pt x="1107433" y="103367"/>
                  </a:cubicBezTo>
                  <a:lnTo>
                    <a:pt x="1107433" y="103367"/>
                  </a:lnTo>
                  <a:cubicBezTo>
                    <a:pt x="1107433" y="130782"/>
                    <a:pt x="1096543" y="157074"/>
                    <a:pt x="1077158" y="176459"/>
                  </a:cubicBezTo>
                  <a:cubicBezTo>
                    <a:pt x="1057773" y="195844"/>
                    <a:pt x="1031481" y="206735"/>
                    <a:pt x="1004066" y="206735"/>
                  </a:cubicBezTo>
                  <a:lnTo>
                    <a:pt x="103367" y="206735"/>
                  </a:lnTo>
                  <a:cubicBezTo>
                    <a:pt x="75953" y="206735"/>
                    <a:pt x="49661" y="195844"/>
                    <a:pt x="30276" y="176459"/>
                  </a:cubicBezTo>
                  <a:cubicBezTo>
                    <a:pt x="10890" y="157074"/>
                    <a:pt x="0" y="130782"/>
                    <a:pt x="0" y="103367"/>
                  </a:cubicBezTo>
                  <a:lnTo>
                    <a:pt x="0" y="103367"/>
                  </a:lnTo>
                  <a:cubicBezTo>
                    <a:pt x="0" y="75953"/>
                    <a:pt x="10890" y="49661"/>
                    <a:pt x="30276" y="30276"/>
                  </a:cubicBezTo>
                  <a:cubicBezTo>
                    <a:pt x="49661" y="10890"/>
                    <a:pt x="75953" y="0"/>
                    <a:pt x="103367" y="0"/>
                  </a:cubicBezTo>
                  <a:close/>
                </a:path>
              </a:pathLst>
            </a:custGeom>
            <a:solidFill>
              <a:srgbClr val="0F8DFF"/>
            </a:solidFill>
          </p:spPr>
        </p:sp>
        <p:sp>
          <p:nvSpPr>
            <p:cNvPr name="TextBox 10" id="10"/>
            <p:cNvSpPr txBox="true"/>
            <p:nvPr/>
          </p:nvSpPr>
          <p:spPr>
            <a:xfrm>
              <a:off x="0" y="-38100"/>
              <a:ext cx="1107433" cy="244835"/>
            </a:xfrm>
            <a:prstGeom prst="rect">
              <a:avLst/>
            </a:prstGeom>
          </p:spPr>
          <p:txBody>
            <a:bodyPr anchor="ctr" rtlCol="false" tIns="50800" lIns="50800" bIns="50800" rIns="50800"/>
            <a:lstStyle/>
            <a:p>
              <a:pPr algn="l">
                <a:lnSpc>
                  <a:spcPts val="2520"/>
                </a:lnSpc>
              </a:pPr>
            </a:p>
          </p:txBody>
        </p:sp>
      </p:grpSp>
      <p:grpSp>
        <p:nvGrpSpPr>
          <p:cNvPr name="Group 11" id="11"/>
          <p:cNvGrpSpPr/>
          <p:nvPr/>
        </p:nvGrpSpPr>
        <p:grpSpPr>
          <a:xfrm rot="0">
            <a:off x="9911268" y="2427776"/>
            <a:ext cx="3351269" cy="625611"/>
            <a:chOff x="0" y="0"/>
            <a:chExt cx="1107433" cy="206735"/>
          </a:xfrm>
        </p:grpSpPr>
        <p:sp>
          <p:nvSpPr>
            <p:cNvPr name="Freeform 12" id="12"/>
            <p:cNvSpPr/>
            <p:nvPr/>
          </p:nvSpPr>
          <p:spPr>
            <a:xfrm flipH="false" flipV="false" rot="0">
              <a:off x="0" y="0"/>
              <a:ext cx="1107433" cy="206735"/>
            </a:xfrm>
            <a:custGeom>
              <a:avLst/>
              <a:gdLst/>
              <a:ahLst/>
              <a:cxnLst/>
              <a:rect r="r" b="b" t="t" l="l"/>
              <a:pathLst>
                <a:path h="206735" w="1107433">
                  <a:moveTo>
                    <a:pt x="103367" y="0"/>
                  </a:moveTo>
                  <a:lnTo>
                    <a:pt x="1004066" y="0"/>
                  </a:lnTo>
                  <a:cubicBezTo>
                    <a:pt x="1031481" y="0"/>
                    <a:pt x="1057773" y="10890"/>
                    <a:pt x="1077158" y="30276"/>
                  </a:cubicBezTo>
                  <a:cubicBezTo>
                    <a:pt x="1096543" y="49661"/>
                    <a:pt x="1107433" y="75953"/>
                    <a:pt x="1107433" y="103367"/>
                  </a:cubicBezTo>
                  <a:lnTo>
                    <a:pt x="1107433" y="103367"/>
                  </a:lnTo>
                  <a:cubicBezTo>
                    <a:pt x="1107433" y="130782"/>
                    <a:pt x="1096543" y="157074"/>
                    <a:pt x="1077158" y="176459"/>
                  </a:cubicBezTo>
                  <a:cubicBezTo>
                    <a:pt x="1057773" y="195844"/>
                    <a:pt x="1031481" y="206735"/>
                    <a:pt x="1004066" y="206735"/>
                  </a:cubicBezTo>
                  <a:lnTo>
                    <a:pt x="103367" y="206735"/>
                  </a:lnTo>
                  <a:cubicBezTo>
                    <a:pt x="75953" y="206735"/>
                    <a:pt x="49661" y="195844"/>
                    <a:pt x="30276" y="176459"/>
                  </a:cubicBezTo>
                  <a:cubicBezTo>
                    <a:pt x="10890" y="157074"/>
                    <a:pt x="0" y="130782"/>
                    <a:pt x="0" y="103367"/>
                  </a:cubicBezTo>
                  <a:lnTo>
                    <a:pt x="0" y="103367"/>
                  </a:lnTo>
                  <a:cubicBezTo>
                    <a:pt x="0" y="75953"/>
                    <a:pt x="10890" y="49661"/>
                    <a:pt x="30276" y="30276"/>
                  </a:cubicBezTo>
                  <a:cubicBezTo>
                    <a:pt x="49661" y="10890"/>
                    <a:pt x="75953" y="0"/>
                    <a:pt x="103367" y="0"/>
                  </a:cubicBezTo>
                  <a:close/>
                </a:path>
              </a:pathLst>
            </a:custGeom>
            <a:solidFill>
              <a:srgbClr val="0F8DFF"/>
            </a:solidFill>
          </p:spPr>
        </p:sp>
        <p:sp>
          <p:nvSpPr>
            <p:cNvPr name="TextBox 13" id="13"/>
            <p:cNvSpPr txBox="true"/>
            <p:nvPr/>
          </p:nvSpPr>
          <p:spPr>
            <a:xfrm>
              <a:off x="0" y="-38100"/>
              <a:ext cx="1107433" cy="244835"/>
            </a:xfrm>
            <a:prstGeom prst="rect">
              <a:avLst/>
            </a:prstGeom>
          </p:spPr>
          <p:txBody>
            <a:bodyPr anchor="ctr" rtlCol="false" tIns="50800" lIns="50800" bIns="50800" rIns="50800"/>
            <a:lstStyle/>
            <a:p>
              <a:pPr algn="l">
                <a:lnSpc>
                  <a:spcPts val="2520"/>
                </a:lnSpc>
              </a:pPr>
            </a:p>
          </p:txBody>
        </p:sp>
      </p:grpSp>
      <p:grpSp>
        <p:nvGrpSpPr>
          <p:cNvPr name="Group 14" id="14"/>
          <p:cNvGrpSpPr/>
          <p:nvPr/>
        </p:nvGrpSpPr>
        <p:grpSpPr>
          <a:xfrm rot="0">
            <a:off x="14015918" y="2427776"/>
            <a:ext cx="3351269" cy="625611"/>
            <a:chOff x="0" y="0"/>
            <a:chExt cx="1107433" cy="206735"/>
          </a:xfrm>
        </p:grpSpPr>
        <p:sp>
          <p:nvSpPr>
            <p:cNvPr name="Freeform 15" id="15"/>
            <p:cNvSpPr/>
            <p:nvPr/>
          </p:nvSpPr>
          <p:spPr>
            <a:xfrm flipH="false" flipV="false" rot="0">
              <a:off x="0" y="0"/>
              <a:ext cx="1107433" cy="206735"/>
            </a:xfrm>
            <a:custGeom>
              <a:avLst/>
              <a:gdLst/>
              <a:ahLst/>
              <a:cxnLst/>
              <a:rect r="r" b="b" t="t" l="l"/>
              <a:pathLst>
                <a:path h="206735" w="1107433">
                  <a:moveTo>
                    <a:pt x="103367" y="0"/>
                  </a:moveTo>
                  <a:lnTo>
                    <a:pt x="1004066" y="0"/>
                  </a:lnTo>
                  <a:cubicBezTo>
                    <a:pt x="1031481" y="0"/>
                    <a:pt x="1057773" y="10890"/>
                    <a:pt x="1077158" y="30276"/>
                  </a:cubicBezTo>
                  <a:cubicBezTo>
                    <a:pt x="1096543" y="49661"/>
                    <a:pt x="1107433" y="75953"/>
                    <a:pt x="1107433" y="103367"/>
                  </a:cubicBezTo>
                  <a:lnTo>
                    <a:pt x="1107433" y="103367"/>
                  </a:lnTo>
                  <a:cubicBezTo>
                    <a:pt x="1107433" y="130782"/>
                    <a:pt x="1096543" y="157074"/>
                    <a:pt x="1077158" y="176459"/>
                  </a:cubicBezTo>
                  <a:cubicBezTo>
                    <a:pt x="1057773" y="195844"/>
                    <a:pt x="1031481" y="206735"/>
                    <a:pt x="1004066" y="206735"/>
                  </a:cubicBezTo>
                  <a:lnTo>
                    <a:pt x="103367" y="206735"/>
                  </a:lnTo>
                  <a:cubicBezTo>
                    <a:pt x="75953" y="206735"/>
                    <a:pt x="49661" y="195844"/>
                    <a:pt x="30276" y="176459"/>
                  </a:cubicBezTo>
                  <a:cubicBezTo>
                    <a:pt x="10890" y="157074"/>
                    <a:pt x="0" y="130782"/>
                    <a:pt x="0" y="103367"/>
                  </a:cubicBezTo>
                  <a:lnTo>
                    <a:pt x="0" y="103367"/>
                  </a:lnTo>
                  <a:cubicBezTo>
                    <a:pt x="0" y="75953"/>
                    <a:pt x="10890" y="49661"/>
                    <a:pt x="30276" y="30276"/>
                  </a:cubicBezTo>
                  <a:cubicBezTo>
                    <a:pt x="49661" y="10890"/>
                    <a:pt x="75953" y="0"/>
                    <a:pt x="103367" y="0"/>
                  </a:cubicBezTo>
                  <a:close/>
                </a:path>
              </a:pathLst>
            </a:custGeom>
            <a:solidFill>
              <a:srgbClr val="0F8DFF"/>
            </a:solidFill>
          </p:spPr>
        </p:sp>
        <p:sp>
          <p:nvSpPr>
            <p:cNvPr name="TextBox 16" id="16"/>
            <p:cNvSpPr txBox="true"/>
            <p:nvPr/>
          </p:nvSpPr>
          <p:spPr>
            <a:xfrm>
              <a:off x="0" y="-38100"/>
              <a:ext cx="1107433" cy="244835"/>
            </a:xfrm>
            <a:prstGeom prst="rect">
              <a:avLst/>
            </a:prstGeom>
          </p:spPr>
          <p:txBody>
            <a:bodyPr anchor="ctr" rtlCol="false" tIns="50800" lIns="50800" bIns="50800" rIns="50800"/>
            <a:lstStyle/>
            <a:p>
              <a:pPr algn="l">
                <a:lnSpc>
                  <a:spcPts val="2520"/>
                </a:lnSpc>
              </a:pPr>
            </a:p>
          </p:txBody>
        </p:sp>
      </p:grpSp>
      <p:grpSp>
        <p:nvGrpSpPr>
          <p:cNvPr name="Group 17" id="17"/>
          <p:cNvGrpSpPr/>
          <p:nvPr/>
        </p:nvGrpSpPr>
        <p:grpSpPr>
          <a:xfrm rot="0">
            <a:off x="6812656" y="6040084"/>
            <a:ext cx="4878462" cy="358788"/>
            <a:chOff x="0" y="0"/>
            <a:chExt cx="1612097" cy="118562"/>
          </a:xfrm>
        </p:grpSpPr>
        <p:sp>
          <p:nvSpPr>
            <p:cNvPr name="Freeform 18" id="18"/>
            <p:cNvSpPr/>
            <p:nvPr/>
          </p:nvSpPr>
          <p:spPr>
            <a:xfrm flipH="false" flipV="false" rot="0">
              <a:off x="0" y="0"/>
              <a:ext cx="1612097" cy="118562"/>
            </a:xfrm>
            <a:custGeom>
              <a:avLst/>
              <a:gdLst/>
              <a:ahLst/>
              <a:cxnLst/>
              <a:rect r="r" b="b" t="t" l="l"/>
              <a:pathLst>
                <a:path h="118562" w="1612097">
                  <a:moveTo>
                    <a:pt x="59281" y="0"/>
                  </a:moveTo>
                  <a:lnTo>
                    <a:pt x="1552816" y="0"/>
                  </a:lnTo>
                  <a:cubicBezTo>
                    <a:pt x="1568539" y="0"/>
                    <a:pt x="1583617" y="6246"/>
                    <a:pt x="1594734" y="17363"/>
                  </a:cubicBezTo>
                  <a:cubicBezTo>
                    <a:pt x="1605852" y="28480"/>
                    <a:pt x="1612097" y="43559"/>
                    <a:pt x="1612097" y="59281"/>
                  </a:cubicBezTo>
                  <a:lnTo>
                    <a:pt x="1612097" y="59281"/>
                  </a:lnTo>
                  <a:cubicBezTo>
                    <a:pt x="1612097" y="92021"/>
                    <a:pt x="1585556" y="118562"/>
                    <a:pt x="1552816" y="118562"/>
                  </a:cubicBezTo>
                  <a:lnTo>
                    <a:pt x="59281" y="118562"/>
                  </a:lnTo>
                  <a:cubicBezTo>
                    <a:pt x="26541" y="118562"/>
                    <a:pt x="0" y="92021"/>
                    <a:pt x="0" y="59281"/>
                  </a:cubicBezTo>
                  <a:lnTo>
                    <a:pt x="0" y="59281"/>
                  </a:lnTo>
                  <a:cubicBezTo>
                    <a:pt x="0" y="26541"/>
                    <a:pt x="26541" y="0"/>
                    <a:pt x="59281" y="0"/>
                  </a:cubicBezTo>
                  <a:close/>
                </a:path>
              </a:pathLst>
            </a:custGeom>
            <a:solidFill>
              <a:srgbClr val="0F8DFF"/>
            </a:solidFill>
          </p:spPr>
        </p:sp>
        <p:sp>
          <p:nvSpPr>
            <p:cNvPr name="TextBox 19" id="19"/>
            <p:cNvSpPr txBox="true"/>
            <p:nvPr/>
          </p:nvSpPr>
          <p:spPr>
            <a:xfrm>
              <a:off x="0" y="-38100"/>
              <a:ext cx="1612097" cy="156662"/>
            </a:xfrm>
            <a:prstGeom prst="rect">
              <a:avLst/>
            </a:prstGeom>
          </p:spPr>
          <p:txBody>
            <a:bodyPr anchor="ctr" rtlCol="false" tIns="50800" lIns="50800" bIns="50800" rIns="50800"/>
            <a:lstStyle/>
            <a:p>
              <a:pPr algn="l">
                <a:lnSpc>
                  <a:spcPts val="2520"/>
                </a:lnSpc>
              </a:pPr>
            </a:p>
          </p:txBody>
        </p:sp>
      </p:grpSp>
      <p:sp>
        <p:nvSpPr>
          <p:cNvPr name="Freeform 20" id="20"/>
          <p:cNvSpPr/>
          <p:nvPr/>
        </p:nvSpPr>
        <p:spPr>
          <a:xfrm flipH="false" flipV="false" rot="0">
            <a:off x="13316375" y="6542560"/>
            <a:ext cx="3571069" cy="1974165"/>
          </a:xfrm>
          <a:custGeom>
            <a:avLst/>
            <a:gdLst/>
            <a:ahLst/>
            <a:cxnLst/>
            <a:rect r="r" b="b" t="t" l="l"/>
            <a:pathLst>
              <a:path h="1974165" w="3571069">
                <a:moveTo>
                  <a:pt x="0" y="0"/>
                </a:moveTo>
                <a:lnTo>
                  <a:pt x="3571069" y="0"/>
                </a:lnTo>
                <a:lnTo>
                  <a:pt x="3571069" y="1974166"/>
                </a:lnTo>
                <a:lnTo>
                  <a:pt x="0" y="1974166"/>
                </a:lnTo>
                <a:lnTo>
                  <a:pt x="0" y="0"/>
                </a:lnTo>
                <a:close/>
              </a:path>
            </a:pathLst>
          </a:custGeom>
          <a:blipFill>
            <a:blip r:embed="rId9"/>
            <a:stretch>
              <a:fillRect l="0" t="0" r="0" b="0"/>
            </a:stretch>
          </a:blipFill>
          <a:ln w="19050" cap="sq">
            <a:solidFill>
              <a:srgbClr val="0F8DFF"/>
            </a:solidFill>
            <a:prstDash val="solid"/>
            <a:miter/>
          </a:ln>
        </p:spPr>
      </p:sp>
      <p:sp>
        <p:nvSpPr>
          <p:cNvPr name="TextBox 21" id="21"/>
          <p:cNvSpPr txBox="true"/>
          <p:nvPr/>
        </p:nvSpPr>
        <p:spPr>
          <a:xfrm rot="0">
            <a:off x="896443" y="1217303"/>
            <a:ext cx="4186237" cy="1859417"/>
          </a:xfrm>
          <a:prstGeom prst="rect">
            <a:avLst/>
          </a:prstGeom>
        </p:spPr>
        <p:txBody>
          <a:bodyPr anchor="t" rtlCol="false" tIns="0" lIns="0" bIns="0" rIns="0">
            <a:spAutoFit/>
          </a:bodyPr>
          <a:lstStyle/>
          <a:p>
            <a:pPr algn="l">
              <a:lnSpc>
                <a:spcPts val="7163"/>
              </a:lnSpc>
            </a:pPr>
            <a:r>
              <a:rPr lang="en-US" sz="7163">
                <a:solidFill>
                  <a:srgbClr val="0D0D0D"/>
                </a:solidFill>
                <a:latin typeface="Neue Montreal"/>
                <a:ea typeface="Neue Montreal"/>
                <a:cs typeface="Neue Montreal"/>
                <a:sym typeface="Neue Montreal"/>
              </a:rPr>
              <a:t>Data Processing</a:t>
            </a:r>
          </a:p>
        </p:txBody>
      </p:sp>
      <p:sp>
        <p:nvSpPr>
          <p:cNvPr name="TextBox 22" id="22"/>
          <p:cNvSpPr txBox="true"/>
          <p:nvPr/>
        </p:nvSpPr>
        <p:spPr>
          <a:xfrm rot="0">
            <a:off x="7306146" y="1100376"/>
            <a:ext cx="895406" cy="545637"/>
          </a:xfrm>
          <a:prstGeom prst="rect">
            <a:avLst/>
          </a:prstGeom>
        </p:spPr>
        <p:txBody>
          <a:bodyPr anchor="t" rtlCol="false" tIns="0" lIns="0" bIns="0" rIns="0">
            <a:spAutoFit/>
          </a:bodyPr>
          <a:lstStyle/>
          <a:p>
            <a:pPr algn="ctr" marL="0" indent="0" lvl="0">
              <a:lnSpc>
                <a:spcPts val="4426"/>
              </a:lnSpc>
              <a:spcBef>
                <a:spcPct val="0"/>
              </a:spcBef>
            </a:pPr>
            <a:r>
              <a:rPr lang="en-US" b="true" sz="3161">
                <a:solidFill>
                  <a:srgbClr val="0D0D0D"/>
                </a:solidFill>
                <a:latin typeface="Neue Montreal Bold"/>
                <a:ea typeface="Neue Montreal Bold"/>
                <a:cs typeface="Neue Montreal Bold"/>
                <a:sym typeface="Neue Montreal Bold"/>
              </a:rPr>
              <a:t>SQL</a:t>
            </a:r>
          </a:p>
        </p:txBody>
      </p:sp>
      <p:sp>
        <p:nvSpPr>
          <p:cNvPr name="TextBox 23" id="23"/>
          <p:cNvSpPr txBox="true"/>
          <p:nvPr/>
        </p:nvSpPr>
        <p:spPr>
          <a:xfrm rot="0">
            <a:off x="12598463" y="9220200"/>
            <a:ext cx="4768724" cy="306705"/>
          </a:xfrm>
          <a:prstGeom prst="rect">
            <a:avLst/>
          </a:prstGeom>
        </p:spPr>
        <p:txBody>
          <a:bodyPr anchor="t" rtlCol="false" tIns="0" lIns="0" bIns="0" rIns="0">
            <a:spAutoFit/>
          </a:bodyPr>
          <a:lstStyle/>
          <a:p>
            <a:pPr algn="r" marL="0" indent="0" lvl="0">
              <a:lnSpc>
                <a:spcPts val="2520"/>
              </a:lnSpc>
              <a:spcBef>
                <a:spcPct val="0"/>
              </a:spcBef>
            </a:pPr>
            <a:r>
              <a:rPr lang="en-US" sz="1800">
                <a:solidFill>
                  <a:srgbClr val="0D0D0D"/>
                </a:solidFill>
                <a:latin typeface="Neue Montreal"/>
                <a:ea typeface="Neue Montreal"/>
                <a:cs typeface="Neue Montreal"/>
                <a:sym typeface="Neue Montreal"/>
              </a:rPr>
              <a:t>Gina Lilipaly</a:t>
            </a:r>
          </a:p>
        </p:txBody>
      </p:sp>
      <p:sp>
        <p:nvSpPr>
          <p:cNvPr name="TextBox 24" id="24"/>
          <p:cNvSpPr txBox="true"/>
          <p:nvPr/>
        </p:nvSpPr>
        <p:spPr>
          <a:xfrm rot="0">
            <a:off x="1028700" y="9220200"/>
            <a:ext cx="3671887" cy="306705"/>
          </a:xfrm>
          <a:prstGeom prst="rect">
            <a:avLst/>
          </a:prstGeom>
        </p:spPr>
        <p:txBody>
          <a:bodyPr anchor="t" rtlCol="false" tIns="0" lIns="0" bIns="0" rIns="0">
            <a:spAutoFit/>
          </a:bodyPr>
          <a:lstStyle/>
          <a:p>
            <a:pPr algn="l">
              <a:lnSpc>
                <a:spcPts val="2520"/>
              </a:lnSpc>
            </a:pPr>
            <a:r>
              <a:rPr lang="en-US" sz="1800">
                <a:solidFill>
                  <a:srgbClr val="0D0D0D"/>
                </a:solidFill>
                <a:latin typeface="Neue Montreal"/>
                <a:ea typeface="Neue Montreal"/>
                <a:cs typeface="Neue Montreal"/>
                <a:sym typeface="Neue Montreal"/>
              </a:rPr>
              <a:t>Marketing Analytics</a:t>
            </a:r>
          </a:p>
        </p:txBody>
      </p:sp>
      <p:sp>
        <p:nvSpPr>
          <p:cNvPr name="TextBox 25" id="25"/>
          <p:cNvSpPr txBox="true"/>
          <p:nvPr/>
        </p:nvSpPr>
        <p:spPr>
          <a:xfrm rot="0">
            <a:off x="6185815" y="2475439"/>
            <a:ext cx="2826970" cy="452559"/>
          </a:xfrm>
          <a:prstGeom prst="rect">
            <a:avLst/>
          </a:prstGeom>
        </p:spPr>
        <p:txBody>
          <a:bodyPr anchor="t" rtlCol="false" tIns="0" lIns="0" bIns="0" rIns="0">
            <a:spAutoFit/>
          </a:bodyPr>
          <a:lstStyle/>
          <a:p>
            <a:pPr algn="ctr">
              <a:lnSpc>
                <a:spcPts val="1830"/>
              </a:lnSpc>
            </a:pPr>
            <a:r>
              <a:rPr lang="en-US" sz="1307">
                <a:solidFill>
                  <a:srgbClr val="FFFFFF"/>
                </a:solidFill>
                <a:latin typeface="Inter"/>
                <a:ea typeface="Inter"/>
                <a:cs typeface="Inter"/>
                <a:sym typeface="Inter"/>
              </a:rPr>
              <a:t>SQL statement to enrich customer data with geographic information</a:t>
            </a:r>
          </a:p>
        </p:txBody>
      </p:sp>
      <p:sp>
        <p:nvSpPr>
          <p:cNvPr name="TextBox 26" id="26"/>
          <p:cNvSpPr txBox="true"/>
          <p:nvPr/>
        </p:nvSpPr>
        <p:spPr>
          <a:xfrm rot="0">
            <a:off x="10173417" y="2493153"/>
            <a:ext cx="2826970" cy="452559"/>
          </a:xfrm>
          <a:prstGeom prst="rect">
            <a:avLst/>
          </a:prstGeom>
        </p:spPr>
        <p:txBody>
          <a:bodyPr anchor="t" rtlCol="false" tIns="0" lIns="0" bIns="0" rIns="0">
            <a:spAutoFit/>
          </a:bodyPr>
          <a:lstStyle/>
          <a:p>
            <a:pPr algn="ctr">
              <a:lnSpc>
                <a:spcPts val="1830"/>
              </a:lnSpc>
            </a:pPr>
            <a:r>
              <a:rPr lang="en-US" sz="1307">
                <a:solidFill>
                  <a:srgbClr val="FFFFFF"/>
                </a:solidFill>
                <a:latin typeface="Inter"/>
                <a:ea typeface="Inter"/>
                <a:cs typeface="Inter"/>
                <a:sym typeface="Inter"/>
              </a:rPr>
              <a:t>Query to clean whitespace issues in the ReviewText column</a:t>
            </a:r>
          </a:p>
        </p:txBody>
      </p:sp>
      <p:sp>
        <p:nvSpPr>
          <p:cNvPr name="TextBox 27" id="27"/>
          <p:cNvSpPr txBox="true"/>
          <p:nvPr/>
        </p:nvSpPr>
        <p:spPr>
          <a:xfrm rot="0">
            <a:off x="14259995" y="2500014"/>
            <a:ext cx="2826970" cy="452559"/>
          </a:xfrm>
          <a:prstGeom prst="rect">
            <a:avLst/>
          </a:prstGeom>
        </p:spPr>
        <p:txBody>
          <a:bodyPr anchor="t" rtlCol="false" tIns="0" lIns="0" bIns="0" rIns="0">
            <a:spAutoFit/>
          </a:bodyPr>
          <a:lstStyle/>
          <a:p>
            <a:pPr algn="ctr">
              <a:lnSpc>
                <a:spcPts val="1830"/>
              </a:lnSpc>
            </a:pPr>
            <a:r>
              <a:rPr lang="en-US" sz="1307">
                <a:solidFill>
                  <a:srgbClr val="FFFFFF"/>
                </a:solidFill>
                <a:latin typeface="Inter"/>
                <a:ea typeface="Inter"/>
                <a:cs typeface="Inter"/>
                <a:sym typeface="Inter"/>
              </a:rPr>
              <a:t>SQL Query to categorize products based on their price</a:t>
            </a:r>
          </a:p>
        </p:txBody>
      </p:sp>
      <p:sp>
        <p:nvSpPr>
          <p:cNvPr name="TextBox 28" id="28"/>
          <p:cNvSpPr txBox="true"/>
          <p:nvPr/>
        </p:nvSpPr>
        <p:spPr>
          <a:xfrm rot="0">
            <a:off x="6974570" y="6069005"/>
            <a:ext cx="4558583" cy="223959"/>
          </a:xfrm>
          <a:prstGeom prst="rect">
            <a:avLst/>
          </a:prstGeom>
        </p:spPr>
        <p:txBody>
          <a:bodyPr anchor="t" rtlCol="false" tIns="0" lIns="0" bIns="0" rIns="0">
            <a:spAutoFit/>
          </a:bodyPr>
          <a:lstStyle/>
          <a:p>
            <a:pPr algn="ctr">
              <a:lnSpc>
                <a:spcPts val="1830"/>
              </a:lnSpc>
            </a:pPr>
            <a:r>
              <a:rPr lang="en-US" sz="1307">
                <a:solidFill>
                  <a:srgbClr val="FFFFFF"/>
                </a:solidFill>
                <a:latin typeface="Inter"/>
                <a:ea typeface="Inter"/>
                <a:cs typeface="Inter"/>
                <a:sym typeface="Inter"/>
              </a:rPr>
              <a:t>Query to clean and normalize the engagement_data table</a:t>
            </a:r>
          </a:p>
        </p:txBody>
      </p:sp>
      <p:grpSp>
        <p:nvGrpSpPr>
          <p:cNvPr name="Group 29" id="29"/>
          <p:cNvGrpSpPr/>
          <p:nvPr/>
        </p:nvGrpSpPr>
        <p:grpSpPr>
          <a:xfrm rot="0">
            <a:off x="12974039" y="6022708"/>
            <a:ext cx="4255741" cy="393539"/>
            <a:chOff x="0" y="0"/>
            <a:chExt cx="1406318" cy="130046"/>
          </a:xfrm>
        </p:grpSpPr>
        <p:sp>
          <p:nvSpPr>
            <p:cNvPr name="Freeform 30" id="30"/>
            <p:cNvSpPr/>
            <p:nvPr/>
          </p:nvSpPr>
          <p:spPr>
            <a:xfrm flipH="false" flipV="false" rot="0">
              <a:off x="0" y="0"/>
              <a:ext cx="1406318" cy="130046"/>
            </a:xfrm>
            <a:custGeom>
              <a:avLst/>
              <a:gdLst/>
              <a:ahLst/>
              <a:cxnLst/>
              <a:rect r="r" b="b" t="t" l="l"/>
              <a:pathLst>
                <a:path h="130046" w="1406318">
                  <a:moveTo>
                    <a:pt x="65023" y="0"/>
                  </a:moveTo>
                  <a:lnTo>
                    <a:pt x="1341295" y="0"/>
                  </a:lnTo>
                  <a:cubicBezTo>
                    <a:pt x="1377206" y="0"/>
                    <a:pt x="1406318" y="29112"/>
                    <a:pt x="1406318" y="65023"/>
                  </a:cubicBezTo>
                  <a:lnTo>
                    <a:pt x="1406318" y="65023"/>
                  </a:lnTo>
                  <a:cubicBezTo>
                    <a:pt x="1406318" y="100934"/>
                    <a:pt x="1377206" y="130046"/>
                    <a:pt x="1341295" y="130046"/>
                  </a:cubicBezTo>
                  <a:lnTo>
                    <a:pt x="65023" y="130046"/>
                  </a:lnTo>
                  <a:cubicBezTo>
                    <a:pt x="29112" y="130046"/>
                    <a:pt x="0" y="100934"/>
                    <a:pt x="0" y="65023"/>
                  </a:cubicBezTo>
                  <a:lnTo>
                    <a:pt x="0" y="65023"/>
                  </a:lnTo>
                  <a:cubicBezTo>
                    <a:pt x="0" y="29112"/>
                    <a:pt x="29112" y="0"/>
                    <a:pt x="65023" y="0"/>
                  </a:cubicBezTo>
                  <a:close/>
                </a:path>
              </a:pathLst>
            </a:custGeom>
            <a:solidFill>
              <a:srgbClr val="0F8DFF"/>
            </a:solidFill>
          </p:spPr>
        </p:sp>
        <p:sp>
          <p:nvSpPr>
            <p:cNvPr name="TextBox 31" id="31"/>
            <p:cNvSpPr txBox="true"/>
            <p:nvPr/>
          </p:nvSpPr>
          <p:spPr>
            <a:xfrm>
              <a:off x="0" y="-38100"/>
              <a:ext cx="1406318" cy="168146"/>
            </a:xfrm>
            <a:prstGeom prst="rect">
              <a:avLst/>
            </a:prstGeom>
          </p:spPr>
          <p:txBody>
            <a:bodyPr anchor="ctr" rtlCol="false" tIns="50800" lIns="50800" bIns="50800" rIns="50800"/>
            <a:lstStyle/>
            <a:p>
              <a:pPr algn="l">
                <a:lnSpc>
                  <a:spcPts val="2520"/>
                </a:lnSpc>
              </a:pPr>
            </a:p>
          </p:txBody>
        </p:sp>
      </p:grpSp>
      <p:sp>
        <p:nvSpPr>
          <p:cNvPr name="TextBox 32" id="32"/>
          <p:cNvSpPr txBox="true"/>
          <p:nvPr/>
        </p:nvSpPr>
        <p:spPr>
          <a:xfrm rot="0">
            <a:off x="13236189" y="6093211"/>
            <a:ext cx="3731442" cy="223959"/>
          </a:xfrm>
          <a:prstGeom prst="rect">
            <a:avLst/>
          </a:prstGeom>
        </p:spPr>
        <p:txBody>
          <a:bodyPr anchor="t" rtlCol="false" tIns="0" lIns="0" bIns="0" rIns="0">
            <a:spAutoFit/>
          </a:bodyPr>
          <a:lstStyle/>
          <a:p>
            <a:pPr algn="ctr">
              <a:lnSpc>
                <a:spcPts val="1830"/>
              </a:lnSpc>
            </a:pPr>
            <a:r>
              <a:rPr lang="en-US" sz="1307">
                <a:solidFill>
                  <a:srgbClr val="FFFFFF"/>
                </a:solidFill>
                <a:latin typeface="Inter"/>
                <a:ea typeface="Inter"/>
                <a:cs typeface="Inter"/>
                <a:sym typeface="Inter"/>
              </a:rPr>
              <a:t>(CTE) to identify and tag duplicate records</a:t>
            </a:r>
          </a:p>
        </p:txBody>
      </p:sp>
      <p:sp>
        <p:nvSpPr>
          <p:cNvPr name="Freeform 33" id="33"/>
          <p:cNvSpPr/>
          <p:nvPr/>
        </p:nvSpPr>
        <p:spPr>
          <a:xfrm flipH="false" flipV="false" rot="0">
            <a:off x="896443" y="3450937"/>
            <a:ext cx="478678" cy="478678"/>
          </a:xfrm>
          <a:custGeom>
            <a:avLst/>
            <a:gdLst/>
            <a:ahLst/>
            <a:cxnLst/>
            <a:rect r="r" b="b" t="t" l="l"/>
            <a:pathLst>
              <a:path h="478678" w="478678">
                <a:moveTo>
                  <a:pt x="0" y="0"/>
                </a:moveTo>
                <a:lnTo>
                  <a:pt x="478679" y="0"/>
                </a:lnTo>
                <a:lnTo>
                  <a:pt x="478679" y="478678"/>
                </a:lnTo>
                <a:lnTo>
                  <a:pt x="0" y="4786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4" id="34"/>
          <p:cNvSpPr txBox="true"/>
          <p:nvPr/>
        </p:nvSpPr>
        <p:spPr>
          <a:xfrm rot="0">
            <a:off x="2344210" y="3372811"/>
            <a:ext cx="1475315" cy="568255"/>
          </a:xfrm>
          <a:prstGeom prst="rect">
            <a:avLst/>
          </a:prstGeom>
        </p:spPr>
        <p:txBody>
          <a:bodyPr anchor="t" rtlCol="false" tIns="0" lIns="0" bIns="0" rIns="0">
            <a:spAutoFit/>
          </a:bodyPr>
          <a:lstStyle/>
          <a:p>
            <a:pPr algn="ctr" marL="0" indent="0" lvl="0">
              <a:lnSpc>
                <a:spcPts val="4635"/>
              </a:lnSpc>
              <a:spcBef>
                <a:spcPct val="0"/>
              </a:spcBef>
            </a:pPr>
            <a:r>
              <a:rPr lang="en-US" b="true" sz="3310">
                <a:solidFill>
                  <a:srgbClr val="0D0D0D"/>
                </a:solidFill>
                <a:latin typeface="Neue Montreal Bold"/>
                <a:ea typeface="Neue Montreal Bold"/>
                <a:cs typeface="Neue Montreal Bold"/>
                <a:sym typeface="Neue Montreal Bold"/>
              </a:rPr>
              <a:t>Python</a:t>
            </a:r>
          </a:p>
        </p:txBody>
      </p:sp>
      <p:sp>
        <p:nvSpPr>
          <p:cNvPr name="Freeform 35" id="35" descr="Python Software Foundation's logo"/>
          <p:cNvSpPr/>
          <p:nvPr/>
        </p:nvSpPr>
        <p:spPr>
          <a:xfrm flipH="false" flipV="false" rot="0">
            <a:off x="1712695" y="3405592"/>
            <a:ext cx="573385" cy="629325"/>
          </a:xfrm>
          <a:custGeom>
            <a:avLst/>
            <a:gdLst/>
            <a:ahLst/>
            <a:cxnLst/>
            <a:rect r="r" b="b" t="t" l="l"/>
            <a:pathLst>
              <a:path h="629325" w="573385">
                <a:moveTo>
                  <a:pt x="0" y="0"/>
                </a:moveTo>
                <a:lnTo>
                  <a:pt x="573384" y="0"/>
                </a:lnTo>
                <a:lnTo>
                  <a:pt x="573384" y="629324"/>
                </a:lnTo>
                <a:lnTo>
                  <a:pt x="0" y="62932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36" id="36"/>
          <p:cNvSpPr txBox="true"/>
          <p:nvPr/>
        </p:nvSpPr>
        <p:spPr>
          <a:xfrm rot="0">
            <a:off x="1039991" y="4708678"/>
            <a:ext cx="1982326" cy="316460"/>
          </a:xfrm>
          <a:prstGeom prst="rect">
            <a:avLst/>
          </a:prstGeom>
        </p:spPr>
        <p:txBody>
          <a:bodyPr anchor="t" rtlCol="false" tIns="0" lIns="0" bIns="0" rIns="0">
            <a:spAutoFit/>
          </a:bodyPr>
          <a:lstStyle/>
          <a:p>
            <a:pPr algn="l">
              <a:lnSpc>
                <a:spcPts val="2597"/>
              </a:lnSpc>
            </a:pPr>
            <a:r>
              <a:rPr lang="en-US" sz="1855">
                <a:solidFill>
                  <a:srgbClr val="FFFFFF"/>
                </a:solidFill>
                <a:latin typeface="Inter"/>
                <a:ea typeface="Inter"/>
                <a:cs typeface="Inter"/>
                <a:sym typeface="Inter"/>
              </a:rPr>
              <a:t>Data Extraction</a:t>
            </a:r>
          </a:p>
        </p:txBody>
      </p:sp>
      <p:sp>
        <p:nvSpPr>
          <p:cNvPr name="TextBox 37" id="37"/>
          <p:cNvSpPr txBox="true"/>
          <p:nvPr/>
        </p:nvSpPr>
        <p:spPr>
          <a:xfrm rot="0">
            <a:off x="1039991" y="5598622"/>
            <a:ext cx="3660596" cy="316460"/>
          </a:xfrm>
          <a:prstGeom prst="rect">
            <a:avLst/>
          </a:prstGeom>
        </p:spPr>
        <p:txBody>
          <a:bodyPr anchor="t" rtlCol="false" tIns="0" lIns="0" bIns="0" rIns="0">
            <a:spAutoFit/>
          </a:bodyPr>
          <a:lstStyle/>
          <a:p>
            <a:pPr algn="l">
              <a:lnSpc>
                <a:spcPts val="2597"/>
              </a:lnSpc>
            </a:pPr>
            <a:r>
              <a:rPr lang="en-US" sz="1855">
                <a:solidFill>
                  <a:srgbClr val="FFFFFF"/>
                </a:solidFill>
                <a:latin typeface="Inter"/>
                <a:ea typeface="Inter"/>
                <a:cs typeface="Inter"/>
                <a:sym typeface="Inter"/>
              </a:rPr>
              <a:t>Sentiment Analysis Initialization</a:t>
            </a:r>
          </a:p>
        </p:txBody>
      </p:sp>
      <p:sp>
        <p:nvSpPr>
          <p:cNvPr name="TextBox 38" id="38"/>
          <p:cNvSpPr txBox="true"/>
          <p:nvPr/>
        </p:nvSpPr>
        <p:spPr>
          <a:xfrm rot="0">
            <a:off x="1039991" y="6474340"/>
            <a:ext cx="3660596" cy="316460"/>
          </a:xfrm>
          <a:prstGeom prst="rect">
            <a:avLst/>
          </a:prstGeom>
        </p:spPr>
        <p:txBody>
          <a:bodyPr anchor="t" rtlCol="false" tIns="0" lIns="0" bIns="0" rIns="0">
            <a:spAutoFit/>
          </a:bodyPr>
          <a:lstStyle/>
          <a:p>
            <a:pPr algn="l">
              <a:lnSpc>
                <a:spcPts val="2597"/>
              </a:lnSpc>
            </a:pPr>
            <a:r>
              <a:rPr lang="en-US" sz="1855">
                <a:solidFill>
                  <a:srgbClr val="FFFFFF"/>
                </a:solidFill>
                <a:latin typeface="Inter"/>
                <a:ea typeface="Inter"/>
                <a:cs typeface="Inter"/>
                <a:sym typeface="Inter"/>
              </a:rPr>
              <a:t>Sentiment Categorization</a:t>
            </a:r>
          </a:p>
        </p:txBody>
      </p:sp>
      <p:sp>
        <p:nvSpPr>
          <p:cNvPr name="TextBox 39" id="39"/>
          <p:cNvSpPr txBox="true"/>
          <p:nvPr/>
        </p:nvSpPr>
        <p:spPr>
          <a:xfrm rot="0">
            <a:off x="1039991" y="7352159"/>
            <a:ext cx="3660596" cy="316460"/>
          </a:xfrm>
          <a:prstGeom prst="rect">
            <a:avLst/>
          </a:prstGeom>
        </p:spPr>
        <p:txBody>
          <a:bodyPr anchor="t" rtlCol="false" tIns="0" lIns="0" bIns="0" rIns="0">
            <a:spAutoFit/>
          </a:bodyPr>
          <a:lstStyle/>
          <a:p>
            <a:pPr algn="l">
              <a:lnSpc>
                <a:spcPts val="2597"/>
              </a:lnSpc>
            </a:pPr>
            <a:r>
              <a:rPr lang="en-US" sz="1855">
                <a:solidFill>
                  <a:srgbClr val="FFFFFF"/>
                </a:solidFill>
                <a:latin typeface="Inter"/>
                <a:ea typeface="Inter"/>
                <a:cs typeface="Inter"/>
                <a:sym typeface="Inter"/>
              </a:rPr>
              <a:t>Sentiment Bucketing</a:t>
            </a:r>
          </a:p>
        </p:txBody>
      </p:sp>
      <p:sp>
        <p:nvSpPr>
          <p:cNvPr name="TextBox 40" id="40"/>
          <p:cNvSpPr txBox="true"/>
          <p:nvPr/>
        </p:nvSpPr>
        <p:spPr>
          <a:xfrm rot="0">
            <a:off x="1039991" y="8229979"/>
            <a:ext cx="3660596" cy="316460"/>
          </a:xfrm>
          <a:prstGeom prst="rect">
            <a:avLst/>
          </a:prstGeom>
        </p:spPr>
        <p:txBody>
          <a:bodyPr anchor="t" rtlCol="false" tIns="0" lIns="0" bIns="0" rIns="0">
            <a:spAutoFit/>
          </a:bodyPr>
          <a:lstStyle/>
          <a:p>
            <a:pPr algn="l">
              <a:lnSpc>
                <a:spcPts val="2597"/>
              </a:lnSpc>
            </a:pPr>
            <a:r>
              <a:rPr lang="en-US" sz="1855">
                <a:solidFill>
                  <a:srgbClr val="FFFFFF"/>
                </a:solidFill>
                <a:latin typeface="Inter"/>
                <a:ea typeface="Inter"/>
                <a:cs typeface="Inter"/>
                <a:sym typeface="Inter"/>
              </a:rPr>
              <a:t>Output and Export</a:t>
            </a:r>
          </a:p>
        </p:txBody>
      </p:sp>
    </p:spTree>
  </p:cSld>
  <p:clrMapOvr>
    <a:masterClrMapping/>
  </p:clrMapOvr>
  <p:transition spd="fast">
    <p:wipe dir="u"/>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06102" y="1999087"/>
            <a:ext cx="404812" cy="404812"/>
          </a:xfrm>
          <a:custGeom>
            <a:avLst/>
            <a:gdLst/>
            <a:ahLst/>
            <a:cxnLst/>
            <a:rect r="r" b="b" t="t" l="l"/>
            <a:pathLst>
              <a:path h="404812" w="404812">
                <a:moveTo>
                  <a:pt x="0" y="0"/>
                </a:moveTo>
                <a:lnTo>
                  <a:pt x="404812" y="0"/>
                </a:lnTo>
                <a:lnTo>
                  <a:pt x="404812" y="404812"/>
                </a:lnTo>
                <a:lnTo>
                  <a:pt x="0" y="4048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858477" y="899231"/>
            <a:ext cx="4893396" cy="1042882"/>
          </a:xfrm>
          <a:prstGeom prst="rect">
            <a:avLst/>
          </a:prstGeom>
        </p:spPr>
        <p:txBody>
          <a:bodyPr anchor="t" rtlCol="false" tIns="0" lIns="0" bIns="0" rIns="0">
            <a:spAutoFit/>
          </a:bodyPr>
          <a:lstStyle/>
          <a:p>
            <a:pPr algn="l">
              <a:lnSpc>
                <a:spcPts val="7874"/>
              </a:lnSpc>
            </a:pPr>
            <a:r>
              <a:rPr lang="en-US" sz="7874">
                <a:solidFill>
                  <a:srgbClr val="0D0D0D"/>
                </a:solidFill>
                <a:latin typeface="Neue Montreal"/>
                <a:ea typeface="Neue Montreal"/>
                <a:cs typeface="Neue Montreal"/>
                <a:sym typeface="Neue Montreal"/>
              </a:rPr>
              <a:t>Dashboard</a:t>
            </a:r>
          </a:p>
        </p:txBody>
      </p:sp>
      <p:sp>
        <p:nvSpPr>
          <p:cNvPr name="TextBox 4" id="4"/>
          <p:cNvSpPr txBox="true"/>
          <p:nvPr/>
        </p:nvSpPr>
        <p:spPr>
          <a:xfrm rot="0">
            <a:off x="1480050" y="1964834"/>
            <a:ext cx="2173121" cy="539993"/>
          </a:xfrm>
          <a:prstGeom prst="rect">
            <a:avLst/>
          </a:prstGeom>
        </p:spPr>
        <p:txBody>
          <a:bodyPr anchor="t" rtlCol="false" tIns="0" lIns="0" bIns="0" rIns="0">
            <a:spAutoFit/>
          </a:bodyPr>
          <a:lstStyle/>
          <a:p>
            <a:pPr algn="l">
              <a:lnSpc>
                <a:spcPts val="4009"/>
              </a:lnSpc>
            </a:pPr>
            <a:r>
              <a:rPr lang="en-US" sz="4009">
                <a:solidFill>
                  <a:srgbClr val="0D0D0D"/>
                </a:solidFill>
                <a:latin typeface="Neue Montreal"/>
                <a:ea typeface="Neue Montreal"/>
                <a:cs typeface="Neue Montreal"/>
                <a:sym typeface="Neue Montreal"/>
              </a:rPr>
              <a:t>Overview</a:t>
            </a:r>
          </a:p>
        </p:txBody>
      </p:sp>
      <p:sp>
        <p:nvSpPr>
          <p:cNvPr name="TextBox 5" id="5"/>
          <p:cNvSpPr txBox="true"/>
          <p:nvPr/>
        </p:nvSpPr>
        <p:spPr>
          <a:xfrm rot="0">
            <a:off x="12598463" y="9220200"/>
            <a:ext cx="4768724" cy="306705"/>
          </a:xfrm>
          <a:prstGeom prst="rect">
            <a:avLst/>
          </a:prstGeom>
        </p:spPr>
        <p:txBody>
          <a:bodyPr anchor="t" rtlCol="false" tIns="0" lIns="0" bIns="0" rIns="0">
            <a:spAutoFit/>
          </a:bodyPr>
          <a:lstStyle/>
          <a:p>
            <a:pPr algn="r" marL="0" indent="0" lvl="0">
              <a:lnSpc>
                <a:spcPts val="2520"/>
              </a:lnSpc>
              <a:spcBef>
                <a:spcPct val="0"/>
              </a:spcBef>
            </a:pPr>
            <a:r>
              <a:rPr lang="en-US" sz="1800">
                <a:solidFill>
                  <a:srgbClr val="0D0D0D"/>
                </a:solidFill>
                <a:latin typeface="Neue Montreal"/>
                <a:ea typeface="Neue Montreal"/>
                <a:cs typeface="Neue Montreal"/>
                <a:sym typeface="Neue Montreal"/>
              </a:rPr>
              <a:t>Gina Lilipaly</a:t>
            </a:r>
          </a:p>
        </p:txBody>
      </p:sp>
      <p:sp>
        <p:nvSpPr>
          <p:cNvPr name="TextBox 6" id="6"/>
          <p:cNvSpPr txBox="true"/>
          <p:nvPr/>
        </p:nvSpPr>
        <p:spPr>
          <a:xfrm rot="0">
            <a:off x="1028700" y="9220200"/>
            <a:ext cx="3671887" cy="306705"/>
          </a:xfrm>
          <a:prstGeom prst="rect">
            <a:avLst/>
          </a:prstGeom>
        </p:spPr>
        <p:txBody>
          <a:bodyPr anchor="t" rtlCol="false" tIns="0" lIns="0" bIns="0" rIns="0">
            <a:spAutoFit/>
          </a:bodyPr>
          <a:lstStyle/>
          <a:p>
            <a:pPr algn="l">
              <a:lnSpc>
                <a:spcPts val="2520"/>
              </a:lnSpc>
            </a:pPr>
            <a:r>
              <a:rPr lang="en-US" sz="1800">
                <a:solidFill>
                  <a:srgbClr val="0D0D0D"/>
                </a:solidFill>
                <a:latin typeface="Neue Montreal"/>
                <a:ea typeface="Neue Montreal"/>
                <a:cs typeface="Neue Montreal"/>
                <a:sym typeface="Neue Montreal"/>
              </a:rPr>
              <a:t>Marketing Analytics</a:t>
            </a:r>
          </a:p>
        </p:txBody>
      </p:sp>
      <p:sp>
        <p:nvSpPr>
          <p:cNvPr name="Freeform 7" id="7"/>
          <p:cNvSpPr/>
          <p:nvPr/>
        </p:nvSpPr>
        <p:spPr>
          <a:xfrm flipH="false" flipV="false" rot="0">
            <a:off x="8173047" y="2985373"/>
            <a:ext cx="9361425" cy="5792381"/>
          </a:xfrm>
          <a:custGeom>
            <a:avLst/>
            <a:gdLst/>
            <a:ahLst/>
            <a:cxnLst/>
            <a:rect r="r" b="b" t="t" l="l"/>
            <a:pathLst>
              <a:path h="5792381" w="9361425">
                <a:moveTo>
                  <a:pt x="0" y="0"/>
                </a:moveTo>
                <a:lnTo>
                  <a:pt x="9361424" y="0"/>
                </a:lnTo>
                <a:lnTo>
                  <a:pt x="9361424" y="5792381"/>
                </a:lnTo>
                <a:lnTo>
                  <a:pt x="0" y="5792381"/>
                </a:lnTo>
                <a:lnTo>
                  <a:pt x="0" y="0"/>
                </a:lnTo>
                <a:close/>
              </a:path>
            </a:pathLst>
          </a:custGeom>
          <a:blipFill>
            <a:blip r:embed="rId4"/>
            <a:stretch>
              <a:fillRect l="0" t="0" r="0" b="0"/>
            </a:stretch>
          </a:blipFill>
          <a:ln w="19050" cap="sq">
            <a:solidFill>
              <a:srgbClr val="0F8DFF"/>
            </a:solidFill>
            <a:prstDash val="solid"/>
            <a:miter/>
          </a:ln>
        </p:spPr>
      </p:sp>
      <p:grpSp>
        <p:nvGrpSpPr>
          <p:cNvPr name="Group 8" id="8"/>
          <p:cNvGrpSpPr/>
          <p:nvPr/>
        </p:nvGrpSpPr>
        <p:grpSpPr>
          <a:xfrm rot="0">
            <a:off x="12721458" y="3212669"/>
            <a:ext cx="1539897" cy="1178782"/>
            <a:chOff x="0" y="0"/>
            <a:chExt cx="812800" cy="622193"/>
          </a:xfrm>
        </p:grpSpPr>
        <p:sp>
          <p:nvSpPr>
            <p:cNvPr name="Freeform 9" id="9"/>
            <p:cNvSpPr/>
            <p:nvPr/>
          </p:nvSpPr>
          <p:spPr>
            <a:xfrm flipH="false" flipV="false" rot="0">
              <a:off x="0" y="0"/>
              <a:ext cx="812800" cy="622193"/>
            </a:xfrm>
            <a:custGeom>
              <a:avLst/>
              <a:gdLst/>
              <a:ahLst/>
              <a:cxnLst/>
              <a:rect r="r" b="b" t="t" l="l"/>
              <a:pathLst>
                <a:path h="622193" w="812800">
                  <a:moveTo>
                    <a:pt x="406400" y="0"/>
                  </a:moveTo>
                  <a:cubicBezTo>
                    <a:pt x="181951" y="0"/>
                    <a:pt x="0" y="139283"/>
                    <a:pt x="0" y="311097"/>
                  </a:cubicBezTo>
                  <a:cubicBezTo>
                    <a:pt x="0" y="482911"/>
                    <a:pt x="181951" y="622193"/>
                    <a:pt x="406400" y="622193"/>
                  </a:cubicBezTo>
                  <a:cubicBezTo>
                    <a:pt x="630849" y="622193"/>
                    <a:pt x="812800" y="482911"/>
                    <a:pt x="812800" y="311097"/>
                  </a:cubicBezTo>
                  <a:cubicBezTo>
                    <a:pt x="812800" y="139283"/>
                    <a:pt x="630849" y="0"/>
                    <a:pt x="406400" y="0"/>
                  </a:cubicBezTo>
                  <a:close/>
                </a:path>
              </a:pathLst>
            </a:custGeom>
            <a:solidFill>
              <a:srgbClr val="000000">
                <a:alpha val="0"/>
              </a:srgbClr>
            </a:solidFill>
            <a:ln w="57150" cap="sq">
              <a:solidFill>
                <a:srgbClr val="FF3131"/>
              </a:solidFill>
              <a:prstDash val="solid"/>
              <a:miter/>
            </a:ln>
          </p:spPr>
        </p:sp>
        <p:sp>
          <p:nvSpPr>
            <p:cNvPr name="TextBox 10" id="10"/>
            <p:cNvSpPr txBox="true"/>
            <p:nvPr/>
          </p:nvSpPr>
          <p:spPr>
            <a:xfrm>
              <a:off x="76200" y="20231"/>
              <a:ext cx="660400" cy="543632"/>
            </a:xfrm>
            <a:prstGeom prst="rect">
              <a:avLst/>
            </a:prstGeom>
          </p:spPr>
          <p:txBody>
            <a:bodyPr anchor="ctr" rtlCol="false" tIns="51272" lIns="51272" bIns="51272" rIns="51272"/>
            <a:lstStyle/>
            <a:p>
              <a:pPr algn="ctr">
                <a:lnSpc>
                  <a:spcPts val="2520"/>
                </a:lnSpc>
              </a:pPr>
            </a:p>
          </p:txBody>
        </p:sp>
      </p:grpSp>
      <p:grpSp>
        <p:nvGrpSpPr>
          <p:cNvPr name="Group 11" id="11"/>
          <p:cNvGrpSpPr/>
          <p:nvPr/>
        </p:nvGrpSpPr>
        <p:grpSpPr>
          <a:xfrm rot="0">
            <a:off x="12430517" y="7625248"/>
            <a:ext cx="1729742" cy="1110095"/>
            <a:chOff x="0" y="0"/>
            <a:chExt cx="913005" cy="585938"/>
          </a:xfrm>
        </p:grpSpPr>
        <p:sp>
          <p:nvSpPr>
            <p:cNvPr name="Freeform 12" id="12"/>
            <p:cNvSpPr/>
            <p:nvPr/>
          </p:nvSpPr>
          <p:spPr>
            <a:xfrm flipH="false" flipV="false" rot="0">
              <a:off x="0" y="0"/>
              <a:ext cx="913005" cy="585938"/>
            </a:xfrm>
            <a:custGeom>
              <a:avLst/>
              <a:gdLst/>
              <a:ahLst/>
              <a:cxnLst/>
              <a:rect r="r" b="b" t="t" l="l"/>
              <a:pathLst>
                <a:path h="585938" w="913005">
                  <a:moveTo>
                    <a:pt x="0" y="0"/>
                  </a:moveTo>
                  <a:lnTo>
                    <a:pt x="913005" y="0"/>
                  </a:lnTo>
                  <a:lnTo>
                    <a:pt x="913005" y="585938"/>
                  </a:lnTo>
                  <a:lnTo>
                    <a:pt x="0" y="585938"/>
                  </a:lnTo>
                  <a:close/>
                </a:path>
              </a:pathLst>
            </a:custGeom>
            <a:solidFill>
              <a:srgbClr val="000000">
                <a:alpha val="0"/>
              </a:srgbClr>
            </a:solidFill>
            <a:ln w="57150" cap="sq">
              <a:solidFill>
                <a:srgbClr val="FF3131"/>
              </a:solidFill>
              <a:prstDash val="solid"/>
              <a:miter/>
            </a:ln>
          </p:spPr>
        </p:sp>
        <p:sp>
          <p:nvSpPr>
            <p:cNvPr name="TextBox 13" id="13"/>
            <p:cNvSpPr txBox="true"/>
            <p:nvPr/>
          </p:nvSpPr>
          <p:spPr>
            <a:xfrm>
              <a:off x="0" y="-38100"/>
              <a:ext cx="913005" cy="624038"/>
            </a:xfrm>
            <a:prstGeom prst="rect">
              <a:avLst/>
            </a:prstGeom>
          </p:spPr>
          <p:txBody>
            <a:bodyPr anchor="ctr" rtlCol="false" tIns="51272" lIns="51272" bIns="51272" rIns="51272"/>
            <a:lstStyle/>
            <a:p>
              <a:pPr algn="ctr">
                <a:lnSpc>
                  <a:spcPts val="2520"/>
                </a:lnSpc>
              </a:pPr>
            </a:p>
          </p:txBody>
        </p:sp>
      </p:grpSp>
      <p:sp>
        <p:nvSpPr>
          <p:cNvPr name="AutoShape 14" id="14"/>
          <p:cNvSpPr/>
          <p:nvPr/>
        </p:nvSpPr>
        <p:spPr>
          <a:xfrm>
            <a:off x="15956194" y="5494641"/>
            <a:ext cx="1569924" cy="349387"/>
          </a:xfrm>
          <a:prstGeom prst="line">
            <a:avLst/>
          </a:prstGeom>
          <a:ln cap="flat" w="76200">
            <a:solidFill>
              <a:srgbClr val="FF3131"/>
            </a:solidFill>
            <a:prstDash val="solid"/>
            <a:headEnd type="none" len="sm" w="sm"/>
            <a:tailEnd type="arrow" len="sm" w="med"/>
          </a:ln>
        </p:spPr>
      </p:sp>
      <p:grpSp>
        <p:nvGrpSpPr>
          <p:cNvPr name="Group 15" id="15"/>
          <p:cNvGrpSpPr/>
          <p:nvPr/>
        </p:nvGrpSpPr>
        <p:grpSpPr>
          <a:xfrm rot="0">
            <a:off x="906102" y="3009318"/>
            <a:ext cx="3225681" cy="637017"/>
            <a:chOff x="0" y="0"/>
            <a:chExt cx="1065933" cy="210504"/>
          </a:xfrm>
        </p:grpSpPr>
        <p:sp>
          <p:nvSpPr>
            <p:cNvPr name="Freeform 16" id="16"/>
            <p:cNvSpPr/>
            <p:nvPr/>
          </p:nvSpPr>
          <p:spPr>
            <a:xfrm flipH="false" flipV="false" rot="0">
              <a:off x="0" y="0"/>
              <a:ext cx="1065933" cy="210504"/>
            </a:xfrm>
            <a:custGeom>
              <a:avLst/>
              <a:gdLst/>
              <a:ahLst/>
              <a:cxnLst/>
              <a:rect r="r" b="b" t="t" l="l"/>
              <a:pathLst>
                <a:path h="210504" w="1065933">
                  <a:moveTo>
                    <a:pt x="105252" y="0"/>
                  </a:moveTo>
                  <a:lnTo>
                    <a:pt x="960681" y="0"/>
                  </a:lnTo>
                  <a:cubicBezTo>
                    <a:pt x="1018810" y="0"/>
                    <a:pt x="1065933" y="47123"/>
                    <a:pt x="1065933" y="105252"/>
                  </a:cubicBezTo>
                  <a:lnTo>
                    <a:pt x="1065933" y="105252"/>
                  </a:lnTo>
                  <a:cubicBezTo>
                    <a:pt x="1065933" y="133166"/>
                    <a:pt x="1054844" y="159938"/>
                    <a:pt x="1035105" y="179676"/>
                  </a:cubicBezTo>
                  <a:cubicBezTo>
                    <a:pt x="1015367" y="199415"/>
                    <a:pt x="988595" y="210504"/>
                    <a:pt x="960681" y="210504"/>
                  </a:cubicBezTo>
                  <a:lnTo>
                    <a:pt x="105252" y="210504"/>
                  </a:lnTo>
                  <a:cubicBezTo>
                    <a:pt x="47123" y="210504"/>
                    <a:pt x="0" y="163381"/>
                    <a:pt x="0" y="105252"/>
                  </a:cubicBezTo>
                  <a:lnTo>
                    <a:pt x="0" y="105252"/>
                  </a:lnTo>
                  <a:cubicBezTo>
                    <a:pt x="0" y="47123"/>
                    <a:pt x="47123" y="0"/>
                    <a:pt x="105252" y="0"/>
                  </a:cubicBezTo>
                  <a:close/>
                </a:path>
              </a:pathLst>
            </a:custGeom>
            <a:solidFill>
              <a:srgbClr val="0F8DFF"/>
            </a:solidFill>
          </p:spPr>
        </p:sp>
        <p:sp>
          <p:nvSpPr>
            <p:cNvPr name="TextBox 17" id="17"/>
            <p:cNvSpPr txBox="true"/>
            <p:nvPr/>
          </p:nvSpPr>
          <p:spPr>
            <a:xfrm>
              <a:off x="0" y="-38100"/>
              <a:ext cx="1065933" cy="248604"/>
            </a:xfrm>
            <a:prstGeom prst="rect">
              <a:avLst/>
            </a:prstGeom>
          </p:spPr>
          <p:txBody>
            <a:bodyPr anchor="ctr" rtlCol="false" tIns="50800" lIns="50800" bIns="50800" rIns="50800"/>
            <a:lstStyle/>
            <a:p>
              <a:pPr algn="l">
                <a:lnSpc>
                  <a:spcPts val="2520"/>
                </a:lnSpc>
              </a:pPr>
            </a:p>
          </p:txBody>
        </p:sp>
      </p:grpSp>
      <p:sp>
        <p:nvSpPr>
          <p:cNvPr name="TextBox 18" id="18"/>
          <p:cNvSpPr txBox="true"/>
          <p:nvPr/>
        </p:nvSpPr>
        <p:spPr>
          <a:xfrm rot="0">
            <a:off x="1152138" y="3157245"/>
            <a:ext cx="3544499" cy="291657"/>
          </a:xfrm>
          <a:prstGeom prst="rect">
            <a:avLst/>
          </a:prstGeom>
        </p:spPr>
        <p:txBody>
          <a:bodyPr anchor="t" rtlCol="false" tIns="0" lIns="0" bIns="0" rIns="0">
            <a:spAutoFit/>
          </a:bodyPr>
          <a:lstStyle/>
          <a:p>
            <a:pPr algn="l" marL="0" indent="0" lvl="0">
              <a:lnSpc>
                <a:spcPts val="2343"/>
              </a:lnSpc>
              <a:spcBef>
                <a:spcPct val="0"/>
              </a:spcBef>
            </a:pPr>
            <a:r>
              <a:rPr lang="en-US" sz="1673">
                <a:solidFill>
                  <a:srgbClr val="FFFFFF"/>
                </a:solidFill>
                <a:latin typeface="Neue Montreal"/>
                <a:ea typeface="Neue Montreal"/>
                <a:cs typeface="Neue Montreal"/>
                <a:sym typeface="Neue Montreal"/>
              </a:rPr>
              <a:t>Decreased Conversion Rates</a:t>
            </a:r>
          </a:p>
        </p:txBody>
      </p:sp>
      <p:sp>
        <p:nvSpPr>
          <p:cNvPr name="TextBox 19" id="19"/>
          <p:cNvSpPr txBox="true"/>
          <p:nvPr/>
        </p:nvSpPr>
        <p:spPr>
          <a:xfrm rot="0">
            <a:off x="924850" y="3712302"/>
            <a:ext cx="6721563" cy="502703"/>
          </a:xfrm>
          <a:prstGeom prst="rect">
            <a:avLst/>
          </a:prstGeom>
        </p:spPr>
        <p:txBody>
          <a:bodyPr anchor="t" rtlCol="false" tIns="0" lIns="0" bIns="0" rIns="0">
            <a:spAutoFit/>
          </a:bodyPr>
          <a:lstStyle/>
          <a:p>
            <a:pPr algn="l">
              <a:lnSpc>
                <a:spcPts val="2008"/>
              </a:lnSpc>
            </a:pPr>
            <a:r>
              <a:rPr lang="en-US" sz="1434">
                <a:solidFill>
                  <a:srgbClr val="0D0D0D"/>
                </a:solidFill>
                <a:latin typeface="Inter"/>
                <a:ea typeface="Inter"/>
                <a:cs typeface="Inter"/>
                <a:sym typeface="Inter"/>
              </a:rPr>
              <a:t>The conversion rate demonstrated a strong rebound in December, reaching 10.3%, despite a notable dip to 5.1% in October.</a:t>
            </a:r>
          </a:p>
        </p:txBody>
      </p:sp>
      <p:grpSp>
        <p:nvGrpSpPr>
          <p:cNvPr name="Group 20" id="20"/>
          <p:cNvGrpSpPr/>
          <p:nvPr/>
        </p:nvGrpSpPr>
        <p:grpSpPr>
          <a:xfrm rot="0">
            <a:off x="891663" y="4519805"/>
            <a:ext cx="3388564" cy="637017"/>
            <a:chOff x="0" y="0"/>
            <a:chExt cx="1119758" cy="210504"/>
          </a:xfrm>
        </p:grpSpPr>
        <p:sp>
          <p:nvSpPr>
            <p:cNvPr name="Freeform 21" id="21"/>
            <p:cNvSpPr/>
            <p:nvPr/>
          </p:nvSpPr>
          <p:spPr>
            <a:xfrm flipH="false" flipV="false" rot="0">
              <a:off x="0" y="0"/>
              <a:ext cx="1119758" cy="210504"/>
            </a:xfrm>
            <a:custGeom>
              <a:avLst/>
              <a:gdLst/>
              <a:ahLst/>
              <a:cxnLst/>
              <a:rect r="r" b="b" t="t" l="l"/>
              <a:pathLst>
                <a:path h="210504" w="1119758">
                  <a:moveTo>
                    <a:pt x="105252" y="0"/>
                  </a:moveTo>
                  <a:lnTo>
                    <a:pt x="1014506" y="0"/>
                  </a:lnTo>
                  <a:cubicBezTo>
                    <a:pt x="1072635" y="0"/>
                    <a:pt x="1119758" y="47123"/>
                    <a:pt x="1119758" y="105252"/>
                  </a:cubicBezTo>
                  <a:lnTo>
                    <a:pt x="1119758" y="105252"/>
                  </a:lnTo>
                  <a:cubicBezTo>
                    <a:pt x="1119758" y="133166"/>
                    <a:pt x="1108669" y="159938"/>
                    <a:pt x="1088930" y="179676"/>
                  </a:cubicBezTo>
                  <a:cubicBezTo>
                    <a:pt x="1069191" y="199415"/>
                    <a:pt x="1042420" y="210504"/>
                    <a:pt x="1014506" y="210504"/>
                  </a:cubicBezTo>
                  <a:lnTo>
                    <a:pt x="105252" y="210504"/>
                  </a:lnTo>
                  <a:cubicBezTo>
                    <a:pt x="47123" y="210504"/>
                    <a:pt x="0" y="163381"/>
                    <a:pt x="0" y="105252"/>
                  </a:cubicBezTo>
                  <a:lnTo>
                    <a:pt x="0" y="105252"/>
                  </a:lnTo>
                  <a:cubicBezTo>
                    <a:pt x="0" y="47123"/>
                    <a:pt x="47123" y="0"/>
                    <a:pt x="105252" y="0"/>
                  </a:cubicBezTo>
                  <a:close/>
                </a:path>
              </a:pathLst>
            </a:custGeom>
            <a:solidFill>
              <a:srgbClr val="0F8DFF"/>
            </a:solidFill>
          </p:spPr>
        </p:sp>
        <p:sp>
          <p:nvSpPr>
            <p:cNvPr name="TextBox 22" id="22"/>
            <p:cNvSpPr txBox="true"/>
            <p:nvPr/>
          </p:nvSpPr>
          <p:spPr>
            <a:xfrm>
              <a:off x="0" y="-38100"/>
              <a:ext cx="1119758" cy="248604"/>
            </a:xfrm>
            <a:prstGeom prst="rect">
              <a:avLst/>
            </a:prstGeom>
          </p:spPr>
          <p:txBody>
            <a:bodyPr anchor="ctr" rtlCol="false" tIns="50800" lIns="50800" bIns="50800" rIns="50800"/>
            <a:lstStyle/>
            <a:p>
              <a:pPr algn="l">
                <a:lnSpc>
                  <a:spcPts val="2520"/>
                </a:lnSpc>
              </a:pPr>
            </a:p>
          </p:txBody>
        </p:sp>
      </p:grpSp>
      <p:sp>
        <p:nvSpPr>
          <p:cNvPr name="TextBox 23" id="23"/>
          <p:cNvSpPr txBox="true"/>
          <p:nvPr/>
        </p:nvSpPr>
        <p:spPr>
          <a:xfrm rot="0">
            <a:off x="1137699" y="4667732"/>
            <a:ext cx="3544499" cy="291657"/>
          </a:xfrm>
          <a:prstGeom prst="rect">
            <a:avLst/>
          </a:prstGeom>
        </p:spPr>
        <p:txBody>
          <a:bodyPr anchor="t" rtlCol="false" tIns="0" lIns="0" bIns="0" rIns="0">
            <a:spAutoFit/>
          </a:bodyPr>
          <a:lstStyle/>
          <a:p>
            <a:pPr algn="l" marL="0" indent="0" lvl="0">
              <a:lnSpc>
                <a:spcPts val="2343"/>
              </a:lnSpc>
              <a:spcBef>
                <a:spcPct val="0"/>
              </a:spcBef>
            </a:pPr>
            <a:r>
              <a:rPr lang="en-US" sz="1673">
                <a:solidFill>
                  <a:srgbClr val="FFFFFF"/>
                </a:solidFill>
                <a:latin typeface="Neue Montreal"/>
                <a:ea typeface="Neue Montreal"/>
                <a:cs typeface="Neue Montreal"/>
                <a:sym typeface="Neue Montreal"/>
              </a:rPr>
              <a:t>Reduced Customer Engagement</a:t>
            </a:r>
          </a:p>
        </p:txBody>
      </p:sp>
      <p:sp>
        <p:nvSpPr>
          <p:cNvPr name="TextBox 24" id="24"/>
          <p:cNvSpPr txBox="true"/>
          <p:nvPr/>
        </p:nvSpPr>
        <p:spPr>
          <a:xfrm rot="0">
            <a:off x="801327" y="5235381"/>
            <a:ext cx="6769188" cy="1254266"/>
          </a:xfrm>
          <a:prstGeom prst="rect">
            <a:avLst/>
          </a:prstGeom>
        </p:spPr>
        <p:txBody>
          <a:bodyPr anchor="t" rtlCol="false" tIns="0" lIns="0" bIns="0" rIns="0">
            <a:spAutoFit/>
          </a:bodyPr>
          <a:lstStyle/>
          <a:p>
            <a:pPr algn="l" marL="309736" indent="-154868" lvl="1">
              <a:lnSpc>
                <a:spcPts val="2008"/>
              </a:lnSpc>
              <a:buFont typeface="Arial"/>
              <a:buChar char="•"/>
            </a:pPr>
            <a:r>
              <a:rPr lang="en-US" sz="1434">
                <a:solidFill>
                  <a:srgbClr val="0D0D0D"/>
                </a:solidFill>
                <a:latin typeface="Inter"/>
                <a:ea typeface="Inter"/>
                <a:cs typeface="Inter"/>
                <a:sym typeface="Inter"/>
              </a:rPr>
              <a:t>There is a decline in overall social media engagement, with views dropping throughout the year</a:t>
            </a:r>
          </a:p>
          <a:p>
            <a:pPr algn="l" marL="309736" indent="-154868" lvl="1">
              <a:lnSpc>
                <a:spcPts val="2008"/>
              </a:lnSpc>
              <a:buFont typeface="Arial"/>
              <a:buChar char="•"/>
            </a:pPr>
            <a:r>
              <a:rPr lang="en-US" sz="1434">
                <a:solidFill>
                  <a:srgbClr val="0D0D0D"/>
                </a:solidFill>
                <a:latin typeface="Inter"/>
                <a:ea typeface="Inter"/>
                <a:cs typeface="Inter"/>
                <a:sym typeface="Inter"/>
              </a:rPr>
              <a:t>While clicks and likes are low compared to views, the click-through rate stands at 15.37%, meaning that engaged users are still interacting effectively</a:t>
            </a:r>
          </a:p>
        </p:txBody>
      </p:sp>
      <p:grpSp>
        <p:nvGrpSpPr>
          <p:cNvPr name="Group 25" id="25"/>
          <p:cNvGrpSpPr/>
          <p:nvPr/>
        </p:nvGrpSpPr>
        <p:grpSpPr>
          <a:xfrm rot="0">
            <a:off x="924850" y="6794446"/>
            <a:ext cx="3388564" cy="637017"/>
            <a:chOff x="0" y="0"/>
            <a:chExt cx="1119758" cy="210504"/>
          </a:xfrm>
        </p:grpSpPr>
        <p:sp>
          <p:nvSpPr>
            <p:cNvPr name="Freeform 26" id="26"/>
            <p:cNvSpPr/>
            <p:nvPr/>
          </p:nvSpPr>
          <p:spPr>
            <a:xfrm flipH="false" flipV="false" rot="0">
              <a:off x="0" y="0"/>
              <a:ext cx="1119758" cy="210504"/>
            </a:xfrm>
            <a:custGeom>
              <a:avLst/>
              <a:gdLst/>
              <a:ahLst/>
              <a:cxnLst/>
              <a:rect r="r" b="b" t="t" l="l"/>
              <a:pathLst>
                <a:path h="210504" w="1119758">
                  <a:moveTo>
                    <a:pt x="105252" y="0"/>
                  </a:moveTo>
                  <a:lnTo>
                    <a:pt x="1014506" y="0"/>
                  </a:lnTo>
                  <a:cubicBezTo>
                    <a:pt x="1072635" y="0"/>
                    <a:pt x="1119758" y="47123"/>
                    <a:pt x="1119758" y="105252"/>
                  </a:cubicBezTo>
                  <a:lnTo>
                    <a:pt x="1119758" y="105252"/>
                  </a:lnTo>
                  <a:cubicBezTo>
                    <a:pt x="1119758" y="133166"/>
                    <a:pt x="1108669" y="159938"/>
                    <a:pt x="1088930" y="179676"/>
                  </a:cubicBezTo>
                  <a:cubicBezTo>
                    <a:pt x="1069191" y="199415"/>
                    <a:pt x="1042420" y="210504"/>
                    <a:pt x="1014506" y="210504"/>
                  </a:cubicBezTo>
                  <a:lnTo>
                    <a:pt x="105252" y="210504"/>
                  </a:lnTo>
                  <a:cubicBezTo>
                    <a:pt x="47123" y="210504"/>
                    <a:pt x="0" y="163381"/>
                    <a:pt x="0" y="105252"/>
                  </a:cubicBezTo>
                  <a:lnTo>
                    <a:pt x="0" y="105252"/>
                  </a:lnTo>
                  <a:cubicBezTo>
                    <a:pt x="0" y="47123"/>
                    <a:pt x="47123" y="0"/>
                    <a:pt x="105252" y="0"/>
                  </a:cubicBezTo>
                  <a:close/>
                </a:path>
              </a:pathLst>
            </a:custGeom>
            <a:solidFill>
              <a:srgbClr val="0F8DFF"/>
            </a:solidFill>
          </p:spPr>
        </p:sp>
        <p:sp>
          <p:nvSpPr>
            <p:cNvPr name="TextBox 27" id="27"/>
            <p:cNvSpPr txBox="true"/>
            <p:nvPr/>
          </p:nvSpPr>
          <p:spPr>
            <a:xfrm>
              <a:off x="0" y="-38100"/>
              <a:ext cx="1119758" cy="248604"/>
            </a:xfrm>
            <a:prstGeom prst="rect">
              <a:avLst/>
            </a:prstGeom>
          </p:spPr>
          <p:txBody>
            <a:bodyPr anchor="ctr" rtlCol="false" tIns="50800" lIns="50800" bIns="50800" rIns="50800"/>
            <a:lstStyle/>
            <a:p>
              <a:pPr algn="l">
                <a:lnSpc>
                  <a:spcPts val="2520"/>
                </a:lnSpc>
              </a:pPr>
            </a:p>
          </p:txBody>
        </p:sp>
      </p:grpSp>
      <p:sp>
        <p:nvSpPr>
          <p:cNvPr name="TextBox 28" id="28"/>
          <p:cNvSpPr txBox="true"/>
          <p:nvPr/>
        </p:nvSpPr>
        <p:spPr>
          <a:xfrm rot="0">
            <a:off x="1170885" y="6942373"/>
            <a:ext cx="3544499" cy="291657"/>
          </a:xfrm>
          <a:prstGeom prst="rect">
            <a:avLst/>
          </a:prstGeom>
        </p:spPr>
        <p:txBody>
          <a:bodyPr anchor="t" rtlCol="false" tIns="0" lIns="0" bIns="0" rIns="0">
            <a:spAutoFit/>
          </a:bodyPr>
          <a:lstStyle/>
          <a:p>
            <a:pPr algn="l" marL="0" indent="0" lvl="0">
              <a:lnSpc>
                <a:spcPts val="2343"/>
              </a:lnSpc>
              <a:spcBef>
                <a:spcPct val="0"/>
              </a:spcBef>
            </a:pPr>
            <a:r>
              <a:rPr lang="en-US" sz="1673">
                <a:solidFill>
                  <a:srgbClr val="FFFFFF"/>
                </a:solidFill>
                <a:latin typeface="Neue Montreal"/>
                <a:ea typeface="Neue Montreal"/>
                <a:cs typeface="Neue Montreal"/>
                <a:sym typeface="Neue Montreal"/>
              </a:rPr>
              <a:t>Reduced Customer Engagement</a:t>
            </a:r>
          </a:p>
        </p:txBody>
      </p:sp>
      <p:sp>
        <p:nvSpPr>
          <p:cNvPr name="TextBox 29" id="29"/>
          <p:cNvSpPr txBox="true"/>
          <p:nvPr/>
        </p:nvSpPr>
        <p:spPr>
          <a:xfrm rot="0">
            <a:off x="891663" y="7548562"/>
            <a:ext cx="6702815" cy="1254266"/>
          </a:xfrm>
          <a:prstGeom prst="rect">
            <a:avLst/>
          </a:prstGeom>
        </p:spPr>
        <p:txBody>
          <a:bodyPr anchor="t" rtlCol="false" tIns="0" lIns="0" bIns="0" rIns="0">
            <a:spAutoFit/>
          </a:bodyPr>
          <a:lstStyle/>
          <a:p>
            <a:pPr algn="l" marL="309736" indent="-154868" lvl="1">
              <a:lnSpc>
                <a:spcPts val="2008"/>
              </a:lnSpc>
              <a:buFont typeface="Arial"/>
              <a:buChar char="•"/>
            </a:pPr>
            <a:r>
              <a:rPr lang="en-US" sz="1434">
                <a:solidFill>
                  <a:srgbClr val="0D0D0D"/>
                </a:solidFill>
                <a:latin typeface="Inter"/>
                <a:ea typeface="Inter"/>
                <a:cs typeface="Inter"/>
                <a:sym typeface="Inter"/>
              </a:rPr>
              <a:t>Customer ratings have remained consistent, averaging around 3.67 throughout the year</a:t>
            </a:r>
          </a:p>
          <a:p>
            <a:pPr algn="l" marL="309736" indent="-154868" lvl="1">
              <a:lnSpc>
                <a:spcPts val="2008"/>
              </a:lnSpc>
              <a:buFont typeface="Arial"/>
              <a:buChar char="•"/>
            </a:pPr>
            <a:r>
              <a:rPr lang="en-US" sz="1434">
                <a:solidFill>
                  <a:srgbClr val="0D0D0D"/>
                </a:solidFill>
                <a:latin typeface="Inter"/>
                <a:ea typeface="Inter"/>
                <a:cs typeface="Inter"/>
                <a:sym typeface="Inter"/>
              </a:rPr>
              <a:t>•Although stable, the average rating is below the target of 4.0, suggesting a need for focused improvements in customer satisfaction, for products below 3,5.</a:t>
            </a:r>
          </a:p>
        </p:txBody>
      </p:sp>
    </p:spTree>
  </p:cSld>
  <p:clrMapOvr>
    <a:masterClrMapping/>
  </p:clrMapOvr>
  <p:transition spd="fast">
    <p:wipe dir="d"/>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06102" y="1999087"/>
            <a:ext cx="404812" cy="404812"/>
          </a:xfrm>
          <a:custGeom>
            <a:avLst/>
            <a:gdLst/>
            <a:ahLst/>
            <a:cxnLst/>
            <a:rect r="r" b="b" t="t" l="l"/>
            <a:pathLst>
              <a:path h="404812" w="404812">
                <a:moveTo>
                  <a:pt x="0" y="0"/>
                </a:moveTo>
                <a:lnTo>
                  <a:pt x="404812" y="0"/>
                </a:lnTo>
                <a:lnTo>
                  <a:pt x="404812" y="404812"/>
                </a:lnTo>
                <a:lnTo>
                  <a:pt x="0" y="4048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906102" y="3009318"/>
            <a:ext cx="2913423" cy="637017"/>
            <a:chOff x="0" y="0"/>
            <a:chExt cx="962746" cy="210504"/>
          </a:xfrm>
        </p:grpSpPr>
        <p:sp>
          <p:nvSpPr>
            <p:cNvPr name="Freeform 4" id="4"/>
            <p:cNvSpPr/>
            <p:nvPr/>
          </p:nvSpPr>
          <p:spPr>
            <a:xfrm flipH="false" flipV="false" rot="0">
              <a:off x="0" y="0"/>
              <a:ext cx="962746" cy="210504"/>
            </a:xfrm>
            <a:custGeom>
              <a:avLst/>
              <a:gdLst/>
              <a:ahLst/>
              <a:cxnLst/>
              <a:rect r="r" b="b" t="t" l="l"/>
              <a:pathLst>
                <a:path h="210504" w="962746">
                  <a:moveTo>
                    <a:pt x="105252" y="0"/>
                  </a:moveTo>
                  <a:lnTo>
                    <a:pt x="857495" y="0"/>
                  </a:lnTo>
                  <a:cubicBezTo>
                    <a:pt x="915623" y="0"/>
                    <a:pt x="962746" y="47123"/>
                    <a:pt x="962746" y="105252"/>
                  </a:cubicBezTo>
                  <a:lnTo>
                    <a:pt x="962746" y="105252"/>
                  </a:lnTo>
                  <a:cubicBezTo>
                    <a:pt x="962746" y="133166"/>
                    <a:pt x="951657" y="159938"/>
                    <a:pt x="931919" y="179676"/>
                  </a:cubicBezTo>
                  <a:cubicBezTo>
                    <a:pt x="912180" y="199415"/>
                    <a:pt x="885409" y="210504"/>
                    <a:pt x="857495" y="210504"/>
                  </a:cubicBezTo>
                  <a:lnTo>
                    <a:pt x="105252" y="210504"/>
                  </a:lnTo>
                  <a:cubicBezTo>
                    <a:pt x="47123" y="210504"/>
                    <a:pt x="0" y="163381"/>
                    <a:pt x="0" y="105252"/>
                  </a:cubicBezTo>
                  <a:lnTo>
                    <a:pt x="0" y="105252"/>
                  </a:lnTo>
                  <a:cubicBezTo>
                    <a:pt x="0" y="47123"/>
                    <a:pt x="47123" y="0"/>
                    <a:pt x="105252" y="0"/>
                  </a:cubicBezTo>
                  <a:close/>
                </a:path>
              </a:pathLst>
            </a:custGeom>
            <a:solidFill>
              <a:srgbClr val="0F8DFF"/>
            </a:solidFill>
          </p:spPr>
        </p:sp>
        <p:sp>
          <p:nvSpPr>
            <p:cNvPr name="TextBox 5" id="5"/>
            <p:cNvSpPr txBox="true"/>
            <p:nvPr/>
          </p:nvSpPr>
          <p:spPr>
            <a:xfrm>
              <a:off x="0" y="-38100"/>
              <a:ext cx="962746" cy="248604"/>
            </a:xfrm>
            <a:prstGeom prst="rect">
              <a:avLst/>
            </a:prstGeom>
          </p:spPr>
          <p:txBody>
            <a:bodyPr anchor="ctr" rtlCol="false" tIns="50800" lIns="50800" bIns="50800" rIns="50800"/>
            <a:lstStyle/>
            <a:p>
              <a:pPr algn="l">
                <a:lnSpc>
                  <a:spcPts val="2520"/>
                </a:lnSpc>
              </a:pPr>
            </a:p>
          </p:txBody>
        </p:sp>
      </p:grpSp>
      <p:grpSp>
        <p:nvGrpSpPr>
          <p:cNvPr name="Group 6" id="6"/>
          <p:cNvGrpSpPr/>
          <p:nvPr/>
        </p:nvGrpSpPr>
        <p:grpSpPr>
          <a:xfrm rot="0">
            <a:off x="924850" y="5023718"/>
            <a:ext cx="3388564" cy="637017"/>
            <a:chOff x="0" y="0"/>
            <a:chExt cx="1119758" cy="210504"/>
          </a:xfrm>
        </p:grpSpPr>
        <p:sp>
          <p:nvSpPr>
            <p:cNvPr name="Freeform 7" id="7"/>
            <p:cNvSpPr/>
            <p:nvPr/>
          </p:nvSpPr>
          <p:spPr>
            <a:xfrm flipH="false" flipV="false" rot="0">
              <a:off x="0" y="0"/>
              <a:ext cx="1119758" cy="210504"/>
            </a:xfrm>
            <a:custGeom>
              <a:avLst/>
              <a:gdLst/>
              <a:ahLst/>
              <a:cxnLst/>
              <a:rect r="r" b="b" t="t" l="l"/>
              <a:pathLst>
                <a:path h="210504" w="1119758">
                  <a:moveTo>
                    <a:pt x="105252" y="0"/>
                  </a:moveTo>
                  <a:lnTo>
                    <a:pt x="1014506" y="0"/>
                  </a:lnTo>
                  <a:cubicBezTo>
                    <a:pt x="1072635" y="0"/>
                    <a:pt x="1119758" y="47123"/>
                    <a:pt x="1119758" y="105252"/>
                  </a:cubicBezTo>
                  <a:lnTo>
                    <a:pt x="1119758" y="105252"/>
                  </a:lnTo>
                  <a:cubicBezTo>
                    <a:pt x="1119758" y="133166"/>
                    <a:pt x="1108669" y="159938"/>
                    <a:pt x="1088930" y="179676"/>
                  </a:cubicBezTo>
                  <a:cubicBezTo>
                    <a:pt x="1069191" y="199415"/>
                    <a:pt x="1042420" y="210504"/>
                    <a:pt x="1014506" y="210504"/>
                  </a:cubicBezTo>
                  <a:lnTo>
                    <a:pt x="105252" y="210504"/>
                  </a:lnTo>
                  <a:cubicBezTo>
                    <a:pt x="47123" y="210504"/>
                    <a:pt x="0" y="163381"/>
                    <a:pt x="0" y="105252"/>
                  </a:cubicBezTo>
                  <a:lnTo>
                    <a:pt x="0" y="105252"/>
                  </a:lnTo>
                  <a:cubicBezTo>
                    <a:pt x="0" y="47123"/>
                    <a:pt x="47123" y="0"/>
                    <a:pt x="105252" y="0"/>
                  </a:cubicBezTo>
                  <a:close/>
                </a:path>
              </a:pathLst>
            </a:custGeom>
            <a:solidFill>
              <a:srgbClr val="0F8DFF"/>
            </a:solidFill>
          </p:spPr>
        </p:sp>
        <p:sp>
          <p:nvSpPr>
            <p:cNvPr name="TextBox 8" id="8"/>
            <p:cNvSpPr txBox="true"/>
            <p:nvPr/>
          </p:nvSpPr>
          <p:spPr>
            <a:xfrm>
              <a:off x="0" y="-38100"/>
              <a:ext cx="1119758" cy="248604"/>
            </a:xfrm>
            <a:prstGeom prst="rect">
              <a:avLst/>
            </a:prstGeom>
          </p:spPr>
          <p:txBody>
            <a:bodyPr anchor="ctr" rtlCol="false" tIns="50800" lIns="50800" bIns="50800" rIns="50800"/>
            <a:lstStyle/>
            <a:p>
              <a:pPr algn="l">
                <a:lnSpc>
                  <a:spcPts val="2520"/>
                </a:lnSpc>
              </a:pPr>
            </a:p>
          </p:txBody>
        </p:sp>
      </p:grpSp>
      <p:sp>
        <p:nvSpPr>
          <p:cNvPr name="TextBox 9" id="9"/>
          <p:cNvSpPr txBox="true"/>
          <p:nvPr/>
        </p:nvSpPr>
        <p:spPr>
          <a:xfrm rot="0">
            <a:off x="858477" y="899231"/>
            <a:ext cx="4893396" cy="1042882"/>
          </a:xfrm>
          <a:prstGeom prst="rect">
            <a:avLst/>
          </a:prstGeom>
        </p:spPr>
        <p:txBody>
          <a:bodyPr anchor="t" rtlCol="false" tIns="0" lIns="0" bIns="0" rIns="0">
            <a:spAutoFit/>
          </a:bodyPr>
          <a:lstStyle/>
          <a:p>
            <a:pPr algn="l">
              <a:lnSpc>
                <a:spcPts val="7874"/>
              </a:lnSpc>
            </a:pPr>
            <a:r>
              <a:rPr lang="en-US" sz="7874">
                <a:solidFill>
                  <a:srgbClr val="0D0D0D"/>
                </a:solidFill>
                <a:latin typeface="Neue Montreal"/>
                <a:ea typeface="Neue Montreal"/>
                <a:cs typeface="Neue Montreal"/>
                <a:sym typeface="Neue Montreal"/>
              </a:rPr>
              <a:t>Dashboard</a:t>
            </a:r>
          </a:p>
        </p:txBody>
      </p:sp>
      <p:sp>
        <p:nvSpPr>
          <p:cNvPr name="TextBox 10" id="10"/>
          <p:cNvSpPr txBox="true"/>
          <p:nvPr/>
        </p:nvSpPr>
        <p:spPr>
          <a:xfrm rot="0">
            <a:off x="1480050" y="1964834"/>
            <a:ext cx="6011362" cy="539993"/>
          </a:xfrm>
          <a:prstGeom prst="rect">
            <a:avLst/>
          </a:prstGeom>
        </p:spPr>
        <p:txBody>
          <a:bodyPr anchor="t" rtlCol="false" tIns="0" lIns="0" bIns="0" rIns="0">
            <a:spAutoFit/>
          </a:bodyPr>
          <a:lstStyle/>
          <a:p>
            <a:pPr algn="l">
              <a:lnSpc>
                <a:spcPts val="4009"/>
              </a:lnSpc>
            </a:pPr>
            <a:r>
              <a:rPr lang="en-US" sz="4009">
                <a:solidFill>
                  <a:srgbClr val="0D0D0D"/>
                </a:solidFill>
                <a:latin typeface="Neue Montreal"/>
                <a:ea typeface="Neue Montreal"/>
                <a:cs typeface="Neue Montreal"/>
                <a:sym typeface="Neue Montreal"/>
              </a:rPr>
              <a:t>Decreased Conversion Rate</a:t>
            </a:r>
          </a:p>
        </p:txBody>
      </p:sp>
      <p:sp>
        <p:nvSpPr>
          <p:cNvPr name="TextBox 11" id="11"/>
          <p:cNvSpPr txBox="true"/>
          <p:nvPr/>
        </p:nvSpPr>
        <p:spPr>
          <a:xfrm rot="0">
            <a:off x="12598463" y="9220200"/>
            <a:ext cx="4768724" cy="306705"/>
          </a:xfrm>
          <a:prstGeom prst="rect">
            <a:avLst/>
          </a:prstGeom>
        </p:spPr>
        <p:txBody>
          <a:bodyPr anchor="t" rtlCol="false" tIns="0" lIns="0" bIns="0" rIns="0">
            <a:spAutoFit/>
          </a:bodyPr>
          <a:lstStyle/>
          <a:p>
            <a:pPr algn="r" marL="0" indent="0" lvl="0">
              <a:lnSpc>
                <a:spcPts val="2520"/>
              </a:lnSpc>
              <a:spcBef>
                <a:spcPct val="0"/>
              </a:spcBef>
            </a:pPr>
            <a:r>
              <a:rPr lang="en-US" sz="1800">
                <a:solidFill>
                  <a:srgbClr val="0D0D0D"/>
                </a:solidFill>
                <a:latin typeface="Neue Montreal"/>
                <a:ea typeface="Neue Montreal"/>
                <a:cs typeface="Neue Montreal"/>
                <a:sym typeface="Neue Montreal"/>
              </a:rPr>
              <a:t>Gina Lilipaly</a:t>
            </a:r>
          </a:p>
        </p:txBody>
      </p:sp>
      <p:sp>
        <p:nvSpPr>
          <p:cNvPr name="TextBox 12" id="12"/>
          <p:cNvSpPr txBox="true"/>
          <p:nvPr/>
        </p:nvSpPr>
        <p:spPr>
          <a:xfrm rot="0">
            <a:off x="1028700" y="9220200"/>
            <a:ext cx="3671887" cy="306705"/>
          </a:xfrm>
          <a:prstGeom prst="rect">
            <a:avLst/>
          </a:prstGeom>
        </p:spPr>
        <p:txBody>
          <a:bodyPr anchor="t" rtlCol="false" tIns="0" lIns="0" bIns="0" rIns="0">
            <a:spAutoFit/>
          </a:bodyPr>
          <a:lstStyle/>
          <a:p>
            <a:pPr algn="l">
              <a:lnSpc>
                <a:spcPts val="2520"/>
              </a:lnSpc>
            </a:pPr>
            <a:r>
              <a:rPr lang="en-US" sz="1800">
                <a:solidFill>
                  <a:srgbClr val="0D0D0D"/>
                </a:solidFill>
                <a:latin typeface="Neue Montreal"/>
                <a:ea typeface="Neue Montreal"/>
                <a:cs typeface="Neue Montreal"/>
                <a:sym typeface="Neue Montreal"/>
              </a:rPr>
              <a:t>Marketing Analytics</a:t>
            </a:r>
          </a:p>
        </p:txBody>
      </p:sp>
      <p:sp>
        <p:nvSpPr>
          <p:cNvPr name="TextBox 13" id="13"/>
          <p:cNvSpPr txBox="true"/>
          <p:nvPr/>
        </p:nvSpPr>
        <p:spPr>
          <a:xfrm rot="0">
            <a:off x="1152138" y="3157245"/>
            <a:ext cx="3544499" cy="291657"/>
          </a:xfrm>
          <a:prstGeom prst="rect">
            <a:avLst/>
          </a:prstGeom>
        </p:spPr>
        <p:txBody>
          <a:bodyPr anchor="t" rtlCol="false" tIns="0" lIns="0" bIns="0" rIns="0">
            <a:spAutoFit/>
          </a:bodyPr>
          <a:lstStyle/>
          <a:p>
            <a:pPr algn="l" marL="0" indent="0" lvl="0">
              <a:lnSpc>
                <a:spcPts val="2343"/>
              </a:lnSpc>
              <a:spcBef>
                <a:spcPct val="0"/>
              </a:spcBef>
            </a:pPr>
            <a:r>
              <a:rPr lang="en-US" sz="1673">
                <a:solidFill>
                  <a:srgbClr val="FFFFFF"/>
                </a:solidFill>
                <a:latin typeface="Neue Montreal"/>
                <a:ea typeface="Neue Montreal"/>
                <a:cs typeface="Neue Montreal"/>
                <a:sym typeface="Neue Montreal"/>
              </a:rPr>
              <a:t>General Conversion Trend</a:t>
            </a:r>
          </a:p>
        </p:txBody>
      </p:sp>
      <p:sp>
        <p:nvSpPr>
          <p:cNvPr name="TextBox 14" id="14"/>
          <p:cNvSpPr txBox="true"/>
          <p:nvPr/>
        </p:nvSpPr>
        <p:spPr>
          <a:xfrm rot="0">
            <a:off x="924850" y="3712302"/>
            <a:ext cx="7274535" cy="1254266"/>
          </a:xfrm>
          <a:prstGeom prst="rect">
            <a:avLst/>
          </a:prstGeom>
        </p:spPr>
        <p:txBody>
          <a:bodyPr anchor="t" rtlCol="false" tIns="0" lIns="0" bIns="0" rIns="0">
            <a:spAutoFit/>
          </a:bodyPr>
          <a:lstStyle/>
          <a:p>
            <a:pPr algn="l">
              <a:lnSpc>
                <a:spcPts val="2008"/>
              </a:lnSpc>
            </a:pPr>
            <a:r>
              <a:rPr lang="en-US" sz="1434">
                <a:solidFill>
                  <a:srgbClr val="0D0D0D"/>
                </a:solidFill>
                <a:latin typeface="Inter"/>
                <a:ea typeface="Inter"/>
                <a:cs typeface="Inter"/>
                <a:sym typeface="Inter"/>
              </a:rPr>
              <a:t>Throughout the year, conversion rates varied, with higher numbers of products converting successfully in months like February and July. This suggests that while some products had strong seasonal peaks, there is potential to improve conversions in lower-performing months through targeted interventions.</a:t>
            </a:r>
          </a:p>
          <a:p>
            <a:pPr algn="l">
              <a:lnSpc>
                <a:spcPts val="2008"/>
              </a:lnSpc>
            </a:pPr>
          </a:p>
        </p:txBody>
      </p:sp>
      <p:sp>
        <p:nvSpPr>
          <p:cNvPr name="TextBox 15" id="15"/>
          <p:cNvSpPr txBox="true"/>
          <p:nvPr/>
        </p:nvSpPr>
        <p:spPr>
          <a:xfrm rot="0">
            <a:off x="1170885" y="5171645"/>
            <a:ext cx="3544499" cy="291657"/>
          </a:xfrm>
          <a:prstGeom prst="rect">
            <a:avLst/>
          </a:prstGeom>
        </p:spPr>
        <p:txBody>
          <a:bodyPr anchor="t" rtlCol="false" tIns="0" lIns="0" bIns="0" rIns="0">
            <a:spAutoFit/>
          </a:bodyPr>
          <a:lstStyle/>
          <a:p>
            <a:pPr algn="l" marL="0" indent="0" lvl="0">
              <a:lnSpc>
                <a:spcPts val="2343"/>
              </a:lnSpc>
              <a:spcBef>
                <a:spcPct val="0"/>
              </a:spcBef>
            </a:pPr>
            <a:r>
              <a:rPr lang="en-US" sz="1673">
                <a:solidFill>
                  <a:srgbClr val="FFFFFF"/>
                </a:solidFill>
                <a:latin typeface="Neue Montreal"/>
                <a:ea typeface="Neue Montreal"/>
                <a:cs typeface="Neue Montreal"/>
                <a:sym typeface="Neue Montreal"/>
              </a:rPr>
              <a:t>Reduced Customer Engagement</a:t>
            </a:r>
          </a:p>
        </p:txBody>
      </p:sp>
      <p:sp>
        <p:nvSpPr>
          <p:cNvPr name="TextBox 16" id="16"/>
          <p:cNvSpPr txBox="true"/>
          <p:nvPr/>
        </p:nvSpPr>
        <p:spPr>
          <a:xfrm rot="0">
            <a:off x="924850" y="5730815"/>
            <a:ext cx="6769188" cy="1003745"/>
          </a:xfrm>
          <a:prstGeom prst="rect">
            <a:avLst/>
          </a:prstGeom>
        </p:spPr>
        <p:txBody>
          <a:bodyPr anchor="t" rtlCol="false" tIns="0" lIns="0" bIns="0" rIns="0">
            <a:spAutoFit/>
          </a:bodyPr>
          <a:lstStyle/>
          <a:p>
            <a:pPr algn="l">
              <a:lnSpc>
                <a:spcPts val="2008"/>
              </a:lnSpc>
            </a:pPr>
            <a:r>
              <a:rPr lang="en-US" sz="1434">
                <a:solidFill>
                  <a:srgbClr val="0D0D0D"/>
                </a:solidFill>
                <a:latin typeface="Inter"/>
                <a:ea typeface="Inter"/>
                <a:cs typeface="Inter"/>
                <a:sym typeface="Inter"/>
              </a:rPr>
              <a:t>May experienced the lowest overall conversion rate at 4.5%, with no products standing out significantly in terms of conversion. This indicates a potential need to revisit marketing strategies or promotions during this period to boost performance.</a:t>
            </a:r>
          </a:p>
        </p:txBody>
      </p:sp>
      <p:grpSp>
        <p:nvGrpSpPr>
          <p:cNvPr name="Group 17" id="17"/>
          <p:cNvGrpSpPr/>
          <p:nvPr/>
        </p:nvGrpSpPr>
        <p:grpSpPr>
          <a:xfrm rot="0">
            <a:off x="8449953" y="3009318"/>
            <a:ext cx="8917234" cy="5961911"/>
            <a:chOff x="0" y="0"/>
            <a:chExt cx="11889645" cy="7949214"/>
          </a:xfrm>
        </p:grpSpPr>
        <p:sp>
          <p:nvSpPr>
            <p:cNvPr name="Freeform 18" id="18"/>
            <p:cNvSpPr/>
            <p:nvPr/>
          </p:nvSpPr>
          <p:spPr>
            <a:xfrm flipH="false" flipV="false" rot="0">
              <a:off x="0" y="0"/>
              <a:ext cx="11889645" cy="7728269"/>
            </a:xfrm>
            <a:custGeom>
              <a:avLst/>
              <a:gdLst/>
              <a:ahLst/>
              <a:cxnLst/>
              <a:rect r="r" b="b" t="t" l="l"/>
              <a:pathLst>
                <a:path h="7728269" w="11889645">
                  <a:moveTo>
                    <a:pt x="0" y="0"/>
                  </a:moveTo>
                  <a:lnTo>
                    <a:pt x="11889645" y="0"/>
                  </a:lnTo>
                  <a:lnTo>
                    <a:pt x="11889645" y="7728269"/>
                  </a:lnTo>
                  <a:lnTo>
                    <a:pt x="0" y="7728269"/>
                  </a:lnTo>
                  <a:lnTo>
                    <a:pt x="0" y="0"/>
                  </a:lnTo>
                  <a:close/>
                </a:path>
              </a:pathLst>
            </a:custGeom>
            <a:blipFill>
              <a:blip r:embed="rId4"/>
              <a:stretch>
                <a:fillRect l="0" t="0" r="0" b="0"/>
              </a:stretch>
            </a:blipFill>
            <a:ln w="19050" cap="sq">
              <a:solidFill>
                <a:srgbClr val="0F8DFF"/>
              </a:solidFill>
              <a:prstDash val="solid"/>
              <a:miter/>
            </a:ln>
          </p:spPr>
        </p:sp>
        <p:grpSp>
          <p:nvGrpSpPr>
            <p:cNvPr name="Group 19" id="19"/>
            <p:cNvGrpSpPr/>
            <p:nvPr/>
          </p:nvGrpSpPr>
          <p:grpSpPr>
            <a:xfrm rot="0">
              <a:off x="1907873" y="34474"/>
              <a:ext cx="1243414" cy="7914740"/>
              <a:chOff x="0" y="0"/>
              <a:chExt cx="492231" cy="3133213"/>
            </a:xfrm>
          </p:grpSpPr>
          <p:sp>
            <p:nvSpPr>
              <p:cNvPr name="Freeform 20" id="20"/>
              <p:cNvSpPr/>
              <p:nvPr/>
            </p:nvSpPr>
            <p:spPr>
              <a:xfrm flipH="false" flipV="false" rot="0">
                <a:off x="0" y="0"/>
                <a:ext cx="492231" cy="3133213"/>
              </a:xfrm>
              <a:custGeom>
                <a:avLst/>
                <a:gdLst/>
                <a:ahLst/>
                <a:cxnLst/>
                <a:rect r="r" b="b" t="t" l="l"/>
                <a:pathLst>
                  <a:path h="3133213" w="492231">
                    <a:moveTo>
                      <a:pt x="0" y="0"/>
                    </a:moveTo>
                    <a:lnTo>
                      <a:pt x="492231" y="0"/>
                    </a:lnTo>
                    <a:lnTo>
                      <a:pt x="492231" y="3133213"/>
                    </a:lnTo>
                    <a:lnTo>
                      <a:pt x="0" y="3133213"/>
                    </a:lnTo>
                    <a:close/>
                  </a:path>
                </a:pathLst>
              </a:custGeom>
              <a:solidFill>
                <a:srgbClr val="000000">
                  <a:alpha val="0"/>
                </a:srgbClr>
              </a:solidFill>
              <a:ln w="57150" cap="sq">
                <a:solidFill>
                  <a:srgbClr val="099954"/>
                </a:solidFill>
                <a:prstDash val="solid"/>
                <a:miter/>
              </a:ln>
            </p:spPr>
          </p:sp>
          <p:sp>
            <p:nvSpPr>
              <p:cNvPr name="TextBox 21" id="21"/>
              <p:cNvSpPr txBox="true"/>
              <p:nvPr/>
            </p:nvSpPr>
            <p:spPr>
              <a:xfrm>
                <a:off x="0" y="-38100"/>
                <a:ext cx="492231" cy="3171313"/>
              </a:xfrm>
              <a:prstGeom prst="rect">
                <a:avLst/>
              </a:prstGeom>
            </p:spPr>
            <p:txBody>
              <a:bodyPr anchor="ctr" rtlCol="false" tIns="51272" lIns="51272" bIns="51272" rIns="51272"/>
              <a:lstStyle/>
              <a:p>
                <a:pPr algn="ctr">
                  <a:lnSpc>
                    <a:spcPts val="2520"/>
                  </a:lnSpc>
                </a:pPr>
              </a:p>
            </p:txBody>
          </p:sp>
        </p:grpSp>
        <p:grpSp>
          <p:nvGrpSpPr>
            <p:cNvPr name="Group 22" id="22"/>
            <p:cNvGrpSpPr/>
            <p:nvPr/>
          </p:nvGrpSpPr>
          <p:grpSpPr>
            <a:xfrm rot="0">
              <a:off x="5750381" y="0"/>
              <a:ext cx="947316" cy="7949214"/>
              <a:chOff x="0" y="0"/>
              <a:chExt cx="375015" cy="3146860"/>
            </a:xfrm>
          </p:grpSpPr>
          <p:sp>
            <p:nvSpPr>
              <p:cNvPr name="Freeform 23" id="23"/>
              <p:cNvSpPr/>
              <p:nvPr/>
            </p:nvSpPr>
            <p:spPr>
              <a:xfrm flipH="false" flipV="false" rot="0">
                <a:off x="0" y="0"/>
                <a:ext cx="375015" cy="3146860"/>
              </a:xfrm>
              <a:custGeom>
                <a:avLst/>
                <a:gdLst/>
                <a:ahLst/>
                <a:cxnLst/>
                <a:rect r="r" b="b" t="t" l="l"/>
                <a:pathLst>
                  <a:path h="3146860" w="375015">
                    <a:moveTo>
                      <a:pt x="0" y="0"/>
                    </a:moveTo>
                    <a:lnTo>
                      <a:pt x="375015" y="0"/>
                    </a:lnTo>
                    <a:lnTo>
                      <a:pt x="375015" y="3146860"/>
                    </a:lnTo>
                    <a:lnTo>
                      <a:pt x="0" y="3146860"/>
                    </a:lnTo>
                    <a:close/>
                  </a:path>
                </a:pathLst>
              </a:custGeom>
              <a:solidFill>
                <a:srgbClr val="000000">
                  <a:alpha val="0"/>
                </a:srgbClr>
              </a:solidFill>
              <a:ln w="57150" cap="sq">
                <a:solidFill>
                  <a:srgbClr val="FF3131"/>
                </a:solidFill>
                <a:prstDash val="solid"/>
                <a:miter/>
              </a:ln>
            </p:spPr>
          </p:sp>
          <p:sp>
            <p:nvSpPr>
              <p:cNvPr name="TextBox 24" id="24"/>
              <p:cNvSpPr txBox="true"/>
              <p:nvPr/>
            </p:nvSpPr>
            <p:spPr>
              <a:xfrm>
                <a:off x="0" y="-38100"/>
                <a:ext cx="375015" cy="3184960"/>
              </a:xfrm>
              <a:prstGeom prst="rect">
                <a:avLst/>
              </a:prstGeom>
            </p:spPr>
            <p:txBody>
              <a:bodyPr anchor="ctr" rtlCol="false" tIns="51272" lIns="51272" bIns="51272" rIns="51272"/>
              <a:lstStyle/>
              <a:p>
                <a:pPr algn="ctr">
                  <a:lnSpc>
                    <a:spcPts val="2520"/>
                  </a:lnSpc>
                </a:pPr>
              </a:p>
            </p:txBody>
          </p:sp>
        </p:grpSp>
      </p:grpSp>
      <p:grpSp>
        <p:nvGrpSpPr>
          <p:cNvPr name="Group 25" id="25"/>
          <p:cNvGrpSpPr/>
          <p:nvPr/>
        </p:nvGrpSpPr>
        <p:grpSpPr>
          <a:xfrm rot="0">
            <a:off x="906102" y="7141009"/>
            <a:ext cx="3388564" cy="637017"/>
            <a:chOff x="0" y="0"/>
            <a:chExt cx="1119758" cy="210504"/>
          </a:xfrm>
        </p:grpSpPr>
        <p:sp>
          <p:nvSpPr>
            <p:cNvPr name="Freeform 26" id="26"/>
            <p:cNvSpPr/>
            <p:nvPr/>
          </p:nvSpPr>
          <p:spPr>
            <a:xfrm flipH="false" flipV="false" rot="0">
              <a:off x="0" y="0"/>
              <a:ext cx="1119758" cy="210504"/>
            </a:xfrm>
            <a:custGeom>
              <a:avLst/>
              <a:gdLst/>
              <a:ahLst/>
              <a:cxnLst/>
              <a:rect r="r" b="b" t="t" l="l"/>
              <a:pathLst>
                <a:path h="210504" w="1119758">
                  <a:moveTo>
                    <a:pt x="105252" y="0"/>
                  </a:moveTo>
                  <a:lnTo>
                    <a:pt x="1014506" y="0"/>
                  </a:lnTo>
                  <a:cubicBezTo>
                    <a:pt x="1072635" y="0"/>
                    <a:pt x="1119758" y="47123"/>
                    <a:pt x="1119758" y="105252"/>
                  </a:cubicBezTo>
                  <a:lnTo>
                    <a:pt x="1119758" y="105252"/>
                  </a:lnTo>
                  <a:cubicBezTo>
                    <a:pt x="1119758" y="133166"/>
                    <a:pt x="1108669" y="159938"/>
                    <a:pt x="1088930" y="179676"/>
                  </a:cubicBezTo>
                  <a:cubicBezTo>
                    <a:pt x="1069191" y="199415"/>
                    <a:pt x="1042420" y="210504"/>
                    <a:pt x="1014506" y="210504"/>
                  </a:cubicBezTo>
                  <a:lnTo>
                    <a:pt x="105252" y="210504"/>
                  </a:lnTo>
                  <a:cubicBezTo>
                    <a:pt x="47123" y="210504"/>
                    <a:pt x="0" y="163381"/>
                    <a:pt x="0" y="105252"/>
                  </a:cubicBezTo>
                  <a:lnTo>
                    <a:pt x="0" y="105252"/>
                  </a:lnTo>
                  <a:cubicBezTo>
                    <a:pt x="0" y="47123"/>
                    <a:pt x="47123" y="0"/>
                    <a:pt x="105252" y="0"/>
                  </a:cubicBezTo>
                  <a:close/>
                </a:path>
              </a:pathLst>
            </a:custGeom>
            <a:solidFill>
              <a:srgbClr val="0F8DFF"/>
            </a:solidFill>
          </p:spPr>
        </p:sp>
        <p:sp>
          <p:nvSpPr>
            <p:cNvPr name="TextBox 27" id="27"/>
            <p:cNvSpPr txBox="true"/>
            <p:nvPr/>
          </p:nvSpPr>
          <p:spPr>
            <a:xfrm>
              <a:off x="0" y="-38100"/>
              <a:ext cx="1119758" cy="248604"/>
            </a:xfrm>
            <a:prstGeom prst="rect">
              <a:avLst/>
            </a:prstGeom>
          </p:spPr>
          <p:txBody>
            <a:bodyPr anchor="ctr" rtlCol="false" tIns="50800" lIns="50800" bIns="50800" rIns="50800"/>
            <a:lstStyle/>
            <a:p>
              <a:pPr algn="l">
                <a:lnSpc>
                  <a:spcPts val="2520"/>
                </a:lnSpc>
              </a:pPr>
            </a:p>
          </p:txBody>
        </p:sp>
      </p:grpSp>
      <p:sp>
        <p:nvSpPr>
          <p:cNvPr name="TextBox 28" id="28"/>
          <p:cNvSpPr txBox="true"/>
          <p:nvPr/>
        </p:nvSpPr>
        <p:spPr>
          <a:xfrm rot="0">
            <a:off x="1152138" y="7288936"/>
            <a:ext cx="3544499" cy="291657"/>
          </a:xfrm>
          <a:prstGeom prst="rect">
            <a:avLst/>
          </a:prstGeom>
        </p:spPr>
        <p:txBody>
          <a:bodyPr anchor="t" rtlCol="false" tIns="0" lIns="0" bIns="0" rIns="0">
            <a:spAutoFit/>
          </a:bodyPr>
          <a:lstStyle/>
          <a:p>
            <a:pPr algn="l" marL="0" indent="0" lvl="0">
              <a:lnSpc>
                <a:spcPts val="2343"/>
              </a:lnSpc>
              <a:spcBef>
                <a:spcPct val="0"/>
              </a:spcBef>
            </a:pPr>
            <a:r>
              <a:rPr lang="en-US" sz="1673">
                <a:solidFill>
                  <a:srgbClr val="FFFFFF"/>
                </a:solidFill>
                <a:latin typeface="Neue Montreal"/>
                <a:ea typeface="Neue Montreal"/>
                <a:cs typeface="Neue Montreal"/>
                <a:sym typeface="Neue Montreal"/>
              </a:rPr>
              <a:t>Reduced Customer Engagement</a:t>
            </a:r>
          </a:p>
        </p:txBody>
      </p:sp>
      <p:sp>
        <p:nvSpPr>
          <p:cNvPr name="TextBox 29" id="29"/>
          <p:cNvSpPr txBox="true"/>
          <p:nvPr/>
        </p:nvSpPr>
        <p:spPr>
          <a:xfrm rot="0">
            <a:off x="906102" y="7848106"/>
            <a:ext cx="6769188" cy="1003745"/>
          </a:xfrm>
          <a:prstGeom prst="rect">
            <a:avLst/>
          </a:prstGeom>
        </p:spPr>
        <p:txBody>
          <a:bodyPr anchor="t" rtlCol="false" tIns="0" lIns="0" bIns="0" rIns="0">
            <a:spAutoFit/>
          </a:bodyPr>
          <a:lstStyle/>
          <a:p>
            <a:pPr algn="l">
              <a:lnSpc>
                <a:spcPts val="2008"/>
              </a:lnSpc>
            </a:pPr>
            <a:r>
              <a:rPr lang="en-US" sz="1434">
                <a:solidFill>
                  <a:srgbClr val="0D0D0D"/>
                </a:solidFill>
                <a:latin typeface="Inter"/>
                <a:ea typeface="Inter"/>
                <a:cs typeface="Inter"/>
                <a:sym typeface="Inter"/>
              </a:rPr>
              <a:t>January recorded the highest overall conversion rate at 19.6%, driven significantly by the Ski Boots with a remarkable 150% conversion. This indicates a strong start to the year, likely fueled by seasonal demand and effective marketing strategies.</a:t>
            </a:r>
          </a:p>
        </p:txBody>
      </p:sp>
    </p:spTree>
  </p:cSld>
  <p:clrMapOvr>
    <a:masterClrMapping/>
  </p:clrMapOvr>
  <p:transition spd="fast">
    <p:wipe dir="u"/>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06102" y="1999087"/>
            <a:ext cx="404812" cy="404812"/>
          </a:xfrm>
          <a:custGeom>
            <a:avLst/>
            <a:gdLst/>
            <a:ahLst/>
            <a:cxnLst/>
            <a:rect r="r" b="b" t="t" l="l"/>
            <a:pathLst>
              <a:path h="404812" w="404812">
                <a:moveTo>
                  <a:pt x="0" y="0"/>
                </a:moveTo>
                <a:lnTo>
                  <a:pt x="404812" y="0"/>
                </a:lnTo>
                <a:lnTo>
                  <a:pt x="404812" y="404812"/>
                </a:lnTo>
                <a:lnTo>
                  <a:pt x="0" y="4048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858477" y="899231"/>
            <a:ext cx="4893396" cy="1042882"/>
          </a:xfrm>
          <a:prstGeom prst="rect">
            <a:avLst/>
          </a:prstGeom>
        </p:spPr>
        <p:txBody>
          <a:bodyPr anchor="t" rtlCol="false" tIns="0" lIns="0" bIns="0" rIns="0">
            <a:spAutoFit/>
          </a:bodyPr>
          <a:lstStyle/>
          <a:p>
            <a:pPr algn="l">
              <a:lnSpc>
                <a:spcPts val="7874"/>
              </a:lnSpc>
            </a:pPr>
            <a:r>
              <a:rPr lang="en-US" sz="7874">
                <a:solidFill>
                  <a:srgbClr val="0D0D0D"/>
                </a:solidFill>
                <a:latin typeface="Neue Montreal"/>
                <a:ea typeface="Neue Montreal"/>
                <a:cs typeface="Neue Montreal"/>
                <a:sym typeface="Neue Montreal"/>
              </a:rPr>
              <a:t>Dashboard</a:t>
            </a:r>
          </a:p>
        </p:txBody>
      </p:sp>
      <p:sp>
        <p:nvSpPr>
          <p:cNvPr name="TextBox 4" id="4"/>
          <p:cNvSpPr txBox="true"/>
          <p:nvPr/>
        </p:nvSpPr>
        <p:spPr>
          <a:xfrm rot="0">
            <a:off x="1480050" y="1964834"/>
            <a:ext cx="7145968" cy="539993"/>
          </a:xfrm>
          <a:prstGeom prst="rect">
            <a:avLst/>
          </a:prstGeom>
        </p:spPr>
        <p:txBody>
          <a:bodyPr anchor="t" rtlCol="false" tIns="0" lIns="0" bIns="0" rIns="0">
            <a:spAutoFit/>
          </a:bodyPr>
          <a:lstStyle/>
          <a:p>
            <a:pPr algn="l">
              <a:lnSpc>
                <a:spcPts val="4009"/>
              </a:lnSpc>
            </a:pPr>
            <a:r>
              <a:rPr lang="en-US" sz="4009">
                <a:solidFill>
                  <a:srgbClr val="0D0D0D"/>
                </a:solidFill>
                <a:latin typeface="Neue Montreal"/>
                <a:ea typeface="Neue Montreal"/>
                <a:cs typeface="Neue Montreal"/>
                <a:sym typeface="Neue Montreal"/>
              </a:rPr>
              <a:t>Reduced Customer Engagement</a:t>
            </a:r>
          </a:p>
        </p:txBody>
      </p:sp>
      <p:sp>
        <p:nvSpPr>
          <p:cNvPr name="TextBox 5" id="5"/>
          <p:cNvSpPr txBox="true"/>
          <p:nvPr/>
        </p:nvSpPr>
        <p:spPr>
          <a:xfrm rot="0">
            <a:off x="12598463" y="9220200"/>
            <a:ext cx="4768724" cy="306705"/>
          </a:xfrm>
          <a:prstGeom prst="rect">
            <a:avLst/>
          </a:prstGeom>
        </p:spPr>
        <p:txBody>
          <a:bodyPr anchor="t" rtlCol="false" tIns="0" lIns="0" bIns="0" rIns="0">
            <a:spAutoFit/>
          </a:bodyPr>
          <a:lstStyle/>
          <a:p>
            <a:pPr algn="r" marL="0" indent="0" lvl="0">
              <a:lnSpc>
                <a:spcPts val="2520"/>
              </a:lnSpc>
              <a:spcBef>
                <a:spcPct val="0"/>
              </a:spcBef>
            </a:pPr>
            <a:r>
              <a:rPr lang="en-US" sz="1800">
                <a:solidFill>
                  <a:srgbClr val="0D0D0D"/>
                </a:solidFill>
                <a:latin typeface="Neue Montreal"/>
                <a:ea typeface="Neue Montreal"/>
                <a:cs typeface="Neue Montreal"/>
                <a:sym typeface="Neue Montreal"/>
              </a:rPr>
              <a:t>Gina Lilipaly</a:t>
            </a:r>
          </a:p>
        </p:txBody>
      </p:sp>
      <p:sp>
        <p:nvSpPr>
          <p:cNvPr name="TextBox 6" id="6"/>
          <p:cNvSpPr txBox="true"/>
          <p:nvPr/>
        </p:nvSpPr>
        <p:spPr>
          <a:xfrm rot="0">
            <a:off x="1028700" y="9220200"/>
            <a:ext cx="3671887" cy="306705"/>
          </a:xfrm>
          <a:prstGeom prst="rect">
            <a:avLst/>
          </a:prstGeom>
        </p:spPr>
        <p:txBody>
          <a:bodyPr anchor="t" rtlCol="false" tIns="0" lIns="0" bIns="0" rIns="0">
            <a:spAutoFit/>
          </a:bodyPr>
          <a:lstStyle/>
          <a:p>
            <a:pPr algn="l">
              <a:lnSpc>
                <a:spcPts val="2520"/>
              </a:lnSpc>
            </a:pPr>
            <a:r>
              <a:rPr lang="en-US" sz="1800">
                <a:solidFill>
                  <a:srgbClr val="0D0D0D"/>
                </a:solidFill>
                <a:latin typeface="Neue Montreal"/>
                <a:ea typeface="Neue Montreal"/>
                <a:cs typeface="Neue Montreal"/>
                <a:sym typeface="Neue Montreal"/>
              </a:rPr>
              <a:t>Marketing Analytics</a:t>
            </a:r>
          </a:p>
        </p:txBody>
      </p:sp>
      <p:grpSp>
        <p:nvGrpSpPr>
          <p:cNvPr name="Group 7" id="7"/>
          <p:cNvGrpSpPr/>
          <p:nvPr/>
        </p:nvGrpSpPr>
        <p:grpSpPr>
          <a:xfrm rot="0">
            <a:off x="9270242" y="2700338"/>
            <a:ext cx="5712583" cy="6264328"/>
            <a:chOff x="0" y="0"/>
            <a:chExt cx="7616778" cy="8352437"/>
          </a:xfrm>
        </p:grpSpPr>
        <p:sp>
          <p:nvSpPr>
            <p:cNvPr name="Freeform 8" id="8"/>
            <p:cNvSpPr/>
            <p:nvPr/>
          </p:nvSpPr>
          <p:spPr>
            <a:xfrm flipH="false" flipV="false" rot="0">
              <a:off x="0" y="0"/>
              <a:ext cx="6452608" cy="4179530"/>
            </a:xfrm>
            <a:custGeom>
              <a:avLst/>
              <a:gdLst/>
              <a:ahLst/>
              <a:cxnLst/>
              <a:rect r="r" b="b" t="t" l="l"/>
              <a:pathLst>
                <a:path h="4179530" w="6452608">
                  <a:moveTo>
                    <a:pt x="0" y="0"/>
                  </a:moveTo>
                  <a:lnTo>
                    <a:pt x="6452608" y="0"/>
                  </a:lnTo>
                  <a:lnTo>
                    <a:pt x="6452608" y="4179530"/>
                  </a:lnTo>
                  <a:lnTo>
                    <a:pt x="0" y="4179530"/>
                  </a:lnTo>
                  <a:lnTo>
                    <a:pt x="0" y="0"/>
                  </a:lnTo>
                  <a:close/>
                </a:path>
              </a:pathLst>
            </a:custGeom>
            <a:blipFill>
              <a:blip r:embed="rId4"/>
              <a:stretch>
                <a:fillRect l="0" t="0" r="0" b="0"/>
              </a:stretch>
            </a:blipFill>
            <a:ln w="19050" cap="sq">
              <a:solidFill>
                <a:srgbClr val="0F8DFF"/>
              </a:solidFill>
              <a:prstDash val="solid"/>
              <a:miter/>
            </a:ln>
          </p:spPr>
        </p:sp>
        <p:sp>
          <p:nvSpPr>
            <p:cNvPr name="Freeform 9" id="9"/>
            <p:cNvSpPr/>
            <p:nvPr/>
          </p:nvSpPr>
          <p:spPr>
            <a:xfrm flipH="false" flipV="false" rot="0">
              <a:off x="0" y="4392766"/>
              <a:ext cx="7616778" cy="3959672"/>
            </a:xfrm>
            <a:custGeom>
              <a:avLst/>
              <a:gdLst/>
              <a:ahLst/>
              <a:cxnLst/>
              <a:rect r="r" b="b" t="t" l="l"/>
              <a:pathLst>
                <a:path h="3959672" w="7616778">
                  <a:moveTo>
                    <a:pt x="0" y="0"/>
                  </a:moveTo>
                  <a:lnTo>
                    <a:pt x="7616778" y="0"/>
                  </a:lnTo>
                  <a:lnTo>
                    <a:pt x="7616778" y="3959671"/>
                  </a:lnTo>
                  <a:lnTo>
                    <a:pt x="0" y="3959671"/>
                  </a:lnTo>
                  <a:lnTo>
                    <a:pt x="0" y="0"/>
                  </a:lnTo>
                  <a:close/>
                </a:path>
              </a:pathLst>
            </a:custGeom>
            <a:blipFill>
              <a:blip r:embed="rId5"/>
              <a:stretch>
                <a:fillRect l="0" t="0" r="0" b="0"/>
              </a:stretch>
            </a:blipFill>
            <a:ln w="19050" cap="sq">
              <a:solidFill>
                <a:srgbClr val="0F8DFF"/>
              </a:solidFill>
              <a:prstDash val="solid"/>
              <a:miter/>
            </a:ln>
          </p:spPr>
        </p:sp>
        <p:sp>
          <p:nvSpPr>
            <p:cNvPr name="AutoShape 10" id="10"/>
            <p:cNvSpPr/>
            <p:nvPr/>
          </p:nvSpPr>
          <p:spPr>
            <a:xfrm>
              <a:off x="3848931" y="1227745"/>
              <a:ext cx="2008109" cy="673286"/>
            </a:xfrm>
            <a:prstGeom prst="line">
              <a:avLst/>
            </a:prstGeom>
            <a:ln cap="flat" w="100346">
              <a:solidFill>
                <a:srgbClr val="FF3131"/>
              </a:solidFill>
              <a:prstDash val="solid"/>
              <a:headEnd type="none" len="sm" w="sm"/>
              <a:tailEnd type="arrow" len="sm" w="med"/>
            </a:ln>
          </p:spPr>
        </p:sp>
      </p:grpSp>
      <p:grpSp>
        <p:nvGrpSpPr>
          <p:cNvPr name="Group 11" id="11"/>
          <p:cNvGrpSpPr/>
          <p:nvPr/>
        </p:nvGrpSpPr>
        <p:grpSpPr>
          <a:xfrm rot="0">
            <a:off x="906102" y="3408767"/>
            <a:ext cx="2037033" cy="637017"/>
            <a:chOff x="0" y="0"/>
            <a:chExt cx="673141" cy="210504"/>
          </a:xfrm>
        </p:grpSpPr>
        <p:sp>
          <p:nvSpPr>
            <p:cNvPr name="Freeform 12" id="12"/>
            <p:cNvSpPr/>
            <p:nvPr/>
          </p:nvSpPr>
          <p:spPr>
            <a:xfrm flipH="false" flipV="false" rot="0">
              <a:off x="0" y="0"/>
              <a:ext cx="673141" cy="210504"/>
            </a:xfrm>
            <a:custGeom>
              <a:avLst/>
              <a:gdLst/>
              <a:ahLst/>
              <a:cxnLst/>
              <a:rect r="r" b="b" t="t" l="l"/>
              <a:pathLst>
                <a:path h="210504" w="673141">
                  <a:moveTo>
                    <a:pt x="105252" y="0"/>
                  </a:moveTo>
                  <a:lnTo>
                    <a:pt x="567890" y="0"/>
                  </a:lnTo>
                  <a:cubicBezTo>
                    <a:pt x="595804" y="0"/>
                    <a:pt x="622575" y="11089"/>
                    <a:pt x="642314" y="30828"/>
                  </a:cubicBezTo>
                  <a:cubicBezTo>
                    <a:pt x="662052" y="50566"/>
                    <a:pt x="673141" y="77337"/>
                    <a:pt x="673141" y="105252"/>
                  </a:cubicBezTo>
                  <a:lnTo>
                    <a:pt x="673141" y="105252"/>
                  </a:lnTo>
                  <a:cubicBezTo>
                    <a:pt x="673141" y="163381"/>
                    <a:pt x="626019" y="210504"/>
                    <a:pt x="567890" y="210504"/>
                  </a:cubicBezTo>
                  <a:lnTo>
                    <a:pt x="105252" y="210504"/>
                  </a:lnTo>
                  <a:cubicBezTo>
                    <a:pt x="47123" y="210504"/>
                    <a:pt x="0" y="163381"/>
                    <a:pt x="0" y="105252"/>
                  </a:cubicBezTo>
                  <a:lnTo>
                    <a:pt x="0" y="105252"/>
                  </a:lnTo>
                  <a:cubicBezTo>
                    <a:pt x="0" y="47123"/>
                    <a:pt x="47123" y="0"/>
                    <a:pt x="105252" y="0"/>
                  </a:cubicBezTo>
                  <a:close/>
                </a:path>
              </a:pathLst>
            </a:custGeom>
            <a:solidFill>
              <a:srgbClr val="0F8DFF"/>
            </a:solidFill>
          </p:spPr>
        </p:sp>
        <p:sp>
          <p:nvSpPr>
            <p:cNvPr name="TextBox 13" id="13"/>
            <p:cNvSpPr txBox="true"/>
            <p:nvPr/>
          </p:nvSpPr>
          <p:spPr>
            <a:xfrm>
              <a:off x="0" y="-38100"/>
              <a:ext cx="673141" cy="248604"/>
            </a:xfrm>
            <a:prstGeom prst="rect">
              <a:avLst/>
            </a:prstGeom>
          </p:spPr>
          <p:txBody>
            <a:bodyPr anchor="ctr" rtlCol="false" tIns="50800" lIns="50800" bIns="50800" rIns="50800"/>
            <a:lstStyle/>
            <a:p>
              <a:pPr algn="l">
                <a:lnSpc>
                  <a:spcPts val="2520"/>
                </a:lnSpc>
              </a:pPr>
            </a:p>
          </p:txBody>
        </p:sp>
      </p:grpSp>
      <p:grpSp>
        <p:nvGrpSpPr>
          <p:cNvPr name="Group 14" id="14"/>
          <p:cNvGrpSpPr/>
          <p:nvPr/>
        </p:nvGrpSpPr>
        <p:grpSpPr>
          <a:xfrm rot="0">
            <a:off x="924850" y="5023718"/>
            <a:ext cx="2606495" cy="637017"/>
            <a:chOff x="0" y="0"/>
            <a:chExt cx="861321" cy="210504"/>
          </a:xfrm>
        </p:grpSpPr>
        <p:sp>
          <p:nvSpPr>
            <p:cNvPr name="Freeform 15" id="15"/>
            <p:cNvSpPr/>
            <p:nvPr/>
          </p:nvSpPr>
          <p:spPr>
            <a:xfrm flipH="false" flipV="false" rot="0">
              <a:off x="0" y="0"/>
              <a:ext cx="861321" cy="210504"/>
            </a:xfrm>
            <a:custGeom>
              <a:avLst/>
              <a:gdLst/>
              <a:ahLst/>
              <a:cxnLst/>
              <a:rect r="r" b="b" t="t" l="l"/>
              <a:pathLst>
                <a:path h="210504" w="861321">
                  <a:moveTo>
                    <a:pt x="105252" y="0"/>
                  </a:moveTo>
                  <a:lnTo>
                    <a:pt x="756070" y="0"/>
                  </a:lnTo>
                  <a:cubicBezTo>
                    <a:pt x="814198" y="0"/>
                    <a:pt x="861321" y="47123"/>
                    <a:pt x="861321" y="105252"/>
                  </a:cubicBezTo>
                  <a:lnTo>
                    <a:pt x="861321" y="105252"/>
                  </a:lnTo>
                  <a:cubicBezTo>
                    <a:pt x="861321" y="133166"/>
                    <a:pt x="850232" y="159938"/>
                    <a:pt x="830494" y="179676"/>
                  </a:cubicBezTo>
                  <a:cubicBezTo>
                    <a:pt x="810755" y="199415"/>
                    <a:pt x="783984" y="210504"/>
                    <a:pt x="756070" y="210504"/>
                  </a:cubicBezTo>
                  <a:lnTo>
                    <a:pt x="105252" y="210504"/>
                  </a:lnTo>
                  <a:cubicBezTo>
                    <a:pt x="47123" y="210504"/>
                    <a:pt x="0" y="163381"/>
                    <a:pt x="0" y="105252"/>
                  </a:cubicBezTo>
                  <a:lnTo>
                    <a:pt x="0" y="105252"/>
                  </a:lnTo>
                  <a:cubicBezTo>
                    <a:pt x="0" y="47123"/>
                    <a:pt x="47123" y="0"/>
                    <a:pt x="105252" y="0"/>
                  </a:cubicBezTo>
                  <a:close/>
                </a:path>
              </a:pathLst>
            </a:custGeom>
            <a:solidFill>
              <a:srgbClr val="0F8DFF"/>
            </a:solidFill>
          </p:spPr>
        </p:sp>
        <p:sp>
          <p:nvSpPr>
            <p:cNvPr name="TextBox 16" id="16"/>
            <p:cNvSpPr txBox="true"/>
            <p:nvPr/>
          </p:nvSpPr>
          <p:spPr>
            <a:xfrm>
              <a:off x="0" y="-38100"/>
              <a:ext cx="861321" cy="248604"/>
            </a:xfrm>
            <a:prstGeom prst="rect">
              <a:avLst/>
            </a:prstGeom>
          </p:spPr>
          <p:txBody>
            <a:bodyPr anchor="ctr" rtlCol="false" tIns="50800" lIns="50800" bIns="50800" rIns="50800"/>
            <a:lstStyle/>
            <a:p>
              <a:pPr algn="l">
                <a:lnSpc>
                  <a:spcPts val="2520"/>
                </a:lnSpc>
              </a:pPr>
            </a:p>
          </p:txBody>
        </p:sp>
      </p:grpSp>
      <p:sp>
        <p:nvSpPr>
          <p:cNvPr name="TextBox 17" id="17"/>
          <p:cNvSpPr txBox="true"/>
          <p:nvPr/>
        </p:nvSpPr>
        <p:spPr>
          <a:xfrm rot="0">
            <a:off x="1092394" y="3553394"/>
            <a:ext cx="3544499" cy="291657"/>
          </a:xfrm>
          <a:prstGeom prst="rect">
            <a:avLst/>
          </a:prstGeom>
        </p:spPr>
        <p:txBody>
          <a:bodyPr anchor="t" rtlCol="false" tIns="0" lIns="0" bIns="0" rIns="0">
            <a:spAutoFit/>
          </a:bodyPr>
          <a:lstStyle/>
          <a:p>
            <a:pPr algn="l" marL="0" indent="0" lvl="0">
              <a:lnSpc>
                <a:spcPts val="2343"/>
              </a:lnSpc>
              <a:spcBef>
                <a:spcPct val="0"/>
              </a:spcBef>
            </a:pPr>
            <a:r>
              <a:rPr lang="en-US" sz="1673">
                <a:solidFill>
                  <a:srgbClr val="FFFFFF"/>
                </a:solidFill>
                <a:latin typeface="Neue Montreal"/>
                <a:ea typeface="Neue Montreal"/>
                <a:cs typeface="Neue Montreal"/>
                <a:sym typeface="Neue Montreal"/>
              </a:rPr>
              <a:t>Declining Views</a:t>
            </a:r>
          </a:p>
        </p:txBody>
      </p:sp>
      <p:sp>
        <p:nvSpPr>
          <p:cNvPr name="TextBox 18" id="18"/>
          <p:cNvSpPr txBox="true"/>
          <p:nvPr/>
        </p:nvSpPr>
        <p:spPr>
          <a:xfrm rot="0">
            <a:off x="924850" y="4111751"/>
            <a:ext cx="7274535" cy="753224"/>
          </a:xfrm>
          <a:prstGeom prst="rect">
            <a:avLst/>
          </a:prstGeom>
        </p:spPr>
        <p:txBody>
          <a:bodyPr anchor="t" rtlCol="false" tIns="0" lIns="0" bIns="0" rIns="0">
            <a:spAutoFit/>
          </a:bodyPr>
          <a:lstStyle/>
          <a:p>
            <a:pPr algn="l">
              <a:lnSpc>
                <a:spcPts val="2008"/>
              </a:lnSpc>
            </a:pPr>
            <a:r>
              <a:rPr lang="en-US" sz="1434">
                <a:solidFill>
                  <a:srgbClr val="0D0D0D"/>
                </a:solidFill>
                <a:latin typeface="Inter"/>
                <a:ea typeface="Inter"/>
                <a:cs typeface="Inter"/>
                <a:sym typeface="Inter"/>
              </a:rPr>
              <a:t>Views peaked in February and July but declined from August and on, indicating reduced audience engagement in the later half of the year.</a:t>
            </a:r>
          </a:p>
          <a:p>
            <a:pPr algn="l">
              <a:lnSpc>
                <a:spcPts val="2008"/>
              </a:lnSpc>
            </a:pPr>
          </a:p>
        </p:txBody>
      </p:sp>
      <p:sp>
        <p:nvSpPr>
          <p:cNvPr name="TextBox 19" id="19"/>
          <p:cNvSpPr txBox="true"/>
          <p:nvPr/>
        </p:nvSpPr>
        <p:spPr>
          <a:xfrm rot="0">
            <a:off x="1170885" y="5171645"/>
            <a:ext cx="3544499" cy="291657"/>
          </a:xfrm>
          <a:prstGeom prst="rect">
            <a:avLst/>
          </a:prstGeom>
        </p:spPr>
        <p:txBody>
          <a:bodyPr anchor="t" rtlCol="false" tIns="0" lIns="0" bIns="0" rIns="0">
            <a:spAutoFit/>
          </a:bodyPr>
          <a:lstStyle/>
          <a:p>
            <a:pPr algn="l" marL="0" indent="0" lvl="0">
              <a:lnSpc>
                <a:spcPts val="2343"/>
              </a:lnSpc>
              <a:spcBef>
                <a:spcPct val="0"/>
              </a:spcBef>
            </a:pPr>
            <a:r>
              <a:rPr lang="en-US" sz="1673">
                <a:solidFill>
                  <a:srgbClr val="FFFFFF"/>
                </a:solidFill>
                <a:latin typeface="Neue Montreal"/>
                <a:ea typeface="Neue Montreal"/>
                <a:cs typeface="Neue Montreal"/>
                <a:sym typeface="Neue Montreal"/>
              </a:rPr>
              <a:t>Low Interaction Rates</a:t>
            </a:r>
          </a:p>
        </p:txBody>
      </p:sp>
      <p:sp>
        <p:nvSpPr>
          <p:cNvPr name="TextBox 20" id="20"/>
          <p:cNvSpPr txBox="true"/>
          <p:nvPr/>
        </p:nvSpPr>
        <p:spPr>
          <a:xfrm rot="0">
            <a:off x="924850" y="5730815"/>
            <a:ext cx="6769188" cy="502703"/>
          </a:xfrm>
          <a:prstGeom prst="rect">
            <a:avLst/>
          </a:prstGeom>
        </p:spPr>
        <p:txBody>
          <a:bodyPr anchor="t" rtlCol="false" tIns="0" lIns="0" bIns="0" rIns="0">
            <a:spAutoFit/>
          </a:bodyPr>
          <a:lstStyle/>
          <a:p>
            <a:pPr algn="l">
              <a:lnSpc>
                <a:spcPts val="2008"/>
              </a:lnSpc>
            </a:pPr>
            <a:r>
              <a:rPr lang="en-US" sz="1434">
                <a:solidFill>
                  <a:srgbClr val="0D0D0D"/>
                </a:solidFill>
                <a:latin typeface="Inter"/>
                <a:ea typeface="Inter"/>
                <a:cs typeface="Inter"/>
                <a:sym typeface="Inter"/>
              </a:rPr>
              <a:t>Clicks and likes remained consistently low compared to views, suggesting the need for more engaging content or stronger calls to action.</a:t>
            </a:r>
          </a:p>
        </p:txBody>
      </p:sp>
      <p:grpSp>
        <p:nvGrpSpPr>
          <p:cNvPr name="Group 21" id="21"/>
          <p:cNvGrpSpPr/>
          <p:nvPr/>
        </p:nvGrpSpPr>
        <p:grpSpPr>
          <a:xfrm rot="0">
            <a:off x="906102" y="6755902"/>
            <a:ext cx="2913423" cy="637017"/>
            <a:chOff x="0" y="0"/>
            <a:chExt cx="962746" cy="210504"/>
          </a:xfrm>
        </p:grpSpPr>
        <p:sp>
          <p:nvSpPr>
            <p:cNvPr name="Freeform 22" id="22"/>
            <p:cNvSpPr/>
            <p:nvPr/>
          </p:nvSpPr>
          <p:spPr>
            <a:xfrm flipH="false" flipV="false" rot="0">
              <a:off x="0" y="0"/>
              <a:ext cx="962746" cy="210504"/>
            </a:xfrm>
            <a:custGeom>
              <a:avLst/>
              <a:gdLst/>
              <a:ahLst/>
              <a:cxnLst/>
              <a:rect r="r" b="b" t="t" l="l"/>
              <a:pathLst>
                <a:path h="210504" w="962746">
                  <a:moveTo>
                    <a:pt x="105252" y="0"/>
                  </a:moveTo>
                  <a:lnTo>
                    <a:pt x="857495" y="0"/>
                  </a:lnTo>
                  <a:cubicBezTo>
                    <a:pt x="915623" y="0"/>
                    <a:pt x="962746" y="47123"/>
                    <a:pt x="962746" y="105252"/>
                  </a:cubicBezTo>
                  <a:lnTo>
                    <a:pt x="962746" y="105252"/>
                  </a:lnTo>
                  <a:cubicBezTo>
                    <a:pt x="962746" y="133166"/>
                    <a:pt x="951657" y="159938"/>
                    <a:pt x="931919" y="179676"/>
                  </a:cubicBezTo>
                  <a:cubicBezTo>
                    <a:pt x="912180" y="199415"/>
                    <a:pt x="885409" y="210504"/>
                    <a:pt x="857495" y="210504"/>
                  </a:cubicBezTo>
                  <a:lnTo>
                    <a:pt x="105252" y="210504"/>
                  </a:lnTo>
                  <a:cubicBezTo>
                    <a:pt x="47123" y="210504"/>
                    <a:pt x="0" y="163381"/>
                    <a:pt x="0" y="105252"/>
                  </a:cubicBezTo>
                  <a:lnTo>
                    <a:pt x="0" y="105252"/>
                  </a:lnTo>
                  <a:cubicBezTo>
                    <a:pt x="0" y="47123"/>
                    <a:pt x="47123" y="0"/>
                    <a:pt x="105252" y="0"/>
                  </a:cubicBezTo>
                  <a:close/>
                </a:path>
              </a:pathLst>
            </a:custGeom>
            <a:solidFill>
              <a:srgbClr val="0F8DFF"/>
            </a:solidFill>
          </p:spPr>
        </p:sp>
        <p:sp>
          <p:nvSpPr>
            <p:cNvPr name="TextBox 23" id="23"/>
            <p:cNvSpPr txBox="true"/>
            <p:nvPr/>
          </p:nvSpPr>
          <p:spPr>
            <a:xfrm>
              <a:off x="0" y="-38100"/>
              <a:ext cx="962746" cy="248604"/>
            </a:xfrm>
            <a:prstGeom prst="rect">
              <a:avLst/>
            </a:prstGeom>
          </p:spPr>
          <p:txBody>
            <a:bodyPr anchor="ctr" rtlCol="false" tIns="50800" lIns="50800" bIns="50800" rIns="50800"/>
            <a:lstStyle/>
            <a:p>
              <a:pPr algn="l">
                <a:lnSpc>
                  <a:spcPts val="2520"/>
                </a:lnSpc>
              </a:pPr>
            </a:p>
          </p:txBody>
        </p:sp>
      </p:grpSp>
      <p:sp>
        <p:nvSpPr>
          <p:cNvPr name="TextBox 24" id="24"/>
          <p:cNvSpPr txBox="true"/>
          <p:nvPr/>
        </p:nvSpPr>
        <p:spPr>
          <a:xfrm rot="0">
            <a:off x="1152138" y="6903829"/>
            <a:ext cx="3544499" cy="291657"/>
          </a:xfrm>
          <a:prstGeom prst="rect">
            <a:avLst/>
          </a:prstGeom>
        </p:spPr>
        <p:txBody>
          <a:bodyPr anchor="t" rtlCol="false" tIns="0" lIns="0" bIns="0" rIns="0">
            <a:spAutoFit/>
          </a:bodyPr>
          <a:lstStyle/>
          <a:p>
            <a:pPr algn="l" marL="0" indent="0" lvl="0">
              <a:lnSpc>
                <a:spcPts val="2343"/>
              </a:lnSpc>
              <a:spcBef>
                <a:spcPct val="0"/>
              </a:spcBef>
            </a:pPr>
            <a:r>
              <a:rPr lang="en-US" sz="1673">
                <a:solidFill>
                  <a:srgbClr val="FFFFFF"/>
                </a:solidFill>
                <a:latin typeface="Neue Montreal"/>
                <a:ea typeface="Neue Montreal"/>
                <a:cs typeface="Neue Montreal"/>
                <a:sym typeface="Neue Montreal"/>
              </a:rPr>
              <a:t>Content Type Perfomance</a:t>
            </a:r>
          </a:p>
        </p:txBody>
      </p:sp>
      <p:sp>
        <p:nvSpPr>
          <p:cNvPr name="TextBox 25" id="25"/>
          <p:cNvSpPr txBox="true"/>
          <p:nvPr/>
        </p:nvSpPr>
        <p:spPr>
          <a:xfrm rot="0">
            <a:off x="906102" y="7462998"/>
            <a:ext cx="6769188" cy="502703"/>
          </a:xfrm>
          <a:prstGeom prst="rect">
            <a:avLst/>
          </a:prstGeom>
        </p:spPr>
        <p:txBody>
          <a:bodyPr anchor="t" rtlCol="false" tIns="0" lIns="0" bIns="0" rIns="0">
            <a:spAutoFit/>
          </a:bodyPr>
          <a:lstStyle/>
          <a:p>
            <a:pPr algn="l">
              <a:lnSpc>
                <a:spcPts val="2008"/>
              </a:lnSpc>
            </a:pPr>
            <a:r>
              <a:rPr lang="en-US" sz="1434">
                <a:solidFill>
                  <a:srgbClr val="0D0D0D"/>
                </a:solidFill>
                <a:latin typeface="Inter"/>
                <a:ea typeface="Inter"/>
                <a:cs typeface="Inter"/>
                <a:sym typeface="Inter"/>
              </a:rPr>
              <a:t>Blog content drove the most views, especially in March and May, while social media and video content maintained steady but slightly lower engagement.</a:t>
            </a:r>
          </a:p>
        </p:txBody>
      </p:sp>
    </p:spTree>
  </p:cSld>
  <p:clrMapOvr>
    <a:masterClrMapping/>
  </p:clrMapOvr>
  <p:transition spd="fast">
    <p:wipe dir="u"/>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06102" y="1999087"/>
            <a:ext cx="404812" cy="404812"/>
          </a:xfrm>
          <a:custGeom>
            <a:avLst/>
            <a:gdLst/>
            <a:ahLst/>
            <a:cxnLst/>
            <a:rect r="r" b="b" t="t" l="l"/>
            <a:pathLst>
              <a:path h="404812" w="404812">
                <a:moveTo>
                  <a:pt x="0" y="0"/>
                </a:moveTo>
                <a:lnTo>
                  <a:pt x="404812" y="0"/>
                </a:lnTo>
                <a:lnTo>
                  <a:pt x="404812" y="404812"/>
                </a:lnTo>
                <a:lnTo>
                  <a:pt x="0" y="4048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30373" y="2932891"/>
            <a:ext cx="3033029" cy="637017"/>
            <a:chOff x="0" y="0"/>
            <a:chExt cx="1002270" cy="210504"/>
          </a:xfrm>
        </p:grpSpPr>
        <p:sp>
          <p:nvSpPr>
            <p:cNvPr name="Freeform 4" id="4"/>
            <p:cNvSpPr/>
            <p:nvPr/>
          </p:nvSpPr>
          <p:spPr>
            <a:xfrm flipH="false" flipV="false" rot="0">
              <a:off x="0" y="0"/>
              <a:ext cx="1002270" cy="210504"/>
            </a:xfrm>
            <a:custGeom>
              <a:avLst/>
              <a:gdLst/>
              <a:ahLst/>
              <a:cxnLst/>
              <a:rect r="r" b="b" t="t" l="l"/>
              <a:pathLst>
                <a:path h="210504" w="1002270">
                  <a:moveTo>
                    <a:pt x="105252" y="0"/>
                  </a:moveTo>
                  <a:lnTo>
                    <a:pt x="897019" y="0"/>
                  </a:lnTo>
                  <a:cubicBezTo>
                    <a:pt x="955147" y="0"/>
                    <a:pt x="1002270" y="47123"/>
                    <a:pt x="1002270" y="105252"/>
                  </a:cubicBezTo>
                  <a:lnTo>
                    <a:pt x="1002270" y="105252"/>
                  </a:lnTo>
                  <a:cubicBezTo>
                    <a:pt x="1002270" y="163381"/>
                    <a:pt x="955147" y="210504"/>
                    <a:pt x="897019" y="210504"/>
                  </a:cubicBezTo>
                  <a:lnTo>
                    <a:pt x="105252" y="210504"/>
                  </a:lnTo>
                  <a:cubicBezTo>
                    <a:pt x="47123" y="210504"/>
                    <a:pt x="0" y="163381"/>
                    <a:pt x="0" y="105252"/>
                  </a:cubicBezTo>
                  <a:lnTo>
                    <a:pt x="0" y="105252"/>
                  </a:lnTo>
                  <a:cubicBezTo>
                    <a:pt x="0" y="47123"/>
                    <a:pt x="47123" y="0"/>
                    <a:pt x="105252" y="0"/>
                  </a:cubicBezTo>
                  <a:close/>
                </a:path>
              </a:pathLst>
            </a:custGeom>
            <a:solidFill>
              <a:srgbClr val="0F8DFF"/>
            </a:solidFill>
          </p:spPr>
        </p:sp>
        <p:sp>
          <p:nvSpPr>
            <p:cNvPr name="TextBox 5" id="5"/>
            <p:cNvSpPr txBox="true"/>
            <p:nvPr/>
          </p:nvSpPr>
          <p:spPr>
            <a:xfrm>
              <a:off x="0" y="-38100"/>
              <a:ext cx="1002270" cy="248604"/>
            </a:xfrm>
            <a:prstGeom prst="rect">
              <a:avLst/>
            </a:prstGeom>
          </p:spPr>
          <p:txBody>
            <a:bodyPr anchor="ctr" rtlCol="false" tIns="50800" lIns="50800" bIns="50800" rIns="50800"/>
            <a:lstStyle/>
            <a:p>
              <a:pPr algn="l">
                <a:lnSpc>
                  <a:spcPts val="2520"/>
                </a:lnSpc>
              </a:pPr>
            </a:p>
          </p:txBody>
        </p:sp>
      </p:grpSp>
      <p:grpSp>
        <p:nvGrpSpPr>
          <p:cNvPr name="Group 6" id="6"/>
          <p:cNvGrpSpPr/>
          <p:nvPr/>
        </p:nvGrpSpPr>
        <p:grpSpPr>
          <a:xfrm rot="0">
            <a:off x="1030373" y="5077769"/>
            <a:ext cx="2167872" cy="637017"/>
            <a:chOff x="0" y="0"/>
            <a:chExt cx="716378" cy="210504"/>
          </a:xfrm>
        </p:grpSpPr>
        <p:sp>
          <p:nvSpPr>
            <p:cNvPr name="Freeform 7" id="7"/>
            <p:cNvSpPr/>
            <p:nvPr/>
          </p:nvSpPr>
          <p:spPr>
            <a:xfrm flipH="false" flipV="false" rot="0">
              <a:off x="0" y="0"/>
              <a:ext cx="716378" cy="210504"/>
            </a:xfrm>
            <a:custGeom>
              <a:avLst/>
              <a:gdLst/>
              <a:ahLst/>
              <a:cxnLst/>
              <a:rect r="r" b="b" t="t" l="l"/>
              <a:pathLst>
                <a:path h="210504" w="716378">
                  <a:moveTo>
                    <a:pt x="105252" y="0"/>
                  </a:moveTo>
                  <a:lnTo>
                    <a:pt x="611126" y="0"/>
                  </a:lnTo>
                  <a:cubicBezTo>
                    <a:pt x="639040" y="0"/>
                    <a:pt x="665811" y="11089"/>
                    <a:pt x="685550" y="30828"/>
                  </a:cubicBezTo>
                  <a:cubicBezTo>
                    <a:pt x="705289" y="50566"/>
                    <a:pt x="716378" y="77337"/>
                    <a:pt x="716378" y="105252"/>
                  </a:cubicBezTo>
                  <a:lnTo>
                    <a:pt x="716378" y="105252"/>
                  </a:lnTo>
                  <a:cubicBezTo>
                    <a:pt x="716378" y="163381"/>
                    <a:pt x="669255" y="210504"/>
                    <a:pt x="611126" y="210504"/>
                  </a:cubicBezTo>
                  <a:lnTo>
                    <a:pt x="105252" y="210504"/>
                  </a:lnTo>
                  <a:cubicBezTo>
                    <a:pt x="47123" y="210504"/>
                    <a:pt x="0" y="163381"/>
                    <a:pt x="0" y="105252"/>
                  </a:cubicBezTo>
                  <a:lnTo>
                    <a:pt x="0" y="105252"/>
                  </a:lnTo>
                  <a:cubicBezTo>
                    <a:pt x="0" y="47123"/>
                    <a:pt x="47123" y="0"/>
                    <a:pt x="105252" y="0"/>
                  </a:cubicBezTo>
                  <a:close/>
                </a:path>
              </a:pathLst>
            </a:custGeom>
            <a:solidFill>
              <a:srgbClr val="0F8DFF"/>
            </a:solidFill>
          </p:spPr>
        </p:sp>
        <p:sp>
          <p:nvSpPr>
            <p:cNvPr name="TextBox 8" id="8"/>
            <p:cNvSpPr txBox="true"/>
            <p:nvPr/>
          </p:nvSpPr>
          <p:spPr>
            <a:xfrm>
              <a:off x="0" y="-38100"/>
              <a:ext cx="716378" cy="248604"/>
            </a:xfrm>
            <a:prstGeom prst="rect">
              <a:avLst/>
            </a:prstGeom>
          </p:spPr>
          <p:txBody>
            <a:bodyPr anchor="ctr" rtlCol="false" tIns="50800" lIns="50800" bIns="50800" rIns="50800"/>
            <a:lstStyle/>
            <a:p>
              <a:pPr algn="l">
                <a:lnSpc>
                  <a:spcPts val="2520"/>
                </a:lnSpc>
              </a:pPr>
            </a:p>
          </p:txBody>
        </p:sp>
      </p:grpSp>
      <p:grpSp>
        <p:nvGrpSpPr>
          <p:cNvPr name="Group 9" id="9"/>
          <p:cNvGrpSpPr/>
          <p:nvPr/>
        </p:nvGrpSpPr>
        <p:grpSpPr>
          <a:xfrm rot="0">
            <a:off x="1011625" y="7121558"/>
            <a:ext cx="3051776" cy="637017"/>
            <a:chOff x="0" y="0"/>
            <a:chExt cx="1008465" cy="210504"/>
          </a:xfrm>
        </p:grpSpPr>
        <p:sp>
          <p:nvSpPr>
            <p:cNvPr name="Freeform 10" id="10"/>
            <p:cNvSpPr/>
            <p:nvPr/>
          </p:nvSpPr>
          <p:spPr>
            <a:xfrm flipH="false" flipV="false" rot="0">
              <a:off x="0" y="0"/>
              <a:ext cx="1008465" cy="210504"/>
            </a:xfrm>
            <a:custGeom>
              <a:avLst/>
              <a:gdLst/>
              <a:ahLst/>
              <a:cxnLst/>
              <a:rect r="r" b="b" t="t" l="l"/>
              <a:pathLst>
                <a:path h="210504" w="1008465">
                  <a:moveTo>
                    <a:pt x="105252" y="0"/>
                  </a:moveTo>
                  <a:lnTo>
                    <a:pt x="903214" y="0"/>
                  </a:lnTo>
                  <a:cubicBezTo>
                    <a:pt x="961343" y="0"/>
                    <a:pt x="1008465" y="47123"/>
                    <a:pt x="1008465" y="105252"/>
                  </a:cubicBezTo>
                  <a:lnTo>
                    <a:pt x="1008465" y="105252"/>
                  </a:lnTo>
                  <a:cubicBezTo>
                    <a:pt x="1008465" y="133166"/>
                    <a:pt x="997377" y="159938"/>
                    <a:pt x="977638" y="179676"/>
                  </a:cubicBezTo>
                  <a:cubicBezTo>
                    <a:pt x="957899" y="199415"/>
                    <a:pt x="931128" y="210504"/>
                    <a:pt x="903214" y="210504"/>
                  </a:cubicBezTo>
                  <a:lnTo>
                    <a:pt x="105252" y="210504"/>
                  </a:lnTo>
                  <a:cubicBezTo>
                    <a:pt x="47123" y="210504"/>
                    <a:pt x="0" y="163381"/>
                    <a:pt x="0" y="105252"/>
                  </a:cubicBezTo>
                  <a:lnTo>
                    <a:pt x="0" y="105252"/>
                  </a:lnTo>
                  <a:cubicBezTo>
                    <a:pt x="0" y="47123"/>
                    <a:pt x="47123" y="0"/>
                    <a:pt x="105252" y="0"/>
                  </a:cubicBezTo>
                  <a:close/>
                </a:path>
              </a:pathLst>
            </a:custGeom>
            <a:solidFill>
              <a:srgbClr val="0F8DFF"/>
            </a:solidFill>
          </p:spPr>
        </p:sp>
        <p:sp>
          <p:nvSpPr>
            <p:cNvPr name="TextBox 11" id="11"/>
            <p:cNvSpPr txBox="true"/>
            <p:nvPr/>
          </p:nvSpPr>
          <p:spPr>
            <a:xfrm>
              <a:off x="0" y="-38100"/>
              <a:ext cx="1008465" cy="248604"/>
            </a:xfrm>
            <a:prstGeom prst="rect">
              <a:avLst/>
            </a:prstGeom>
          </p:spPr>
          <p:txBody>
            <a:bodyPr anchor="ctr" rtlCol="false" tIns="50800" lIns="50800" bIns="50800" rIns="50800"/>
            <a:lstStyle/>
            <a:p>
              <a:pPr algn="l">
                <a:lnSpc>
                  <a:spcPts val="2520"/>
                </a:lnSpc>
              </a:pPr>
            </a:p>
          </p:txBody>
        </p:sp>
      </p:grpSp>
      <p:sp>
        <p:nvSpPr>
          <p:cNvPr name="Freeform 12" id="12"/>
          <p:cNvSpPr/>
          <p:nvPr/>
        </p:nvSpPr>
        <p:spPr>
          <a:xfrm flipH="false" flipV="false" rot="0">
            <a:off x="8626018" y="4178627"/>
            <a:ext cx="4314140" cy="3408035"/>
          </a:xfrm>
          <a:custGeom>
            <a:avLst/>
            <a:gdLst/>
            <a:ahLst/>
            <a:cxnLst/>
            <a:rect r="r" b="b" t="t" l="l"/>
            <a:pathLst>
              <a:path h="3408035" w="4314140">
                <a:moveTo>
                  <a:pt x="0" y="0"/>
                </a:moveTo>
                <a:lnTo>
                  <a:pt x="4314140" y="0"/>
                </a:lnTo>
                <a:lnTo>
                  <a:pt x="4314140" y="3408035"/>
                </a:lnTo>
                <a:lnTo>
                  <a:pt x="0" y="3408035"/>
                </a:lnTo>
                <a:lnTo>
                  <a:pt x="0" y="0"/>
                </a:lnTo>
                <a:close/>
              </a:path>
            </a:pathLst>
          </a:custGeom>
          <a:blipFill>
            <a:blip r:embed="rId4"/>
            <a:stretch>
              <a:fillRect l="0" t="0" r="0" b="0"/>
            </a:stretch>
          </a:blipFill>
          <a:ln w="19050" cap="sq">
            <a:solidFill>
              <a:srgbClr val="0F8DFF"/>
            </a:solidFill>
            <a:prstDash val="solid"/>
            <a:miter/>
          </a:ln>
        </p:spPr>
      </p:sp>
      <p:sp>
        <p:nvSpPr>
          <p:cNvPr name="Freeform 13" id="13"/>
          <p:cNvSpPr/>
          <p:nvPr/>
        </p:nvSpPr>
        <p:spPr>
          <a:xfrm flipH="false" flipV="false" rot="0">
            <a:off x="13197333" y="4178627"/>
            <a:ext cx="4294125" cy="3408035"/>
          </a:xfrm>
          <a:custGeom>
            <a:avLst/>
            <a:gdLst/>
            <a:ahLst/>
            <a:cxnLst/>
            <a:rect r="r" b="b" t="t" l="l"/>
            <a:pathLst>
              <a:path h="3408035" w="4294125">
                <a:moveTo>
                  <a:pt x="0" y="0"/>
                </a:moveTo>
                <a:lnTo>
                  <a:pt x="4294125" y="0"/>
                </a:lnTo>
                <a:lnTo>
                  <a:pt x="4294125" y="3408035"/>
                </a:lnTo>
                <a:lnTo>
                  <a:pt x="0" y="3408035"/>
                </a:lnTo>
                <a:lnTo>
                  <a:pt x="0" y="0"/>
                </a:lnTo>
                <a:close/>
              </a:path>
            </a:pathLst>
          </a:custGeom>
          <a:blipFill>
            <a:blip r:embed="rId5"/>
            <a:stretch>
              <a:fillRect l="0" t="0" r="0" b="0"/>
            </a:stretch>
          </a:blipFill>
          <a:ln w="19050" cap="sq">
            <a:solidFill>
              <a:srgbClr val="0F8DFF"/>
            </a:solidFill>
            <a:prstDash val="solid"/>
            <a:miter/>
          </a:ln>
        </p:spPr>
      </p:sp>
      <p:sp>
        <p:nvSpPr>
          <p:cNvPr name="TextBox 14" id="14"/>
          <p:cNvSpPr txBox="true"/>
          <p:nvPr/>
        </p:nvSpPr>
        <p:spPr>
          <a:xfrm rot="0">
            <a:off x="858477" y="899231"/>
            <a:ext cx="4893396" cy="1042882"/>
          </a:xfrm>
          <a:prstGeom prst="rect">
            <a:avLst/>
          </a:prstGeom>
        </p:spPr>
        <p:txBody>
          <a:bodyPr anchor="t" rtlCol="false" tIns="0" lIns="0" bIns="0" rIns="0">
            <a:spAutoFit/>
          </a:bodyPr>
          <a:lstStyle/>
          <a:p>
            <a:pPr algn="l">
              <a:lnSpc>
                <a:spcPts val="7874"/>
              </a:lnSpc>
            </a:pPr>
            <a:r>
              <a:rPr lang="en-US" sz="7874">
                <a:solidFill>
                  <a:srgbClr val="0D0D0D"/>
                </a:solidFill>
                <a:latin typeface="Neue Montreal"/>
                <a:ea typeface="Neue Montreal"/>
                <a:cs typeface="Neue Montreal"/>
                <a:sym typeface="Neue Montreal"/>
              </a:rPr>
              <a:t>Dashboard</a:t>
            </a:r>
          </a:p>
        </p:txBody>
      </p:sp>
      <p:sp>
        <p:nvSpPr>
          <p:cNvPr name="TextBox 15" id="15"/>
          <p:cNvSpPr txBox="true"/>
          <p:nvPr/>
        </p:nvSpPr>
        <p:spPr>
          <a:xfrm rot="0">
            <a:off x="1480050" y="1964834"/>
            <a:ext cx="7145968" cy="539993"/>
          </a:xfrm>
          <a:prstGeom prst="rect">
            <a:avLst/>
          </a:prstGeom>
        </p:spPr>
        <p:txBody>
          <a:bodyPr anchor="t" rtlCol="false" tIns="0" lIns="0" bIns="0" rIns="0">
            <a:spAutoFit/>
          </a:bodyPr>
          <a:lstStyle/>
          <a:p>
            <a:pPr algn="l">
              <a:lnSpc>
                <a:spcPts val="4009"/>
              </a:lnSpc>
            </a:pPr>
            <a:r>
              <a:rPr lang="en-US" sz="4009">
                <a:solidFill>
                  <a:srgbClr val="0D0D0D"/>
                </a:solidFill>
                <a:latin typeface="Neue Montreal"/>
                <a:ea typeface="Neue Montreal"/>
                <a:cs typeface="Neue Montreal"/>
                <a:sym typeface="Neue Montreal"/>
              </a:rPr>
              <a:t>Reduced Customer Engagement</a:t>
            </a:r>
          </a:p>
        </p:txBody>
      </p:sp>
      <p:sp>
        <p:nvSpPr>
          <p:cNvPr name="TextBox 16" id="16"/>
          <p:cNvSpPr txBox="true"/>
          <p:nvPr/>
        </p:nvSpPr>
        <p:spPr>
          <a:xfrm rot="0">
            <a:off x="12598463" y="9220200"/>
            <a:ext cx="4768724" cy="306705"/>
          </a:xfrm>
          <a:prstGeom prst="rect">
            <a:avLst/>
          </a:prstGeom>
        </p:spPr>
        <p:txBody>
          <a:bodyPr anchor="t" rtlCol="false" tIns="0" lIns="0" bIns="0" rIns="0">
            <a:spAutoFit/>
          </a:bodyPr>
          <a:lstStyle/>
          <a:p>
            <a:pPr algn="r" marL="0" indent="0" lvl="0">
              <a:lnSpc>
                <a:spcPts val="2520"/>
              </a:lnSpc>
              <a:spcBef>
                <a:spcPct val="0"/>
              </a:spcBef>
            </a:pPr>
            <a:r>
              <a:rPr lang="en-US" sz="1800">
                <a:solidFill>
                  <a:srgbClr val="0D0D0D"/>
                </a:solidFill>
                <a:latin typeface="Neue Montreal"/>
                <a:ea typeface="Neue Montreal"/>
                <a:cs typeface="Neue Montreal"/>
                <a:sym typeface="Neue Montreal"/>
              </a:rPr>
              <a:t>Gina Lilipaly</a:t>
            </a:r>
          </a:p>
        </p:txBody>
      </p:sp>
      <p:sp>
        <p:nvSpPr>
          <p:cNvPr name="TextBox 17" id="17"/>
          <p:cNvSpPr txBox="true"/>
          <p:nvPr/>
        </p:nvSpPr>
        <p:spPr>
          <a:xfrm rot="0">
            <a:off x="1028700" y="9220200"/>
            <a:ext cx="3671887" cy="306705"/>
          </a:xfrm>
          <a:prstGeom prst="rect">
            <a:avLst/>
          </a:prstGeom>
        </p:spPr>
        <p:txBody>
          <a:bodyPr anchor="t" rtlCol="false" tIns="0" lIns="0" bIns="0" rIns="0">
            <a:spAutoFit/>
          </a:bodyPr>
          <a:lstStyle/>
          <a:p>
            <a:pPr algn="l">
              <a:lnSpc>
                <a:spcPts val="2520"/>
              </a:lnSpc>
            </a:pPr>
            <a:r>
              <a:rPr lang="en-US" sz="1800">
                <a:solidFill>
                  <a:srgbClr val="0D0D0D"/>
                </a:solidFill>
                <a:latin typeface="Neue Montreal"/>
                <a:ea typeface="Neue Montreal"/>
                <a:cs typeface="Neue Montreal"/>
                <a:sym typeface="Neue Montreal"/>
              </a:rPr>
              <a:t>Marketing Analytics</a:t>
            </a:r>
          </a:p>
        </p:txBody>
      </p:sp>
      <p:sp>
        <p:nvSpPr>
          <p:cNvPr name="TextBox 18" id="18"/>
          <p:cNvSpPr txBox="true"/>
          <p:nvPr/>
        </p:nvSpPr>
        <p:spPr>
          <a:xfrm rot="0">
            <a:off x="1216665" y="3077517"/>
            <a:ext cx="3544499" cy="291657"/>
          </a:xfrm>
          <a:prstGeom prst="rect">
            <a:avLst/>
          </a:prstGeom>
        </p:spPr>
        <p:txBody>
          <a:bodyPr anchor="t" rtlCol="false" tIns="0" lIns="0" bIns="0" rIns="0">
            <a:spAutoFit/>
          </a:bodyPr>
          <a:lstStyle/>
          <a:p>
            <a:pPr algn="l" marL="0" indent="0" lvl="0">
              <a:lnSpc>
                <a:spcPts val="2343"/>
              </a:lnSpc>
              <a:spcBef>
                <a:spcPct val="0"/>
              </a:spcBef>
            </a:pPr>
            <a:r>
              <a:rPr lang="en-US" sz="1673">
                <a:solidFill>
                  <a:srgbClr val="FFFFFF"/>
                </a:solidFill>
                <a:latin typeface="Neue Montreal"/>
                <a:ea typeface="Neue Montreal"/>
                <a:cs typeface="Neue Montreal"/>
                <a:sym typeface="Neue Montreal"/>
              </a:rPr>
              <a:t>Customer Ratings Distribution</a:t>
            </a:r>
          </a:p>
        </p:txBody>
      </p:sp>
      <p:sp>
        <p:nvSpPr>
          <p:cNvPr name="TextBox 19" id="19"/>
          <p:cNvSpPr txBox="true"/>
          <p:nvPr/>
        </p:nvSpPr>
        <p:spPr>
          <a:xfrm rot="0">
            <a:off x="1049120" y="3635875"/>
            <a:ext cx="7319723" cy="1003745"/>
          </a:xfrm>
          <a:prstGeom prst="rect">
            <a:avLst/>
          </a:prstGeom>
        </p:spPr>
        <p:txBody>
          <a:bodyPr anchor="t" rtlCol="false" tIns="0" lIns="0" bIns="0" rIns="0">
            <a:spAutoFit/>
          </a:bodyPr>
          <a:lstStyle/>
          <a:p>
            <a:pPr algn="l">
              <a:lnSpc>
                <a:spcPts val="2008"/>
              </a:lnSpc>
            </a:pPr>
            <a:r>
              <a:rPr lang="en-US" sz="1434">
                <a:solidFill>
                  <a:srgbClr val="0D0D0D"/>
                </a:solidFill>
                <a:latin typeface="Inter"/>
                <a:ea typeface="Inter"/>
                <a:cs typeface="Inter"/>
                <a:sym typeface="Inter"/>
              </a:rPr>
              <a:t>The majority of customer reviews are in the higher ratings, with 140 reviews at 4 stars and 135 reviews at 5 stars, indicating overall positive feedback. Lower ratings (1-2 stars) account for a smaller proportion, with 26 reviews at 1 star and 57 reviews at 2 stars.</a:t>
            </a:r>
          </a:p>
        </p:txBody>
      </p:sp>
      <p:sp>
        <p:nvSpPr>
          <p:cNvPr name="TextBox 20" id="20"/>
          <p:cNvSpPr txBox="true"/>
          <p:nvPr/>
        </p:nvSpPr>
        <p:spPr>
          <a:xfrm rot="0">
            <a:off x="1276409" y="5225696"/>
            <a:ext cx="3544499" cy="291657"/>
          </a:xfrm>
          <a:prstGeom prst="rect">
            <a:avLst/>
          </a:prstGeom>
        </p:spPr>
        <p:txBody>
          <a:bodyPr anchor="t" rtlCol="false" tIns="0" lIns="0" bIns="0" rIns="0">
            <a:spAutoFit/>
          </a:bodyPr>
          <a:lstStyle/>
          <a:p>
            <a:pPr algn="l" marL="0" indent="0" lvl="0">
              <a:lnSpc>
                <a:spcPts val="2343"/>
              </a:lnSpc>
              <a:spcBef>
                <a:spcPct val="0"/>
              </a:spcBef>
            </a:pPr>
            <a:r>
              <a:rPr lang="en-US" sz="1673">
                <a:solidFill>
                  <a:srgbClr val="FFFFFF"/>
                </a:solidFill>
                <a:latin typeface="Neue Montreal"/>
                <a:ea typeface="Neue Montreal"/>
                <a:cs typeface="Neue Montreal"/>
                <a:sym typeface="Neue Montreal"/>
              </a:rPr>
              <a:t>Sentiment Analysis</a:t>
            </a:r>
          </a:p>
        </p:txBody>
      </p:sp>
      <p:sp>
        <p:nvSpPr>
          <p:cNvPr name="TextBox 21" id="21"/>
          <p:cNvSpPr txBox="true"/>
          <p:nvPr/>
        </p:nvSpPr>
        <p:spPr>
          <a:xfrm rot="0">
            <a:off x="1030373" y="5784866"/>
            <a:ext cx="6769188" cy="1003745"/>
          </a:xfrm>
          <a:prstGeom prst="rect">
            <a:avLst/>
          </a:prstGeom>
        </p:spPr>
        <p:txBody>
          <a:bodyPr anchor="t" rtlCol="false" tIns="0" lIns="0" bIns="0" rIns="0">
            <a:spAutoFit/>
          </a:bodyPr>
          <a:lstStyle/>
          <a:p>
            <a:pPr algn="l">
              <a:lnSpc>
                <a:spcPts val="2008"/>
              </a:lnSpc>
            </a:pPr>
            <a:r>
              <a:rPr lang="en-US" sz="1434">
                <a:solidFill>
                  <a:srgbClr val="0D0D0D"/>
                </a:solidFill>
                <a:latin typeface="Inter"/>
                <a:ea typeface="Inter"/>
                <a:cs typeface="Inter"/>
                <a:sym typeface="Inter"/>
              </a:rPr>
              <a:t>Positive sentiment dominates with 275 reviews, reflecting a generally satisfied customer base. Negative sentiment is present in 82 reviews, with a smaller number of mixed and neutral sentiments, suggesting some areas for improvement but overall strong customer approval</a:t>
            </a:r>
          </a:p>
        </p:txBody>
      </p:sp>
      <p:sp>
        <p:nvSpPr>
          <p:cNvPr name="TextBox 22" id="22"/>
          <p:cNvSpPr txBox="true"/>
          <p:nvPr/>
        </p:nvSpPr>
        <p:spPr>
          <a:xfrm rot="0">
            <a:off x="1257661" y="7269485"/>
            <a:ext cx="3544499" cy="291657"/>
          </a:xfrm>
          <a:prstGeom prst="rect">
            <a:avLst/>
          </a:prstGeom>
        </p:spPr>
        <p:txBody>
          <a:bodyPr anchor="t" rtlCol="false" tIns="0" lIns="0" bIns="0" rIns="0">
            <a:spAutoFit/>
          </a:bodyPr>
          <a:lstStyle/>
          <a:p>
            <a:pPr algn="l" marL="0" indent="0" lvl="0">
              <a:lnSpc>
                <a:spcPts val="2343"/>
              </a:lnSpc>
              <a:spcBef>
                <a:spcPct val="0"/>
              </a:spcBef>
            </a:pPr>
            <a:r>
              <a:rPr lang="en-US" sz="1673">
                <a:solidFill>
                  <a:srgbClr val="FFFFFF"/>
                </a:solidFill>
                <a:latin typeface="Neue Montreal"/>
                <a:ea typeface="Neue Montreal"/>
                <a:cs typeface="Neue Montreal"/>
                <a:sym typeface="Neue Montreal"/>
              </a:rPr>
              <a:t>Opportunity for Improvement</a:t>
            </a:r>
          </a:p>
        </p:txBody>
      </p:sp>
      <p:sp>
        <p:nvSpPr>
          <p:cNvPr name="TextBox 23" id="23"/>
          <p:cNvSpPr txBox="true"/>
          <p:nvPr/>
        </p:nvSpPr>
        <p:spPr>
          <a:xfrm rot="0">
            <a:off x="1011625" y="7828654"/>
            <a:ext cx="6769188" cy="1003745"/>
          </a:xfrm>
          <a:prstGeom prst="rect">
            <a:avLst/>
          </a:prstGeom>
        </p:spPr>
        <p:txBody>
          <a:bodyPr anchor="t" rtlCol="false" tIns="0" lIns="0" bIns="0" rIns="0">
            <a:spAutoFit/>
          </a:bodyPr>
          <a:lstStyle/>
          <a:p>
            <a:pPr algn="l">
              <a:lnSpc>
                <a:spcPts val="2008"/>
              </a:lnSpc>
            </a:pPr>
            <a:r>
              <a:rPr lang="en-US" sz="1434">
                <a:solidFill>
                  <a:srgbClr val="0D0D0D"/>
                </a:solidFill>
                <a:latin typeface="Inter"/>
                <a:ea typeface="Inter"/>
                <a:cs typeface="Inter"/>
                <a:sym typeface="Inter"/>
              </a:rPr>
              <a:t>The presence of mixed positive and mixed negative sentiments suggests that there are opportunities to convert those mixed experiences into more clearly positive ones, potentially boosting overall ratings. Addressing the specific concerns in mixed reviews could elevate customer satisfaction.</a:t>
            </a:r>
          </a:p>
        </p:txBody>
      </p:sp>
    </p:spTree>
  </p:cSld>
  <p:clrMapOvr>
    <a:masterClrMapping/>
  </p:clrMapOvr>
  <p:transition spd="fast">
    <p:wipe dir="u"/>
  </p:transition>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F8DFF"/>
        </a:solidFill>
      </p:bgPr>
    </p:bg>
    <p:spTree>
      <p:nvGrpSpPr>
        <p:cNvPr id="1" name=""/>
        <p:cNvGrpSpPr/>
        <p:nvPr/>
      </p:nvGrpSpPr>
      <p:grpSpPr>
        <a:xfrm>
          <a:off x="0" y="0"/>
          <a:ext cx="0" cy="0"/>
          <a:chOff x="0" y="0"/>
          <a:chExt cx="0" cy="0"/>
        </a:xfrm>
      </p:grpSpPr>
      <p:sp>
        <p:nvSpPr>
          <p:cNvPr name="TextBox 2" id="2"/>
          <p:cNvSpPr txBox="true"/>
          <p:nvPr/>
        </p:nvSpPr>
        <p:spPr>
          <a:xfrm rot="0">
            <a:off x="1069919" y="1159827"/>
            <a:ext cx="10052162" cy="1397636"/>
          </a:xfrm>
          <a:prstGeom prst="rect">
            <a:avLst/>
          </a:prstGeom>
        </p:spPr>
        <p:txBody>
          <a:bodyPr anchor="t" rtlCol="false" tIns="0" lIns="0" bIns="0" rIns="0">
            <a:spAutoFit/>
          </a:bodyPr>
          <a:lstStyle/>
          <a:p>
            <a:pPr algn="l">
              <a:lnSpc>
                <a:spcPts val="10400"/>
              </a:lnSpc>
            </a:pPr>
            <a:r>
              <a:rPr lang="en-US" sz="10400">
                <a:solidFill>
                  <a:srgbClr val="FFFFFF"/>
                </a:solidFill>
                <a:latin typeface="Neue Montreal"/>
                <a:ea typeface="Neue Montreal"/>
                <a:cs typeface="Neue Montreal"/>
                <a:sym typeface="Neue Montreal"/>
              </a:rPr>
              <a:t>Recommendation</a:t>
            </a:r>
          </a:p>
        </p:txBody>
      </p:sp>
      <p:sp>
        <p:nvSpPr>
          <p:cNvPr name="TextBox 3" id="3"/>
          <p:cNvSpPr txBox="true"/>
          <p:nvPr/>
        </p:nvSpPr>
        <p:spPr>
          <a:xfrm rot="0">
            <a:off x="12598463" y="9220200"/>
            <a:ext cx="4768724" cy="306705"/>
          </a:xfrm>
          <a:prstGeom prst="rect">
            <a:avLst/>
          </a:prstGeom>
        </p:spPr>
        <p:txBody>
          <a:bodyPr anchor="t" rtlCol="false" tIns="0" lIns="0" bIns="0" rIns="0">
            <a:spAutoFit/>
          </a:bodyPr>
          <a:lstStyle/>
          <a:p>
            <a:pPr algn="r" marL="0" indent="0" lvl="0">
              <a:lnSpc>
                <a:spcPts val="2520"/>
              </a:lnSpc>
              <a:spcBef>
                <a:spcPct val="0"/>
              </a:spcBef>
            </a:pPr>
            <a:r>
              <a:rPr lang="en-US" sz="1800">
                <a:solidFill>
                  <a:srgbClr val="FFFFFF"/>
                </a:solidFill>
                <a:latin typeface="Neue Montreal"/>
                <a:ea typeface="Neue Montreal"/>
                <a:cs typeface="Neue Montreal"/>
                <a:sym typeface="Neue Montreal"/>
              </a:rPr>
              <a:t>Gina Lilipaly</a:t>
            </a:r>
          </a:p>
        </p:txBody>
      </p:sp>
      <p:sp>
        <p:nvSpPr>
          <p:cNvPr name="TextBox 4" id="4"/>
          <p:cNvSpPr txBox="true"/>
          <p:nvPr/>
        </p:nvSpPr>
        <p:spPr>
          <a:xfrm rot="0">
            <a:off x="1028700" y="9220200"/>
            <a:ext cx="3671887" cy="306705"/>
          </a:xfrm>
          <a:prstGeom prst="rect">
            <a:avLst/>
          </a:prstGeom>
        </p:spPr>
        <p:txBody>
          <a:bodyPr anchor="t" rtlCol="false" tIns="0" lIns="0" bIns="0" rIns="0">
            <a:spAutoFit/>
          </a:bodyPr>
          <a:lstStyle/>
          <a:p>
            <a:pPr algn="l">
              <a:lnSpc>
                <a:spcPts val="2520"/>
              </a:lnSpc>
            </a:pPr>
            <a:r>
              <a:rPr lang="en-US" sz="1800">
                <a:solidFill>
                  <a:srgbClr val="FFFFFF"/>
                </a:solidFill>
                <a:latin typeface="Neue Montreal"/>
                <a:ea typeface="Neue Montreal"/>
                <a:cs typeface="Neue Montreal"/>
                <a:sym typeface="Neue Montreal"/>
              </a:rPr>
              <a:t>Marketing Analytics</a:t>
            </a:r>
          </a:p>
        </p:txBody>
      </p:sp>
      <p:grpSp>
        <p:nvGrpSpPr>
          <p:cNvPr name="Group 5" id="5"/>
          <p:cNvGrpSpPr/>
          <p:nvPr/>
        </p:nvGrpSpPr>
        <p:grpSpPr>
          <a:xfrm rot="0">
            <a:off x="1045203" y="3214687"/>
            <a:ext cx="4958599" cy="723236"/>
            <a:chOff x="0" y="0"/>
            <a:chExt cx="1024523" cy="149432"/>
          </a:xfrm>
        </p:grpSpPr>
        <p:sp>
          <p:nvSpPr>
            <p:cNvPr name="Freeform 6" id="6"/>
            <p:cNvSpPr/>
            <p:nvPr/>
          </p:nvSpPr>
          <p:spPr>
            <a:xfrm flipH="false" flipV="false" rot="0">
              <a:off x="0" y="0"/>
              <a:ext cx="1024523" cy="149432"/>
            </a:xfrm>
            <a:custGeom>
              <a:avLst/>
              <a:gdLst/>
              <a:ahLst/>
              <a:cxnLst/>
              <a:rect r="r" b="b" t="t" l="l"/>
              <a:pathLst>
                <a:path h="149432" w="1024523">
                  <a:moveTo>
                    <a:pt x="74716" y="0"/>
                  </a:moveTo>
                  <a:lnTo>
                    <a:pt x="949807" y="0"/>
                  </a:lnTo>
                  <a:cubicBezTo>
                    <a:pt x="969623" y="0"/>
                    <a:pt x="988627" y="7872"/>
                    <a:pt x="1002639" y="21884"/>
                  </a:cubicBezTo>
                  <a:cubicBezTo>
                    <a:pt x="1016651" y="35896"/>
                    <a:pt x="1024523" y="54900"/>
                    <a:pt x="1024523" y="74716"/>
                  </a:cubicBezTo>
                  <a:lnTo>
                    <a:pt x="1024523" y="74716"/>
                  </a:lnTo>
                  <a:cubicBezTo>
                    <a:pt x="1024523" y="94532"/>
                    <a:pt x="1016651" y="113536"/>
                    <a:pt x="1002639" y="127548"/>
                  </a:cubicBezTo>
                  <a:cubicBezTo>
                    <a:pt x="988627" y="141560"/>
                    <a:pt x="969623" y="149432"/>
                    <a:pt x="949807" y="149432"/>
                  </a:cubicBezTo>
                  <a:lnTo>
                    <a:pt x="74716" y="149432"/>
                  </a:lnTo>
                  <a:cubicBezTo>
                    <a:pt x="54900" y="149432"/>
                    <a:pt x="35896" y="141560"/>
                    <a:pt x="21884" y="127548"/>
                  </a:cubicBezTo>
                  <a:cubicBezTo>
                    <a:pt x="7872" y="113536"/>
                    <a:pt x="0" y="94532"/>
                    <a:pt x="0" y="74716"/>
                  </a:cubicBezTo>
                  <a:lnTo>
                    <a:pt x="0" y="74716"/>
                  </a:lnTo>
                  <a:cubicBezTo>
                    <a:pt x="0" y="54900"/>
                    <a:pt x="7872" y="35896"/>
                    <a:pt x="21884" y="21884"/>
                  </a:cubicBezTo>
                  <a:cubicBezTo>
                    <a:pt x="35896" y="7872"/>
                    <a:pt x="54900" y="0"/>
                    <a:pt x="74716" y="0"/>
                  </a:cubicBezTo>
                  <a:close/>
                </a:path>
              </a:pathLst>
            </a:custGeom>
            <a:solidFill>
              <a:srgbClr val="FFFFFF"/>
            </a:solidFill>
          </p:spPr>
        </p:sp>
        <p:sp>
          <p:nvSpPr>
            <p:cNvPr name="TextBox 7" id="7"/>
            <p:cNvSpPr txBox="true"/>
            <p:nvPr/>
          </p:nvSpPr>
          <p:spPr>
            <a:xfrm>
              <a:off x="0" y="-38100"/>
              <a:ext cx="1024523" cy="187532"/>
            </a:xfrm>
            <a:prstGeom prst="rect">
              <a:avLst/>
            </a:prstGeom>
          </p:spPr>
          <p:txBody>
            <a:bodyPr anchor="ctr" rtlCol="false" tIns="50800" lIns="50800" bIns="50800" rIns="50800"/>
            <a:lstStyle/>
            <a:p>
              <a:pPr algn="l">
                <a:lnSpc>
                  <a:spcPts val="2520"/>
                </a:lnSpc>
              </a:pPr>
            </a:p>
          </p:txBody>
        </p:sp>
      </p:grpSp>
      <p:sp>
        <p:nvSpPr>
          <p:cNvPr name="TextBox 8" id="8"/>
          <p:cNvSpPr txBox="true"/>
          <p:nvPr/>
        </p:nvSpPr>
        <p:spPr>
          <a:xfrm rot="0">
            <a:off x="1315327" y="3316391"/>
            <a:ext cx="3819369" cy="462679"/>
          </a:xfrm>
          <a:prstGeom prst="rect">
            <a:avLst/>
          </a:prstGeom>
        </p:spPr>
        <p:txBody>
          <a:bodyPr anchor="t" rtlCol="false" tIns="0" lIns="0" bIns="0" rIns="0">
            <a:spAutoFit/>
          </a:bodyPr>
          <a:lstStyle/>
          <a:p>
            <a:pPr algn="l" marL="0" indent="0" lvl="0">
              <a:lnSpc>
                <a:spcPts val="3747"/>
              </a:lnSpc>
              <a:spcBef>
                <a:spcPct val="0"/>
              </a:spcBef>
            </a:pPr>
            <a:r>
              <a:rPr lang="en-US" sz="2676">
                <a:solidFill>
                  <a:srgbClr val="0D0D0D"/>
                </a:solidFill>
                <a:latin typeface="Neue Montreal"/>
                <a:ea typeface="Neue Montreal"/>
                <a:cs typeface="Neue Montreal"/>
                <a:sym typeface="Neue Montreal"/>
              </a:rPr>
              <a:t>Increase Conversion Rates</a:t>
            </a:r>
          </a:p>
        </p:txBody>
      </p:sp>
      <p:grpSp>
        <p:nvGrpSpPr>
          <p:cNvPr name="Group 9" id="9"/>
          <p:cNvGrpSpPr/>
          <p:nvPr/>
        </p:nvGrpSpPr>
        <p:grpSpPr>
          <a:xfrm rot="0">
            <a:off x="991871" y="5341937"/>
            <a:ext cx="5079413" cy="723236"/>
            <a:chOff x="0" y="0"/>
            <a:chExt cx="1049485" cy="149432"/>
          </a:xfrm>
        </p:grpSpPr>
        <p:sp>
          <p:nvSpPr>
            <p:cNvPr name="Freeform 10" id="10"/>
            <p:cNvSpPr/>
            <p:nvPr/>
          </p:nvSpPr>
          <p:spPr>
            <a:xfrm flipH="false" flipV="false" rot="0">
              <a:off x="0" y="0"/>
              <a:ext cx="1049485" cy="149432"/>
            </a:xfrm>
            <a:custGeom>
              <a:avLst/>
              <a:gdLst/>
              <a:ahLst/>
              <a:cxnLst/>
              <a:rect r="r" b="b" t="t" l="l"/>
              <a:pathLst>
                <a:path h="149432" w="1049485">
                  <a:moveTo>
                    <a:pt x="74716" y="0"/>
                  </a:moveTo>
                  <a:lnTo>
                    <a:pt x="974769" y="0"/>
                  </a:lnTo>
                  <a:cubicBezTo>
                    <a:pt x="994585" y="0"/>
                    <a:pt x="1013589" y="7872"/>
                    <a:pt x="1027601" y="21884"/>
                  </a:cubicBezTo>
                  <a:cubicBezTo>
                    <a:pt x="1041613" y="35896"/>
                    <a:pt x="1049485" y="54900"/>
                    <a:pt x="1049485" y="74716"/>
                  </a:cubicBezTo>
                  <a:lnTo>
                    <a:pt x="1049485" y="74716"/>
                  </a:lnTo>
                  <a:cubicBezTo>
                    <a:pt x="1049485" y="94532"/>
                    <a:pt x="1041613" y="113536"/>
                    <a:pt x="1027601" y="127548"/>
                  </a:cubicBezTo>
                  <a:cubicBezTo>
                    <a:pt x="1013589" y="141560"/>
                    <a:pt x="994585" y="149432"/>
                    <a:pt x="974769" y="149432"/>
                  </a:cubicBezTo>
                  <a:lnTo>
                    <a:pt x="74716" y="149432"/>
                  </a:lnTo>
                  <a:cubicBezTo>
                    <a:pt x="54900" y="149432"/>
                    <a:pt x="35896" y="141560"/>
                    <a:pt x="21884" y="127548"/>
                  </a:cubicBezTo>
                  <a:cubicBezTo>
                    <a:pt x="7872" y="113536"/>
                    <a:pt x="0" y="94532"/>
                    <a:pt x="0" y="74716"/>
                  </a:cubicBezTo>
                  <a:lnTo>
                    <a:pt x="0" y="74716"/>
                  </a:lnTo>
                  <a:cubicBezTo>
                    <a:pt x="0" y="54900"/>
                    <a:pt x="7872" y="35896"/>
                    <a:pt x="21884" y="21884"/>
                  </a:cubicBezTo>
                  <a:cubicBezTo>
                    <a:pt x="35896" y="7872"/>
                    <a:pt x="54900" y="0"/>
                    <a:pt x="74716" y="0"/>
                  </a:cubicBezTo>
                  <a:close/>
                </a:path>
              </a:pathLst>
            </a:custGeom>
            <a:solidFill>
              <a:srgbClr val="FFFFFF"/>
            </a:solidFill>
          </p:spPr>
        </p:sp>
        <p:sp>
          <p:nvSpPr>
            <p:cNvPr name="TextBox 11" id="11"/>
            <p:cNvSpPr txBox="true"/>
            <p:nvPr/>
          </p:nvSpPr>
          <p:spPr>
            <a:xfrm>
              <a:off x="0" y="-38100"/>
              <a:ext cx="1049485" cy="187532"/>
            </a:xfrm>
            <a:prstGeom prst="rect">
              <a:avLst/>
            </a:prstGeom>
          </p:spPr>
          <p:txBody>
            <a:bodyPr anchor="ctr" rtlCol="false" tIns="50800" lIns="50800" bIns="50800" rIns="50800"/>
            <a:lstStyle/>
            <a:p>
              <a:pPr algn="l">
                <a:lnSpc>
                  <a:spcPts val="2520"/>
                </a:lnSpc>
              </a:pPr>
            </a:p>
          </p:txBody>
        </p:sp>
      </p:grpSp>
      <p:sp>
        <p:nvSpPr>
          <p:cNvPr name="TextBox 12" id="12"/>
          <p:cNvSpPr txBox="true"/>
          <p:nvPr/>
        </p:nvSpPr>
        <p:spPr>
          <a:xfrm rot="0">
            <a:off x="1261996" y="5443640"/>
            <a:ext cx="4809288" cy="462679"/>
          </a:xfrm>
          <a:prstGeom prst="rect">
            <a:avLst/>
          </a:prstGeom>
        </p:spPr>
        <p:txBody>
          <a:bodyPr anchor="t" rtlCol="false" tIns="0" lIns="0" bIns="0" rIns="0">
            <a:spAutoFit/>
          </a:bodyPr>
          <a:lstStyle/>
          <a:p>
            <a:pPr algn="l" marL="0" indent="0" lvl="0">
              <a:lnSpc>
                <a:spcPts val="3747"/>
              </a:lnSpc>
              <a:spcBef>
                <a:spcPct val="0"/>
              </a:spcBef>
            </a:pPr>
            <a:r>
              <a:rPr lang="en-US" sz="2676">
                <a:solidFill>
                  <a:srgbClr val="0D0D0D"/>
                </a:solidFill>
                <a:latin typeface="Neue Montreal"/>
                <a:ea typeface="Neue Montreal"/>
                <a:cs typeface="Neue Montreal"/>
                <a:sym typeface="Neue Montreal"/>
              </a:rPr>
              <a:t>Enhance Customer Engagement</a:t>
            </a:r>
          </a:p>
        </p:txBody>
      </p:sp>
      <p:grpSp>
        <p:nvGrpSpPr>
          <p:cNvPr name="Group 13" id="13"/>
          <p:cNvGrpSpPr/>
          <p:nvPr/>
        </p:nvGrpSpPr>
        <p:grpSpPr>
          <a:xfrm rot="0">
            <a:off x="984796" y="7357412"/>
            <a:ext cx="5079413" cy="723236"/>
            <a:chOff x="0" y="0"/>
            <a:chExt cx="1049485" cy="149432"/>
          </a:xfrm>
        </p:grpSpPr>
        <p:sp>
          <p:nvSpPr>
            <p:cNvPr name="Freeform 14" id="14"/>
            <p:cNvSpPr/>
            <p:nvPr/>
          </p:nvSpPr>
          <p:spPr>
            <a:xfrm flipH="false" flipV="false" rot="0">
              <a:off x="0" y="0"/>
              <a:ext cx="1049485" cy="149432"/>
            </a:xfrm>
            <a:custGeom>
              <a:avLst/>
              <a:gdLst/>
              <a:ahLst/>
              <a:cxnLst/>
              <a:rect r="r" b="b" t="t" l="l"/>
              <a:pathLst>
                <a:path h="149432" w="1049485">
                  <a:moveTo>
                    <a:pt x="74716" y="0"/>
                  </a:moveTo>
                  <a:lnTo>
                    <a:pt x="974769" y="0"/>
                  </a:lnTo>
                  <a:cubicBezTo>
                    <a:pt x="994585" y="0"/>
                    <a:pt x="1013589" y="7872"/>
                    <a:pt x="1027601" y="21884"/>
                  </a:cubicBezTo>
                  <a:cubicBezTo>
                    <a:pt x="1041613" y="35896"/>
                    <a:pt x="1049485" y="54900"/>
                    <a:pt x="1049485" y="74716"/>
                  </a:cubicBezTo>
                  <a:lnTo>
                    <a:pt x="1049485" y="74716"/>
                  </a:lnTo>
                  <a:cubicBezTo>
                    <a:pt x="1049485" y="94532"/>
                    <a:pt x="1041613" y="113536"/>
                    <a:pt x="1027601" y="127548"/>
                  </a:cubicBezTo>
                  <a:cubicBezTo>
                    <a:pt x="1013589" y="141560"/>
                    <a:pt x="994585" y="149432"/>
                    <a:pt x="974769" y="149432"/>
                  </a:cubicBezTo>
                  <a:lnTo>
                    <a:pt x="74716" y="149432"/>
                  </a:lnTo>
                  <a:cubicBezTo>
                    <a:pt x="54900" y="149432"/>
                    <a:pt x="35896" y="141560"/>
                    <a:pt x="21884" y="127548"/>
                  </a:cubicBezTo>
                  <a:cubicBezTo>
                    <a:pt x="7872" y="113536"/>
                    <a:pt x="0" y="94532"/>
                    <a:pt x="0" y="74716"/>
                  </a:cubicBezTo>
                  <a:lnTo>
                    <a:pt x="0" y="74716"/>
                  </a:lnTo>
                  <a:cubicBezTo>
                    <a:pt x="0" y="54900"/>
                    <a:pt x="7872" y="35896"/>
                    <a:pt x="21884" y="21884"/>
                  </a:cubicBezTo>
                  <a:cubicBezTo>
                    <a:pt x="35896" y="7872"/>
                    <a:pt x="54900" y="0"/>
                    <a:pt x="74716" y="0"/>
                  </a:cubicBezTo>
                  <a:close/>
                </a:path>
              </a:pathLst>
            </a:custGeom>
            <a:solidFill>
              <a:srgbClr val="FFFFFF"/>
            </a:solidFill>
          </p:spPr>
        </p:sp>
        <p:sp>
          <p:nvSpPr>
            <p:cNvPr name="TextBox 15" id="15"/>
            <p:cNvSpPr txBox="true"/>
            <p:nvPr/>
          </p:nvSpPr>
          <p:spPr>
            <a:xfrm>
              <a:off x="0" y="-38100"/>
              <a:ext cx="1049485" cy="187532"/>
            </a:xfrm>
            <a:prstGeom prst="rect">
              <a:avLst/>
            </a:prstGeom>
          </p:spPr>
          <p:txBody>
            <a:bodyPr anchor="ctr" rtlCol="false" tIns="50800" lIns="50800" bIns="50800" rIns="50800"/>
            <a:lstStyle/>
            <a:p>
              <a:pPr algn="l">
                <a:lnSpc>
                  <a:spcPts val="2520"/>
                </a:lnSpc>
              </a:pPr>
            </a:p>
          </p:txBody>
        </p:sp>
      </p:grpSp>
      <p:sp>
        <p:nvSpPr>
          <p:cNvPr name="TextBox 16" id="16"/>
          <p:cNvSpPr txBox="true"/>
          <p:nvPr/>
        </p:nvSpPr>
        <p:spPr>
          <a:xfrm rot="0">
            <a:off x="1254920" y="7492042"/>
            <a:ext cx="4809288" cy="406351"/>
          </a:xfrm>
          <a:prstGeom prst="rect">
            <a:avLst/>
          </a:prstGeom>
        </p:spPr>
        <p:txBody>
          <a:bodyPr anchor="t" rtlCol="false" tIns="0" lIns="0" bIns="0" rIns="0">
            <a:spAutoFit/>
          </a:bodyPr>
          <a:lstStyle/>
          <a:p>
            <a:pPr algn="l" marL="0" indent="0" lvl="0">
              <a:lnSpc>
                <a:spcPts val="3327"/>
              </a:lnSpc>
              <a:spcBef>
                <a:spcPct val="0"/>
              </a:spcBef>
            </a:pPr>
            <a:r>
              <a:rPr lang="en-US" sz="2376">
                <a:solidFill>
                  <a:srgbClr val="0D0D0D"/>
                </a:solidFill>
                <a:latin typeface="Neue Montreal"/>
                <a:ea typeface="Neue Montreal"/>
                <a:cs typeface="Neue Montreal"/>
                <a:sym typeface="Neue Montreal"/>
              </a:rPr>
              <a:t>Improve Customer Feedback Scores</a:t>
            </a:r>
          </a:p>
        </p:txBody>
      </p:sp>
      <p:sp>
        <p:nvSpPr>
          <p:cNvPr name="TextBox 17" id="17"/>
          <p:cNvSpPr txBox="true"/>
          <p:nvPr/>
        </p:nvSpPr>
        <p:spPr>
          <a:xfrm rot="0">
            <a:off x="6277480" y="3015355"/>
            <a:ext cx="4819885" cy="297597"/>
          </a:xfrm>
          <a:prstGeom prst="rect">
            <a:avLst/>
          </a:prstGeom>
        </p:spPr>
        <p:txBody>
          <a:bodyPr anchor="t" rtlCol="false" tIns="0" lIns="0" bIns="0" rIns="0">
            <a:spAutoFit/>
          </a:bodyPr>
          <a:lstStyle/>
          <a:p>
            <a:pPr algn="l">
              <a:lnSpc>
                <a:spcPts val="2416"/>
              </a:lnSpc>
            </a:pPr>
            <a:r>
              <a:rPr lang="en-US" sz="1726" b="true">
                <a:solidFill>
                  <a:srgbClr val="FFFFFF"/>
                </a:solidFill>
                <a:latin typeface="Inter Bold"/>
                <a:ea typeface="Inter Bold"/>
                <a:cs typeface="Inter Bold"/>
                <a:sym typeface="Inter Bold"/>
              </a:rPr>
              <a:t>Target High-Performing Product Categories:</a:t>
            </a:r>
          </a:p>
        </p:txBody>
      </p:sp>
      <p:sp>
        <p:nvSpPr>
          <p:cNvPr name="TextBox 18" id="18"/>
          <p:cNvSpPr txBox="true"/>
          <p:nvPr/>
        </p:nvSpPr>
        <p:spPr>
          <a:xfrm rot="0">
            <a:off x="6277480" y="3367441"/>
            <a:ext cx="9586408" cy="731715"/>
          </a:xfrm>
          <a:prstGeom prst="rect">
            <a:avLst/>
          </a:prstGeom>
        </p:spPr>
        <p:txBody>
          <a:bodyPr anchor="t" rtlCol="false" tIns="0" lIns="0" bIns="0" rIns="0">
            <a:spAutoFit/>
          </a:bodyPr>
          <a:lstStyle/>
          <a:p>
            <a:pPr algn="just">
              <a:lnSpc>
                <a:spcPts val="1998"/>
              </a:lnSpc>
            </a:pPr>
            <a:r>
              <a:rPr lang="en-US" sz="1427">
                <a:solidFill>
                  <a:srgbClr val="FFFFFF"/>
                </a:solidFill>
                <a:latin typeface="Inter"/>
                <a:ea typeface="Inter"/>
                <a:cs typeface="Inter"/>
                <a:sym typeface="Inter"/>
              </a:rPr>
              <a:t>Focus marketing efforts on products with demonstrated high conversion rates, such as Kayaks, Ski Boots, and Baseball Gloves. Implement seasonal promotions or personalized campaigns during peak months (e.g., January and September) to capitalize on these trends.</a:t>
            </a:r>
          </a:p>
        </p:txBody>
      </p:sp>
      <p:sp>
        <p:nvSpPr>
          <p:cNvPr name="TextBox 19" id="19"/>
          <p:cNvSpPr txBox="true"/>
          <p:nvPr/>
        </p:nvSpPr>
        <p:spPr>
          <a:xfrm rot="0">
            <a:off x="6277480" y="5000815"/>
            <a:ext cx="4261933" cy="297597"/>
          </a:xfrm>
          <a:prstGeom prst="rect">
            <a:avLst/>
          </a:prstGeom>
        </p:spPr>
        <p:txBody>
          <a:bodyPr anchor="t" rtlCol="false" tIns="0" lIns="0" bIns="0" rIns="0">
            <a:spAutoFit/>
          </a:bodyPr>
          <a:lstStyle/>
          <a:p>
            <a:pPr algn="l">
              <a:lnSpc>
                <a:spcPts val="2416"/>
              </a:lnSpc>
            </a:pPr>
            <a:r>
              <a:rPr lang="en-US" sz="1726" b="true">
                <a:solidFill>
                  <a:srgbClr val="FFFFFF"/>
                </a:solidFill>
                <a:latin typeface="Inter Bold"/>
                <a:ea typeface="Inter Bold"/>
                <a:cs typeface="Inter Bold"/>
                <a:sym typeface="Inter Bold"/>
              </a:rPr>
              <a:t>Revitalize Content Strategy:</a:t>
            </a:r>
          </a:p>
        </p:txBody>
      </p:sp>
      <p:sp>
        <p:nvSpPr>
          <p:cNvPr name="TextBox 20" id="20"/>
          <p:cNvSpPr txBox="true"/>
          <p:nvPr/>
        </p:nvSpPr>
        <p:spPr>
          <a:xfrm rot="0">
            <a:off x="6277480" y="5390011"/>
            <a:ext cx="9586408" cy="978183"/>
          </a:xfrm>
          <a:prstGeom prst="rect">
            <a:avLst/>
          </a:prstGeom>
        </p:spPr>
        <p:txBody>
          <a:bodyPr anchor="t" rtlCol="false" tIns="0" lIns="0" bIns="0" rIns="0">
            <a:spAutoFit/>
          </a:bodyPr>
          <a:lstStyle/>
          <a:p>
            <a:pPr algn="just">
              <a:lnSpc>
                <a:spcPts val="1998"/>
              </a:lnSpc>
            </a:pPr>
            <a:r>
              <a:rPr lang="en-US" sz="1427">
                <a:solidFill>
                  <a:srgbClr val="FFFFFF"/>
                </a:solidFill>
                <a:latin typeface="Inter"/>
                <a:ea typeface="Inter"/>
                <a:cs typeface="Inter"/>
                <a:sym typeface="Inter"/>
              </a:rPr>
              <a:t>To turn around declining views and low interaction rates, experiment with more engaging content formats, such as interactive videos or user-generated content. Additionally, boost engagement by optimizing call-to-action placement in social media and blog content, particularly during historically lower-engagement months (September-December).</a:t>
            </a:r>
          </a:p>
        </p:txBody>
      </p:sp>
      <p:sp>
        <p:nvSpPr>
          <p:cNvPr name="TextBox 21" id="21"/>
          <p:cNvSpPr txBox="true"/>
          <p:nvPr/>
        </p:nvSpPr>
        <p:spPr>
          <a:xfrm rot="0">
            <a:off x="6277480" y="7137699"/>
            <a:ext cx="4261933" cy="297597"/>
          </a:xfrm>
          <a:prstGeom prst="rect">
            <a:avLst/>
          </a:prstGeom>
        </p:spPr>
        <p:txBody>
          <a:bodyPr anchor="t" rtlCol="false" tIns="0" lIns="0" bIns="0" rIns="0">
            <a:spAutoFit/>
          </a:bodyPr>
          <a:lstStyle/>
          <a:p>
            <a:pPr algn="l">
              <a:lnSpc>
                <a:spcPts val="2416"/>
              </a:lnSpc>
            </a:pPr>
            <a:r>
              <a:rPr lang="en-US" sz="1726" b="true">
                <a:solidFill>
                  <a:srgbClr val="FFFFFF"/>
                </a:solidFill>
                <a:latin typeface="Inter Bold"/>
                <a:ea typeface="Inter Bold"/>
                <a:cs typeface="Inter Bold"/>
                <a:sym typeface="Inter Bold"/>
              </a:rPr>
              <a:t>Address Mixed and Negative Feedback</a:t>
            </a:r>
          </a:p>
        </p:txBody>
      </p:sp>
      <p:sp>
        <p:nvSpPr>
          <p:cNvPr name="TextBox 22" id="22"/>
          <p:cNvSpPr txBox="true"/>
          <p:nvPr/>
        </p:nvSpPr>
        <p:spPr>
          <a:xfrm rot="0">
            <a:off x="6277480" y="7530546"/>
            <a:ext cx="9586408" cy="731715"/>
          </a:xfrm>
          <a:prstGeom prst="rect">
            <a:avLst/>
          </a:prstGeom>
        </p:spPr>
        <p:txBody>
          <a:bodyPr anchor="t" rtlCol="false" tIns="0" lIns="0" bIns="0" rIns="0">
            <a:spAutoFit/>
          </a:bodyPr>
          <a:lstStyle/>
          <a:p>
            <a:pPr algn="just">
              <a:lnSpc>
                <a:spcPts val="1998"/>
              </a:lnSpc>
            </a:pPr>
            <a:r>
              <a:rPr lang="en-US" sz="1427">
                <a:solidFill>
                  <a:srgbClr val="FFFFFF"/>
                </a:solidFill>
                <a:latin typeface="Inter"/>
                <a:ea typeface="Inter"/>
                <a:cs typeface="Inter"/>
                <a:sym typeface="Inter"/>
              </a:rPr>
              <a:t>Implement a feedback loop where mixed and negative reviews are analyzed to identify common issues. Develop improvement plans to address these concerns. Consider following up with dissatisfied customers to resolve issues and encourage re-rating, aiming to move average ratings closer to the 4.0 target.</a:t>
            </a:r>
          </a:p>
        </p:txBody>
      </p:sp>
      <p:sp>
        <p:nvSpPr>
          <p:cNvPr name="Freeform 23" id="23"/>
          <p:cNvSpPr/>
          <p:nvPr/>
        </p:nvSpPr>
        <p:spPr>
          <a:xfrm flipH="false" flipV="false" rot="-7647213">
            <a:off x="4466835" y="-994875"/>
            <a:ext cx="20219053" cy="10370689"/>
          </a:xfrm>
          <a:custGeom>
            <a:avLst/>
            <a:gdLst/>
            <a:ahLst/>
            <a:cxnLst/>
            <a:rect r="r" b="b" t="t" l="l"/>
            <a:pathLst>
              <a:path h="10370689" w="20219053">
                <a:moveTo>
                  <a:pt x="0" y="0"/>
                </a:moveTo>
                <a:lnTo>
                  <a:pt x="20219054" y="0"/>
                </a:lnTo>
                <a:lnTo>
                  <a:pt x="20219054" y="10370690"/>
                </a:lnTo>
                <a:lnTo>
                  <a:pt x="0" y="10370690"/>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Tree>
  </p:cSld>
  <p:clrMapOvr>
    <a:masterClrMapping/>
  </p:clrMapOvr>
  <p:transition spd="fast">
    <p:wipe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DAGbC7gagjM</dc:identifier>
  <dcterms:modified xsi:type="dcterms:W3CDTF">2011-08-01T06:04:30Z</dcterms:modified>
  <cp:revision>1</cp:revision>
  <dc:title>Marketing Analytics</dc:title>
</cp:coreProperties>
</file>