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771" r:id="rId2"/>
    <p:sldMasterId id="2147483842" r:id="rId3"/>
  </p:sldMasterIdLst>
  <p:sldIdLst>
    <p:sldId id="256" r:id="rId4"/>
    <p:sldId id="259" r:id="rId5"/>
    <p:sldId id="260" r:id="rId6"/>
    <p:sldId id="261" r:id="rId7"/>
    <p:sldId id="262" r:id="rId8"/>
    <p:sldId id="264" r:id="rId9"/>
    <p:sldId id="266"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EE7"/>
    <a:srgbClr val="002343"/>
    <a:srgbClr val="007D9E"/>
    <a:srgbClr val="7DD5EE"/>
    <a:srgbClr val="BFE5ED"/>
    <a:srgbClr val="8BEE9A"/>
    <a:srgbClr val="6AFFF8"/>
    <a:srgbClr val="00FFB9"/>
    <a:srgbClr val="DBFFB6"/>
    <a:srgbClr val="FAF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1"/>
    <p:restoredTop sz="94638"/>
  </p:normalViewPr>
  <p:slideViewPr>
    <p:cSldViewPr snapToGrid="0">
      <p:cViewPr varScale="1">
        <p:scale>
          <a:sx n="103" d="100"/>
          <a:sy n="103" d="100"/>
        </p:scale>
        <p:origin x="19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CF435-05C0-114F-A5BA-CAA95653C156}" type="doc">
      <dgm:prSet loTypeId="urn:microsoft.com/office/officeart/2005/8/layout/chevron1" loCatId="" qsTypeId="urn:microsoft.com/office/officeart/2005/8/quickstyle/simple2" qsCatId="simple" csTypeId="urn:microsoft.com/office/officeart/2005/8/colors/accent0_3" csCatId="mainScheme" phldr="1"/>
      <dgm:spPr/>
      <dgm:t>
        <a:bodyPr/>
        <a:lstStyle/>
        <a:p>
          <a:endParaRPr lang="en-US"/>
        </a:p>
      </dgm:t>
    </dgm:pt>
    <dgm:pt modelId="{D61C8E3C-A4D5-544A-A989-BE10A13F7972}">
      <dgm:prSet phldrT="[Text]"/>
      <dgm:spPr/>
      <dgm:t>
        <a:bodyPr/>
        <a:lstStyle/>
        <a:p>
          <a:r>
            <a:rPr lang="en-US" dirty="0"/>
            <a:t>Dataset generator</a:t>
          </a:r>
        </a:p>
      </dgm:t>
    </dgm:pt>
    <dgm:pt modelId="{FC2716AF-5C34-F34C-8008-0A0A3F661062}" type="parTrans" cxnId="{95D6D89B-7CEC-1946-BDC2-940EBA5C7D5A}">
      <dgm:prSet/>
      <dgm:spPr/>
      <dgm:t>
        <a:bodyPr/>
        <a:lstStyle/>
        <a:p>
          <a:endParaRPr lang="en-US"/>
        </a:p>
      </dgm:t>
    </dgm:pt>
    <dgm:pt modelId="{DA529177-3102-E14A-9EEF-869795273217}" type="sibTrans" cxnId="{95D6D89B-7CEC-1946-BDC2-940EBA5C7D5A}">
      <dgm:prSet/>
      <dgm:spPr/>
      <dgm:t>
        <a:bodyPr/>
        <a:lstStyle/>
        <a:p>
          <a:endParaRPr lang="en-US"/>
        </a:p>
      </dgm:t>
    </dgm:pt>
    <dgm:pt modelId="{E04AF94A-FB90-BE4B-9546-3D998F1A739C}">
      <dgm:prSet phldrT="[Text]"/>
      <dgm:spPr/>
      <dgm:t>
        <a:bodyPr/>
        <a:lstStyle/>
        <a:p>
          <a:r>
            <a:rPr lang="en-US" dirty="0"/>
            <a:t>Text summarize</a:t>
          </a:r>
        </a:p>
      </dgm:t>
    </dgm:pt>
    <dgm:pt modelId="{29F122EB-1599-1D41-9800-DDB275EBECE0}" type="parTrans" cxnId="{B8BBD567-F027-7B44-82DD-8B1C7F2C9CFB}">
      <dgm:prSet/>
      <dgm:spPr/>
      <dgm:t>
        <a:bodyPr/>
        <a:lstStyle/>
        <a:p>
          <a:endParaRPr lang="en-US"/>
        </a:p>
      </dgm:t>
    </dgm:pt>
    <dgm:pt modelId="{4FE67192-48A0-7540-B167-0D13A91B6BDD}" type="sibTrans" cxnId="{B8BBD567-F027-7B44-82DD-8B1C7F2C9CFB}">
      <dgm:prSet/>
      <dgm:spPr/>
      <dgm:t>
        <a:bodyPr/>
        <a:lstStyle/>
        <a:p>
          <a:endParaRPr lang="en-US"/>
        </a:p>
      </dgm:t>
    </dgm:pt>
    <dgm:pt modelId="{A511605A-8241-C04A-B874-4E906BF4BB01}">
      <dgm:prSet phldrT="[Text]"/>
      <dgm:spPr/>
      <dgm:t>
        <a:bodyPr/>
        <a:lstStyle/>
        <a:p>
          <a:r>
            <a:rPr lang="en-US" dirty="0"/>
            <a:t>Chatbot</a:t>
          </a:r>
        </a:p>
      </dgm:t>
    </dgm:pt>
    <dgm:pt modelId="{78C83A1C-9392-D84C-91D9-20B25A45F412}" type="parTrans" cxnId="{2CDFEB13-1CBD-554C-83E6-D498F9917716}">
      <dgm:prSet/>
      <dgm:spPr/>
      <dgm:t>
        <a:bodyPr/>
        <a:lstStyle/>
        <a:p>
          <a:endParaRPr lang="en-US"/>
        </a:p>
      </dgm:t>
    </dgm:pt>
    <dgm:pt modelId="{8B0B5017-D9F3-6941-87FC-159D1A2B2B6A}" type="sibTrans" cxnId="{2CDFEB13-1CBD-554C-83E6-D498F9917716}">
      <dgm:prSet/>
      <dgm:spPr/>
      <dgm:t>
        <a:bodyPr/>
        <a:lstStyle/>
        <a:p>
          <a:endParaRPr lang="en-US"/>
        </a:p>
      </dgm:t>
    </dgm:pt>
    <dgm:pt modelId="{6393B2CD-5777-214F-A1CA-D2EB6C5AAD36}" type="pres">
      <dgm:prSet presAssocID="{01DCF435-05C0-114F-A5BA-CAA95653C156}" presName="Name0" presStyleCnt="0">
        <dgm:presLayoutVars>
          <dgm:dir/>
          <dgm:animLvl val="lvl"/>
          <dgm:resizeHandles val="exact"/>
        </dgm:presLayoutVars>
      </dgm:prSet>
      <dgm:spPr/>
    </dgm:pt>
    <dgm:pt modelId="{8B45FA1F-928E-B743-A18E-0E8B175A8A0C}" type="pres">
      <dgm:prSet presAssocID="{D61C8E3C-A4D5-544A-A989-BE10A13F7972}" presName="parTxOnly" presStyleLbl="node1" presStyleIdx="0" presStyleCnt="3">
        <dgm:presLayoutVars>
          <dgm:chMax val="0"/>
          <dgm:chPref val="0"/>
          <dgm:bulletEnabled val="1"/>
        </dgm:presLayoutVars>
      </dgm:prSet>
      <dgm:spPr/>
    </dgm:pt>
    <dgm:pt modelId="{CB5CE36C-E369-CB48-8910-C7094E804BB2}" type="pres">
      <dgm:prSet presAssocID="{DA529177-3102-E14A-9EEF-869795273217}" presName="parTxOnlySpace" presStyleCnt="0"/>
      <dgm:spPr/>
    </dgm:pt>
    <dgm:pt modelId="{A5F554B8-4345-A042-9519-D171EFC83F9A}" type="pres">
      <dgm:prSet presAssocID="{E04AF94A-FB90-BE4B-9546-3D998F1A739C}" presName="parTxOnly" presStyleLbl="node1" presStyleIdx="1" presStyleCnt="3">
        <dgm:presLayoutVars>
          <dgm:chMax val="0"/>
          <dgm:chPref val="0"/>
          <dgm:bulletEnabled val="1"/>
        </dgm:presLayoutVars>
      </dgm:prSet>
      <dgm:spPr/>
    </dgm:pt>
    <dgm:pt modelId="{407353D7-E94B-BD45-8D90-BB5128DB798F}" type="pres">
      <dgm:prSet presAssocID="{4FE67192-48A0-7540-B167-0D13A91B6BDD}" presName="parTxOnlySpace" presStyleCnt="0"/>
      <dgm:spPr/>
    </dgm:pt>
    <dgm:pt modelId="{E4E71B4C-16AF-2542-8846-0E4F7148B9B6}" type="pres">
      <dgm:prSet presAssocID="{A511605A-8241-C04A-B874-4E906BF4BB01}" presName="parTxOnly" presStyleLbl="node1" presStyleIdx="2" presStyleCnt="3">
        <dgm:presLayoutVars>
          <dgm:chMax val="0"/>
          <dgm:chPref val="0"/>
          <dgm:bulletEnabled val="1"/>
        </dgm:presLayoutVars>
      </dgm:prSet>
      <dgm:spPr/>
    </dgm:pt>
  </dgm:ptLst>
  <dgm:cxnLst>
    <dgm:cxn modelId="{2CDFEB13-1CBD-554C-83E6-D498F9917716}" srcId="{01DCF435-05C0-114F-A5BA-CAA95653C156}" destId="{A511605A-8241-C04A-B874-4E906BF4BB01}" srcOrd="2" destOrd="0" parTransId="{78C83A1C-9392-D84C-91D9-20B25A45F412}" sibTransId="{8B0B5017-D9F3-6941-87FC-159D1A2B2B6A}"/>
    <dgm:cxn modelId="{7E88823A-1D33-DB4B-8B2B-6516A256A23A}" type="presOf" srcId="{E04AF94A-FB90-BE4B-9546-3D998F1A739C}" destId="{A5F554B8-4345-A042-9519-D171EFC83F9A}" srcOrd="0" destOrd="0" presId="urn:microsoft.com/office/officeart/2005/8/layout/chevron1"/>
    <dgm:cxn modelId="{5CC19F5F-D70F-7C42-9721-0AC1C1559A85}" type="presOf" srcId="{D61C8E3C-A4D5-544A-A989-BE10A13F7972}" destId="{8B45FA1F-928E-B743-A18E-0E8B175A8A0C}" srcOrd="0" destOrd="0" presId="urn:microsoft.com/office/officeart/2005/8/layout/chevron1"/>
    <dgm:cxn modelId="{B8BBD567-F027-7B44-82DD-8B1C7F2C9CFB}" srcId="{01DCF435-05C0-114F-A5BA-CAA95653C156}" destId="{E04AF94A-FB90-BE4B-9546-3D998F1A739C}" srcOrd="1" destOrd="0" parTransId="{29F122EB-1599-1D41-9800-DDB275EBECE0}" sibTransId="{4FE67192-48A0-7540-B167-0D13A91B6BDD}"/>
    <dgm:cxn modelId="{95D6D89B-7CEC-1946-BDC2-940EBA5C7D5A}" srcId="{01DCF435-05C0-114F-A5BA-CAA95653C156}" destId="{D61C8E3C-A4D5-544A-A989-BE10A13F7972}" srcOrd="0" destOrd="0" parTransId="{FC2716AF-5C34-F34C-8008-0A0A3F661062}" sibTransId="{DA529177-3102-E14A-9EEF-869795273217}"/>
    <dgm:cxn modelId="{092927AD-BF2E-9044-B2B4-A25C58F53F2D}" type="presOf" srcId="{A511605A-8241-C04A-B874-4E906BF4BB01}" destId="{E4E71B4C-16AF-2542-8846-0E4F7148B9B6}" srcOrd="0" destOrd="0" presId="urn:microsoft.com/office/officeart/2005/8/layout/chevron1"/>
    <dgm:cxn modelId="{4FA62BDD-A426-B345-B796-FA1CCBD80D4C}" type="presOf" srcId="{01DCF435-05C0-114F-A5BA-CAA95653C156}" destId="{6393B2CD-5777-214F-A1CA-D2EB6C5AAD36}" srcOrd="0" destOrd="0" presId="urn:microsoft.com/office/officeart/2005/8/layout/chevron1"/>
    <dgm:cxn modelId="{4E15D667-98C7-9445-8068-9E7A4486CD76}" type="presParOf" srcId="{6393B2CD-5777-214F-A1CA-D2EB6C5AAD36}" destId="{8B45FA1F-928E-B743-A18E-0E8B175A8A0C}" srcOrd="0" destOrd="0" presId="urn:microsoft.com/office/officeart/2005/8/layout/chevron1"/>
    <dgm:cxn modelId="{2DF409B2-4E52-064B-AC8C-495545880515}" type="presParOf" srcId="{6393B2CD-5777-214F-A1CA-D2EB6C5AAD36}" destId="{CB5CE36C-E369-CB48-8910-C7094E804BB2}" srcOrd="1" destOrd="0" presId="urn:microsoft.com/office/officeart/2005/8/layout/chevron1"/>
    <dgm:cxn modelId="{B45ACF60-9F5E-374F-93EC-FE7E5FEB81E4}" type="presParOf" srcId="{6393B2CD-5777-214F-A1CA-D2EB6C5AAD36}" destId="{A5F554B8-4345-A042-9519-D171EFC83F9A}" srcOrd="2" destOrd="0" presId="urn:microsoft.com/office/officeart/2005/8/layout/chevron1"/>
    <dgm:cxn modelId="{144CF328-B6AB-E347-AC84-A1F93619F476}" type="presParOf" srcId="{6393B2CD-5777-214F-A1CA-D2EB6C5AAD36}" destId="{407353D7-E94B-BD45-8D90-BB5128DB798F}" srcOrd="3" destOrd="0" presId="urn:microsoft.com/office/officeart/2005/8/layout/chevron1"/>
    <dgm:cxn modelId="{6F493463-0A6D-FA49-BD73-E723F98BCCFF}" type="presParOf" srcId="{6393B2CD-5777-214F-A1CA-D2EB6C5AAD36}" destId="{E4E71B4C-16AF-2542-8846-0E4F7148B9B6}" srcOrd="4" destOrd="0" presId="urn:microsoft.com/office/officeart/2005/8/layout/chevron1"/>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5FA1F-928E-B743-A18E-0E8B175A8A0C}">
      <dsp:nvSpPr>
        <dsp:cNvPr id="0" name=""/>
        <dsp:cNvSpPr/>
      </dsp:nvSpPr>
      <dsp:spPr>
        <a:xfrm>
          <a:off x="2849" y="1331102"/>
          <a:ext cx="3471468" cy="1388587"/>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Dataset generator</a:t>
          </a:r>
        </a:p>
      </dsp:txBody>
      <dsp:txXfrm>
        <a:off x="697143" y="1331102"/>
        <a:ext cx="2082881" cy="1388587"/>
      </dsp:txXfrm>
    </dsp:sp>
    <dsp:sp modelId="{A5F554B8-4345-A042-9519-D171EFC83F9A}">
      <dsp:nvSpPr>
        <dsp:cNvPr id="0" name=""/>
        <dsp:cNvSpPr/>
      </dsp:nvSpPr>
      <dsp:spPr>
        <a:xfrm>
          <a:off x="3127171" y="1331102"/>
          <a:ext cx="3471468" cy="1388587"/>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Text summarize</a:t>
          </a:r>
        </a:p>
      </dsp:txBody>
      <dsp:txXfrm>
        <a:off x="3821465" y="1331102"/>
        <a:ext cx="2082881" cy="1388587"/>
      </dsp:txXfrm>
    </dsp:sp>
    <dsp:sp modelId="{E4E71B4C-16AF-2542-8846-0E4F7148B9B6}">
      <dsp:nvSpPr>
        <dsp:cNvPr id="0" name=""/>
        <dsp:cNvSpPr/>
      </dsp:nvSpPr>
      <dsp:spPr>
        <a:xfrm>
          <a:off x="6251492" y="1331102"/>
          <a:ext cx="3471468" cy="1388587"/>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Chatbot</a:t>
          </a:r>
        </a:p>
      </dsp:txBody>
      <dsp:txXfrm>
        <a:off x="6945786" y="1331102"/>
        <a:ext cx="2082881" cy="13885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1276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096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75575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157876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18290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2345051-2045-45DA-935E-2E3CA1A69ADC}" type="datetimeFigureOut">
              <a:rPr lang="en-US" smtClean="0"/>
              <a:t>12/12/22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936920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56785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12/12/22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3335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345051-2045-45DA-935E-2E3CA1A69ADC}" type="datetimeFigureOut">
              <a:rPr lang="en-US" smtClean="0"/>
              <a:t>12/12/22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1801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12/12/22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10648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12/12/22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941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89527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12/12/22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8203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59606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11008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9513-7901-2ADB-EBBE-4FBB9578D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A77FC-68D3-34F6-40B3-2FC4E1C58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F13C94-0A6B-A690-3173-8C54358618B7}"/>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66E68C8D-A33F-4557-1C6D-324F2DA0B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DE1D3-B053-04B2-06E8-54ECCCEFECF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6316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61E3-5232-6C71-2270-1F2090102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DC30F-3A3C-5AF2-AD4F-05FAC0E125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534E1-E59A-4FE1-85BB-F078BD691F0F}"/>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7BDEBCCB-FD8A-34DF-472B-7B7B569E35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CDC7FA-4EDB-8125-9A7A-B391F3728DC2}"/>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53685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DE1A-2230-332E-F626-C51F493F3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1AC1E8-CECB-B8D6-255E-DB3516D04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CBC7E-751E-9473-2FD7-C354EA36C1C1}"/>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a:extLst>
              <a:ext uri="{FF2B5EF4-FFF2-40B4-BE49-F238E27FC236}">
                <a16:creationId xmlns:a16="http://schemas.microsoft.com/office/drawing/2014/main" id="{845D60F4-C649-D221-3F17-61283FE1F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11229-03E2-250C-70D7-6137838E0E3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30906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8B55-5893-61D3-755E-D2A2006352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C4F88-E8F3-D654-C28A-7F48D6C12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072A8-92FE-750F-FFE2-33BAC8B530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8804E-E47E-8756-20CD-C6630AAD6EE3}"/>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6" name="Footer Placeholder 5">
            <a:extLst>
              <a:ext uri="{FF2B5EF4-FFF2-40B4-BE49-F238E27FC236}">
                <a16:creationId xmlns:a16="http://schemas.microsoft.com/office/drawing/2014/main" id="{CA58AF8D-F05A-211E-52C3-A527E92047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5E3FFF-EEC1-C5F2-62E5-63EA5D00AA5E}"/>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48191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2EBF-1D79-1B3E-8A90-D9B93480E7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7BEFBF-FE44-F5DA-AA5B-E5C4AFC59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228AD-9578-EAE2-FFFF-9F40C2F52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5599A-F511-C24E-2DBE-D7B5BD19E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861F4-BF05-B110-0DD2-6622F7BEE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C11923-2459-BF2E-3715-4D1418B1B17B}"/>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8" name="Footer Placeholder 7">
            <a:extLst>
              <a:ext uri="{FF2B5EF4-FFF2-40B4-BE49-F238E27FC236}">
                <a16:creationId xmlns:a16="http://schemas.microsoft.com/office/drawing/2014/main" id="{23AE88B8-4C9A-849A-0FE1-F659882DB5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CC43A3B-0782-4CE0-872C-132AA884449D}"/>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009271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6877-7F85-4244-E3E8-EDD6A94F0C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2F62E3-6ACB-A474-5E02-5B75DB677163}"/>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4" name="Footer Placeholder 3">
            <a:extLst>
              <a:ext uri="{FF2B5EF4-FFF2-40B4-BE49-F238E27FC236}">
                <a16:creationId xmlns:a16="http://schemas.microsoft.com/office/drawing/2014/main" id="{4A05C8F6-429D-0BC6-0716-4A9112FC9F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1596E-78A0-672F-C895-8FF4E602218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637831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2AADC-88DF-FE8A-2338-5C3032B7E0D4}"/>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3" name="Footer Placeholder 2">
            <a:extLst>
              <a:ext uri="{FF2B5EF4-FFF2-40B4-BE49-F238E27FC236}">
                <a16:creationId xmlns:a16="http://schemas.microsoft.com/office/drawing/2014/main" id="{F5AEB78F-3759-AF0E-8A62-2F89116D32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40E04-C030-C924-ED1C-6FC0FDA295F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0626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545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C08D-8532-D296-8E43-0D0CAF222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AB8C1-B3ED-37D3-C9B8-DC5F986CF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B5521B-5C2E-E163-C918-E4D6FE79A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89D2E-1066-0B38-CEF5-81BC96B32DB3}"/>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6" name="Footer Placeholder 5">
            <a:extLst>
              <a:ext uri="{FF2B5EF4-FFF2-40B4-BE49-F238E27FC236}">
                <a16:creationId xmlns:a16="http://schemas.microsoft.com/office/drawing/2014/main" id="{275A267A-37A4-34AD-6C4F-1306B0F980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FADF2E-21E8-1D49-980C-67030EC7745B}"/>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64331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2DB2-F108-C57A-24A5-57D8802CF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D3229-D201-204D-55A8-ADC6DA4E1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F6298-7F89-ED09-9504-03A8CEC8A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4D280-C7F4-1C6F-BE30-38CB9AD01C65}"/>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6" name="Footer Placeholder 5">
            <a:extLst>
              <a:ext uri="{FF2B5EF4-FFF2-40B4-BE49-F238E27FC236}">
                <a16:creationId xmlns:a16="http://schemas.microsoft.com/office/drawing/2014/main" id="{350DE001-189E-84FB-478D-596BDA1DCA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9F095A-D3A2-A24E-F3EE-A5B4E0425F8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259867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722-2099-2085-2019-19A707B4EC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00CFC-BC25-F216-53ED-645C538B8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FD793-C7A5-7E16-C26A-5CBD5FC71FC7}"/>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6771E2A7-CC06-231D-668A-42EDAB6DE4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AEB693-4685-0213-B4B5-ABEFFF07804F}"/>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82994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325D8-003F-2C27-7375-D3A29844D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03516-2427-00C4-14DF-622E35B9D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40F07-E967-7551-6B2C-2E2AF385BF16}"/>
              </a:ext>
            </a:extLst>
          </p:cNvPr>
          <p:cNvSpPr>
            <a:spLocks noGrp="1"/>
          </p:cNvSpPr>
          <p:nvPr>
            <p:ph type="dt" sz="half" idx="10"/>
          </p:nvPr>
        </p:nvSpPr>
        <p:spPr/>
        <p:txBody>
          <a:body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D05E113F-057D-3200-0978-A4868C5D44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942CF6-BF3B-8E41-D48D-1EC69A975E30}"/>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9009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1685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68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667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3693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4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62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3401963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2345051-2045-45DA-935E-2E3CA1A69ADC}" type="datetimeFigureOut">
              <a:rPr lang="en-US" smtClean="0"/>
              <a:t>12/12/22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3576662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BD43B-4E41-379A-FB5B-56CF4538D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DD601-0EE2-70AA-335E-2D7B4E1AA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DFA3A-C8A4-8FC2-67A5-6F445CCF2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12/12/22</a:t>
            </a:fld>
            <a:endParaRPr lang="en-US" dirty="0"/>
          </a:p>
        </p:txBody>
      </p:sp>
      <p:sp>
        <p:nvSpPr>
          <p:cNvPr id="5" name="Footer Placeholder 4">
            <a:extLst>
              <a:ext uri="{FF2B5EF4-FFF2-40B4-BE49-F238E27FC236}">
                <a16:creationId xmlns:a16="http://schemas.microsoft.com/office/drawing/2014/main" id="{30DA37AD-3F88-70A8-C64F-7B5E3D5E9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E360C4-5A9A-071E-4FD5-5FAC42567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0490513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6.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diagramDrawing" Target="../diagrams/drawing1.xml"/><Relationship Id="rId3" Type="http://schemas.openxmlformats.org/officeDocument/2006/relationships/slideLayout" Target="../slideLayouts/slideLayout18.xml"/><Relationship Id="rId7" Type="http://schemas.microsoft.com/office/2007/relationships/hdphoto" Target="../media/hdphoto2.wdp"/><Relationship Id="rId12" Type="http://schemas.openxmlformats.org/officeDocument/2006/relationships/diagramColors" Target="../diagrams/colors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4.png"/><Relationship Id="rId11" Type="http://schemas.openxmlformats.org/officeDocument/2006/relationships/diagramQuickStyle" Target="../diagrams/quickStyle1.xml"/><Relationship Id="rId5" Type="http://schemas.microsoft.com/office/2007/relationships/hdphoto" Target="../media/hdphoto1.wdp"/><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8.xml"/><Relationship Id="rId7" Type="http://schemas.microsoft.com/office/2007/relationships/hdphoto" Target="../media/hdphoto2.wdp"/><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4.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8.xml"/><Relationship Id="rId7" Type="http://schemas.openxmlformats.org/officeDocument/2006/relationships/image" Target="../media/image9.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6.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6.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6.png"/><Relationship Id="rId5" Type="http://schemas.microsoft.com/office/2007/relationships/hdphoto" Target="../media/hdphoto3.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6.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crosoft apologizes for hijacked chatbot Tay's 'wildly inappropriate'  tweets | TechCrunch">
            <a:extLst>
              <a:ext uri="{FF2B5EF4-FFF2-40B4-BE49-F238E27FC236}">
                <a16:creationId xmlns:a16="http://schemas.microsoft.com/office/drawing/2014/main" id="{D28B94B3-C0D5-546F-5909-06538CC39C69}"/>
              </a:ext>
            </a:extLst>
          </p:cNvPr>
          <p:cNvPicPr>
            <a:picLocks noChangeAspect="1" noChangeArrowheads="1"/>
          </p:cNvPicPr>
          <p:nvPr/>
        </p:nvPicPr>
        <p:blipFill rotWithShape="1">
          <a:blip r:embed="rId4">
            <a:alphaModFix amt="50000"/>
            <a:extLst>
              <a:ext uri="{28A0092B-C50C-407E-A947-70E740481C1C}">
                <a14:useLocalDpi xmlns:a14="http://schemas.microsoft.com/office/drawing/2010/main" val="0"/>
              </a:ext>
            </a:extLst>
          </a:blip>
          <a:srcRect r="25"/>
          <a:stretch/>
        </p:blipFill>
        <p:spPr bwMode="auto">
          <a:xfrm>
            <a:off x="3069" y="11"/>
            <a:ext cx="12188931"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67479-7B4E-E105-2497-150F8F4A5572}"/>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6700" b="1" dirty="0">
                <a:latin typeface="Adelle Sans Devanagari Semibold" panose="02000503000000020004" pitchFamily="2" charset="-78"/>
                <a:cs typeface="Adelle Sans Devanagari Semibold" panose="02000503000000020004" pitchFamily="2" charset="-78"/>
              </a:rPr>
              <a:t>Dataset generator &amp; Chatbot assistant for Instruction Manuals</a:t>
            </a:r>
          </a:p>
        </p:txBody>
      </p:sp>
      <p:sp>
        <p:nvSpPr>
          <p:cNvPr id="3" name="Subtitle 2">
            <a:extLst>
              <a:ext uri="{FF2B5EF4-FFF2-40B4-BE49-F238E27FC236}">
                <a16:creationId xmlns:a16="http://schemas.microsoft.com/office/drawing/2014/main" id="{8E5BEDB3-D4F4-52D0-A12C-C049AF08B606}"/>
              </a:ext>
            </a:extLst>
          </p:cNvPr>
          <p:cNvSpPr>
            <a:spLocks noGrp="1"/>
          </p:cNvSpPr>
          <p:nvPr>
            <p:ph type="subTitle" idx="1"/>
          </p:nvPr>
        </p:nvSpPr>
        <p:spPr>
          <a:xfrm>
            <a:off x="1524000" y="4599432"/>
            <a:ext cx="9144000" cy="1225296"/>
          </a:xfrm>
        </p:spPr>
        <p:txBody>
          <a:bodyPr>
            <a:normAutofit/>
          </a:bodyPr>
          <a:lstStyle/>
          <a:p>
            <a:pPr algn="r">
              <a:lnSpc>
                <a:spcPct val="100000"/>
              </a:lnSpc>
            </a:pPr>
            <a:r>
              <a:rPr lang="en-US" sz="1800" dirty="0">
                <a:latin typeface="Arial" panose="020B0604020202020204" pitchFamily="34" charset="0"/>
                <a:cs typeface="Arial" panose="020B0604020202020204" pitchFamily="34" charset="0"/>
              </a:rPr>
              <a:t>Dinesh Kumar T</a:t>
            </a:r>
          </a:p>
          <a:p>
            <a:pPr algn="r">
              <a:lnSpc>
                <a:spcPct val="100000"/>
              </a:lnSpc>
            </a:pPr>
            <a:r>
              <a:rPr lang="en-US" sz="1800" dirty="0">
                <a:latin typeface="Arial" panose="020B0604020202020204" pitchFamily="34" charset="0"/>
                <a:cs typeface="Arial" panose="020B0604020202020204" pitchFamily="34" charset="0"/>
              </a:rPr>
              <a:t>Adeshvar K Mullath</a:t>
            </a:r>
          </a:p>
          <a:p>
            <a:pPr algn="r">
              <a:lnSpc>
                <a:spcPct val="100000"/>
              </a:lnSpc>
            </a:pPr>
            <a:r>
              <a:rPr lang="en-US" sz="1800" dirty="0">
                <a:latin typeface="Arial" panose="020B0604020202020204" pitchFamily="34" charset="0"/>
                <a:cs typeface="Arial" panose="020B0604020202020204" pitchFamily="34" charset="0"/>
              </a:rPr>
              <a:t>Abhinaya Sri Ginne</a:t>
            </a:r>
          </a:p>
        </p:txBody>
      </p:sp>
      <p:sp>
        <p:nvSpPr>
          <p:cNvPr id="1077"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Audio Recording Dec 12, 2022 at 11:52:19 PM">
            <a:hlinkClick r:id="" action="ppaction://media"/>
            <a:extLst>
              <a:ext uri="{FF2B5EF4-FFF2-40B4-BE49-F238E27FC236}">
                <a16:creationId xmlns:a16="http://schemas.microsoft.com/office/drawing/2014/main" id="{CC805D12-7561-C6F9-45C9-5A934DB6063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5427" y="143476"/>
            <a:ext cx="812800" cy="812800"/>
          </a:xfrm>
          <a:prstGeom prst="rect">
            <a:avLst/>
          </a:prstGeom>
        </p:spPr>
      </p:pic>
    </p:spTree>
    <p:extLst>
      <p:ext uri="{BB962C8B-B14F-4D97-AF65-F5344CB8AC3E}">
        <p14:creationId xmlns:p14="http://schemas.microsoft.com/office/powerpoint/2010/main" val="1900864917"/>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48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86" name="Rectangle 3085">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356 Objectives Stock Photos - Free &amp; Royalty-Free Stock Photos from  Dreamstime">
            <a:extLst>
              <a:ext uri="{FF2B5EF4-FFF2-40B4-BE49-F238E27FC236}">
                <a16:creationId xmlns:a16="http://schemas.microsoft.com/office/drawing/2014/main" id="{41E86BC7-8D5F-2D61-1DE5-27D25E387E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76" b="30611"/>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088"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DA7564"/>
          </a:solidFill>
          <a:ln w="38100" cap="rnd">
            <a:solidFill>
              <a:srgbClr val="DA756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D10F820-3C28-019F-5F2A-DB6049F6F7ED}"/>
              </a:ext>
            </a:extLst>
          </p:cNvPr>
          <p:cNvSpPr txBox="1"/>
          <p:nvPr/>
        </p:nvSpPr>
        <p:spPr>
          <a:xfrm>
            <a:off x="4654294" y="4777739"/>
            <a:ext cx="6917220" cy="1568632"/>
          </a:xfrm>
          <a:prstGeom prst="rect">
            <a:avLst/>
          </a:prstGeom>
        </p:spPr>
        <p:txBody>
          <a:bodyPr vert="horz" lIns="91440" tIns="45720" rIns="91440" bIns="45720" rtlCol="0" anchor="ctr">
            <a:noAutofit/>
          </a:bodyPr>
          <a:lstStyle/>
          <a:p>
            <a:pPr>
              <a:lnSpc>
                <a:spcPct val="110000"/>
              </a:lnSpc>
              <a:spcAft>
                <a:spcPts val="600"/>
              </a:spcAft>
            </a:pPr>
            <a:r>
              <a:rPr lang="en-US" sz="2200" dirty="0">
                <a:latin typeface="Arial Narrow" panose="020B0604020202020204" pitchFamily="34" charset="0"/>
                <a:cs typeface="Arial Narrow" panose="020B0604020202020204" pitchFamily="34" charset="0"/>
              </a:rPr>
              <a:t>In our day to day lives, we spend a considerable amount of time on reading instruction manuals for various purposes. The main objective of this model is to reduce man hours invested on reading those instructions for instruments, appliances, automobiles </a:t>
            </a:r>
            <a:r>
              <a:rPr lang="en-US" sz="2200" dirty="0" err="1">
                <a:latin typeface="Arial Narrow" panose="020B0604020202020204" pitchFamily="34" charset="0"/>
                <a:cs typeface="Arial Narrow" panose="020B0604020202020204" pitchFamily="34" charset="0"/>
              </a:rPr>
              <a:t>etc</a:t>
            </a:r>
            <a:r>
              <a:rPr lang="en-US" sz="2200" dirty="0">
                <a:latin typeface="Arial Narrow" panose="020B0604020202020204" pitchFamily="34" charset="0"/>
                <a:cs typeface="Arial Narrow" panose="020B0604020202020204" pitchFamily="34" charset="0"/>
              </a:rPr>
              <a:t> using chatbot. </a:t>
            </a:r>
          </a:p>
        </p:txBody>
      </p:sp>
      <p:pic>
        <p:nvPicPr>
          <p:cNvPr id="3" name="Audio Recording Dec 12, 2022 at 11:55:00 PM">
            <a:hlinkClick r:id="" action="ppaction://media"/>
            <a:extLst>
              <a:ext uri="{FF2B5EF4-FFF2-40B4-BE49-F238E27FC236}">
                <a16:creationId xmlns:a16="http://schemas.microsoft.com/office/drawing/2014/main" id="{C41C302B-11EA-29A9-66AF-784AE919220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5114" y="105229"/>
            <a:ext cx="812800" cy="812800"/>
          </a:xfrm>
          <a:prstGeom prst="rect">
            <a:avLst/>
          </a:prstGeom>
        </p:spPr>
      </p:pic>
    </p:spTree>
    <p:extLst>
      <p:ext uri="{BB962C8B-B14F-4D97-AF65-F5344CB8AC3E}">
        <p14:creationId xmlns:p14="http://schemas.microsoft.com/office/powerpoint/2010/main" val="22954453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2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3">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4">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9" name="Oval 35">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8" name="Rectangle 37">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6">
              <a:alphaModFix amt="60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4132AA5-FB76-AEFB-1505-662C86202E99}"/>
              </a:ext>
            </a:extLst>
          </p:cNvPr>
          <p:cNvSpPr txBox="1"/>
          <p:nvPr/>
        </p:nvSpPr>
        <p:spPr>
          <a:xfrm>
            <a:off x="265587" y="512064"/>
            <a:ext cx="6730277" cy="1609344"/>
          </a:xfrm>
          <a:prstGeom prst="rect">
            <a:avLst/>
          </a:prstGeom>
          <a:ln>
            <a:noFill/>
          </a:ln>
        </p:spPr>
        <p:txBody>
          <a:bodyPr vert="horz" lIns="91440" tIns="45720" rIns="91440" bIns="45720" rtlCol="0" anchor="ctr">
            <a:normAutofit/>
          </a:bodyPr>
          <a:lstStyle/>
          <a:p>
            <a:pPr>
              <a:lnSpc>
                <a:spcPct val="90000"/>
              </a:lnSpc>
              <a:spcBef>
                <a:spcPct val="0"/>
              </a:spcBef>
              <a:spcAft>
                <a:spcPts val="600"/>
              </a:spcAft>
            </a:pPr>
            <a:r>
              <a:rPr lang="en-US" sz="4800" b="1" cap="all" dirty="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rPr>
              <a:t>Bare-bones</a:t>
            </a:r>
          </a:p>
        </p:txBody>
      </p:sp>
      <p:grpSp>
        <p:nvGrpSpPr>
          <p:cNvPr id="40" name="Group 39">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 name="Oval 40">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5" name="Diagram 14">
            <a:extLst>
              <a:ext uri="{FF2B5EF4-FFF2-40B4-BE49-F238E27FC236}">
                <a16:creationId xmlns:a16="http://schemas.microsoft.com/office/drawing/2014/main" id="{AE38A53B-AD16-986F-BCF4-EEE714B4A232}"/>
              </a:ext>
            </a:extLst>
          </p:cNvPr>
          <p:cNvGraphicFramePr/>
          <p:nvPr>
            <p:extLst>
              <p:ext uri="{D42A27DB-BD31-4B8C-83A1-F6EECF244321}">
                <p14:modId xmlns:p14="http://schemas.microsoft.com/office/powerpoint/2010/main" val="4161820270"/>
              </p:ext>
            </p:extLst>
          </p:nvPr>
        </p:nvGraphicFramePr>
        <p:xfrm>
          <a:off x="1974574" y="2121408"/>
          <a:ext cx="9725811" cy="40507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3" name="TextBox 42">
            <a:extLst>
              <a:ext uri="{FF2B5EF4-FFF2-40B4-BE49-F238E27FC236}">
                <a16:creationId xmlns:a16="http://schemas.microsoft.com/office/drawing/2014/main" id="{3C5991FF-7C93-10E9-B5EB-E90026DFA4D3}"/>
              </a:ext>
            </a:extLst>
          </p:cNvPr>
          <p:cNvSpPr txBox="1"/>
          <p:nvPr/>
        </p:nvSpPr>
        <p:spPr>
          <a:xfrm>
            <a:off x="265587" y="2633472"/>
            <a:ext cx="5383461" cy="369332"/>
          </a:xfrm>
          <a:prstGeom prst="rect">
            <a:avLst/>
          </a:prstGeom>
          <a:noFill/>
        </p:spPr>
        <p:txBody>
          <a:bodyPr wrap="none" rtlCol="0">
            <a:spAutoFit/>
          </a:bodyPr>
          <a:lstStyle/>
          <a:p>
            <a:r>
              <a:rPr lang="en-US" sz="1800" dirty="0">
                <a:effectLst/>
                <a:latin typeface="Arial Nova" panose="020B0504020202020204" pitchFamily="34" charset="0"/>
                <a:ea typeface="Calibri" panose="020F0502020204030204" pitchFamily="34" charset="0"/>
                <a:cs typeface="Times New Roman" panose="02020603050405020304" pitchFamily="18" charset="0"/>
              </a:rPr>
              <a:t>The project proceeds through three major stages - </a:t>
            </a:r>
            <a:endParaRPr lang="en-US" dirty="0"/>
          </a:p>
        </p:txBody>
      </p:sp>
      <p:pic>
        <p:nvPicPr>
          <p:cNvPr id="44" name="Audio Recording Dec 12, 2022 at 11:55:45 PM">
            <a:hlinkClick r:id="" action="ppaction://media"/>
            <a:extLst>
              <a:ext uri="{FF2B5EF4-FFF2-40B4-BE49-F238E27FC236}">
                <a16:creationId xmlns:a16="http://schemas.microsoft.com/office/drawing/2014/main" id="{DB4D4C0F-E9F5-EAAA-7E0D-74ADD94E049B}"/>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11113613" y="105664"/>
            <a:ext cx="812800" cy="812800"/>
          </a:xfrm>
          <a:prstGeom prst="rect">
            <a:avLst/>
          </a:prstGeom>
        </p:spPr>
      </p:pic>
    </p:spTree>
    <p:extLst>
      <p:ext uri="{BB962C8B-B14F-4D97-AF65-F5344CB8AC3E}">
        <p14:creationId xmlns:p14="http://schemas.microsoft.com/office/powerpoint/2010/main" val="2709408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48"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48" name="Group 414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49" name="Oval 414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50" name="Oval 414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4152" name="Rectangle 4151">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54" name="Rectangle 415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56" name="Freeform: Shape 4155">
            <a:extLst>
              <a:ext uri="{FF2B5EF4-FFF2-40B4-BE49-F238E27FC236}">
                <a16:creationId xmlns:a16="http://schemas.microsoft.com/office/drawing/2014/main" id="{4A65BCE4-8466-4E88-8FF2-24524F3A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3558" y="1673352"/>
            <a:ext cx="3502152"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Data Collection icon PNG and SVG Vector Free Download">
            <a:extLst>
              <a:ext uri="{FF2B5EF4-FFF2-40B4-BE49-F238E27FC236}">
                <a16:creationId xmlns:a16="http://schemas.microsoft.com/office/drawing/2014/main" id="{BDAE3348-3217-7DC9-9CEC-BA0217C31EA1}"/>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400234" y="2929753"/>
            <a:ext cx="1828800" cy="989350"/>
          </a:xfrm>
          <a:prstGeom prst="rect">
            <a:avLst/>
          </a:prstGeom>
          <a:noFill/>
          <a:extLst>
            <a:ext uri="{909E8E84-426E-40DD-AFC4-6F175D3DCCD1}">
              <a14:hiddenFill xmlns:a14="http://schemas.microsoft.com/office/drawing/2010/main">
                <a:solidFill>
                  <a:srgbClr val="FFFFFF"/>
                </a:solidFill>
              </a14:hiddenFill>
            </a:ext>
          </a:extLst>
        </p:spPr>
      </p:pic>
      <p:grpSp>
        <p:nvGrpSpPr>
          <p:cNvPr id="4158" name="Group 4157">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59" name="Oval 4158">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160" name="Oval 4159">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TextBox 4">
            <a:extLst>
              <a:ext uri="{FF2B5EF4-FFF2-40B4-BE49-F238E27FC236}">
                <a16:creationId xmlns:a16="http://schemas.microsoft.com/office/drawing/2014/main" id="{19BDE105-A3EF-C6F4-0F01-DE72CB0EA06D}"/>
              </a:ext>
            </a:extLst>
          </p:cNvPr>
          <p:cNvSpPr txBox="1"/>
          <p:nvPr/>
        </p:nvSpPr>
        <p:spPr>
          <a:xfrm>
            <a:off x="482019" y="442584"/>
            <a:ext cx="10058400" cy="16093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000" b="1" cap="all" dirty="0">
                <a:blipFill>
                  <a:blip r:embed="rId9">
                    <a:extLst>
                      <a:ext uri="{28A0092B-C50C-407E-A947-70E740481C1C}">
                        <a14:useLocalDpi xmlns:a14="http://schemas.microsoft.com/office/drawing/2010/main" val="0"/>
                      </a:ext>
                    </a:extLst>
                  </a:blip>
                  <a:tile tx="6350" ty="-127000" sx="65000" sy="64000" flip="none" algn="tl"/>
                </a:blipFill>
                <a:latin typeface="+mj-lt"/>
                <a:ea typeface="+mj-ea"/>
                <a:cs typeface="+mj-cs"/>
              </a:rPr>
              <a:t>Data set Generator</a:t>
            </a:r>
          </a:p>
        </p:txBody>
      </p:sp>
      <p:sp>
        <p:nvSpPr>
          <p:cNvPr id="6" name="TextBox 5">
            <a:extLst>
              <a:ext uri="{FF2B5EF4-FFF2-40B4-BE49-F238E27FC236}">
                <a16:creationId xmlns:a16="http://schemas.microsoft.com/office/drawing/2014/main" id="{3608BB73-E363-A752-79D0-573965573C42}"/>
              </a:ext>
            </a:extLst>
          </p:cNvPr>
          <p:cNvSpPr txBox="1"/>
          <p:nvPr/>
        </p:nvSpPr>
        <p:spPr>
          <a:xfrm>
            <a:off x="398880" y="1893707"/>
            <a:ext cx="6328002" cy="4050792"/>
          </a:xfrm>
          <a:prstGeom prst="rect">
            <a:avLst/>
          </a:prstGeom>
        </p:spPr>
        <p:txBody>
          <a:bodyPr vert="horz" lIns="91440" tIns="45720" rIns="91440" bIns="45720" rtlCol="0">
            <a:normAutofit/>
          </a:bodyPr>
          <a:lstStyle/>
          <a:p>
            <a:pPr marL="285750" indent="-182880">
              <a:lnSpc>
                <a:spcPct val="90000"/>
              </a:lnSpc>
              <a:spcAft>
                <a:spcPts val="600"/>
              </a:spcAft>
              <a:buClr>
                <a:schemeClr val="accent1">
                  <a:lumMod val="75000"/>
                </a:schemeClr>
              </a:buClr>
              <a:buSzPct val="85000"/>
              <a:buFont typeface="Wingdings" pitchFamily="2" charset="2"/>
              <a:buChar char="§"/>
            </a:pPr>
            <a:r>
              <a:rPr lang="en-US" dirty="0"/>
              <a:t>The dataset generator block implements text pre-processing of the instruction manual loaded. </a:t>
            </a:r>
          </a:p>
          <a:p>
            <a:pPr marL="285750" indent="-182880">
              <a:lnSpc>
                <a:spcPct val="90000"/>
              </a:lnSpc>
              <a:spcAft>
                <a:spcPts val="600"/>
              </a:spcAft>
              <a:buClr>
                <a:schemeClr val="accent1">
                  <a:lumMod val="75000"/>
                </a:schemeClr>
              </a:buClr>
              <a:buSzPct val="85000"/>
              <a:buFont typeface="Wingdings" pitchFamily="2" charset="2"/>
              <a:buChar char="§"/>
            </a:pPr>
            <a:r>
              <a:rPr lang="en-US" dirty="0"/>
              <a:t>The major pre-processing steps done in our project are:</a:t>
            </a:r>
          </a:p>
          <a:p>
            <a:pPr marL="742950" lvl="1" indent="-182880">
              <a:lnSpc>
                <a:spcPct val="90000"/>
              </a:lnSpc>
              <a:spcAft>
                <a:spcPts val="600"/>
              </a:spcAft>
              <a:buClr>
                <a:schemeClr val="accent1">
                  <a:lumMod val="75000"/>
                </a:schemeClr>
              </a:buClr>
              <a:buSzPct val="85000"/>
              <a:buFont typeface="Wingdings" pitchFamily="2" charset="2"/>
              <a:buChar char="§"/>
            </a:pPr>
            <a:r>
              <a:rPr lang="en-US" dirty="0"/>
              <a:t>changing to lower case </a:t>
            </a:r>
          </a:p>
          <a:p>
            <a:pPr marL="742950" lvl="1" indent="-182880">
              <a:lnSpc>
                <a:spcPct val="90000"/>
              </a:lnSpc>
              <a:spcAft>
                <a:spcPts val="600"/>
              </a:spcAft>
              <a:buClr>
                <a:schemeClr val="accent1">
                  <a:lumMod val="75000"/>
                </a:schemeClr>
              </a:buClr>
              <a:buSzPct val="85000"/>
              <a:buFont typeface="Wingdings" pitchFamily="2" charset="2"/>
              <a:buChar char="§"/>
            </a:pPr>
            <a:r>
              <a:rPr lang="en-US" dirty="0"/>
              <a:t>tokenization </a:t>
            </a:r>
          </a:p>
          <a:p>
            <a:pPr marL="742950" lvl="1" indent="-182880">
              <a:lnSpc>
                <a:spcPct val="90000"/>
              </a:lnSpc>
              <a:spcAft>
                <a:spcPts val="600"/>
              </a:spcAft>
              <a:buClr>
                <a:schemeClr val="accent1">
                  <a:lumMod val="75000"/>
                </a:schemeClr>
              </a:buClr>
              <a:buSzPct val="85000"/>
              <a:buFont typeface="Wingdings" pitchFamily="2" charset="2"/>
              <a:buChar char="§"/>
            </a:pPr>
            <a:r>
              <a:rPr lang="en-US" dirty="0"/>
              <a:t>stemming</a:t>
            </a:r>
          </a:p>
          <a:p>
            <a:pPr marL="742950" lvl="1" indent="-182880">
              <a:lnSpc>
                <a:spcPct val="90000"/>
              </a:lnSpc>
              <a:spcAft>
                <a:spcPts val="600"/>
              </a:spcAft>
              <a:buClr>
                <a:schemeClr val="accent1">
                  <a:lumMod val="75000"/>
                </a:schemeClr>
              </a:buClr>
              <a:buSzPct val="85000"/>
              <a:buFont typeface="Wingdings" pitchFamily="2" charset="2"/>
              <a:buChar char="§"/>
            </a:pPr>
            <a:r>
              <a:rPr lang="en-US" dirty="0"/>
              <a:t>Lemmatization</a:t>
            </a:r>
          </a:p>
          <a:p>
            <a:pPr marL="285750" indent="-182880">
              <a:lnSpc>
                <a:spcPct val="90000"/>
              </a:lnSpc>
              <a:spcAft>
                <a:spcPts val="600"/>
              </a:spcAft>
              <a:buClr>
                <a:schemeClr val="accent1">
                  <a:lumMod val="75000"/>
                </a:schemeClr>
              </a:buClr>
              <a:buSzPct val="85000"/>
              <a:buFont typeface="Wingdings" pitchFamily="2" charset="2"/>
              <a:buChar char="§"/>
            </a:pPr>
            <a:r>
              <a:rPr lang="en-US" dirty="0"/>
              <a:t>We are utilizing snowball stemmer and </a:t>
            </a:r>
            <a:r>
              <a:rPr lang="en-US" dirty="0" err="1"/>
              <a:t>spaCy</a:t>
            </a:r>
            <a:r>
              <a:rPr lang="en-US" dirty="0"/>
              <a:t> library for lemmatization.</a:t>
            </a:r>
          </a:p>
        </p:txBody>
      </p:sp>
      <p:pic>
        <p:nvPicPr>
          <p:cNvPr id="7" name="Audio Recording Dec 12, 2022 at 11:40:50 PM">
            <a:hlinkClick r:id="" action="ppaction://media"/>
            <a:extLst>
              <a:ext uri="{FF2B5EF4-FFF2-40B4-BE49-F238E27FC236}">
                <a16:creationId xmlns:a16="http://schemas.microsoft.com/office/drawing/2014/main" id="{277D775D-0A46-46B2-8544-5DBF3DA26CF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0958285" y="245168"/>
            <a:ext cx="812800" cy="812800"/>
          </a:xfrm>
          <a:prstGeom prst="rect">
            <a:avLst/>
          </a:prstGeom>
        </p:spPr>
      </p:pic>
    </p:spTree>
    <p:extLst>
      <p:ext uri="{BB962C8B-B14F-4D97-AF65-F5344CB8AC3E}">
        <p14:creationId xmlns:p14="http://schemas.microsoft.com/office/powerpoint/2010/main" val="376571118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01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51" name="Group 515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52" name="Oval 515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53" name="Oval 515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extBox 1">
            <a:extLst>
              <a:ext uri="{FF2B5EF4-FFF2-40B4-BE49-F238E27FC236}">
                <a16:creationId xmlns:a16="http://schemas.microsoft.com/office/drawing/2014/main" id="{51FB0554-D3B7-5C76-15BB-780DB1E39933}"/>
              </a:ext>
            </a:extLst>
          </p:cNvPr>
          <p:cNvSpPr txBox="1"/>
          <p:nvPr/>
        </p:nvSpPr>
        <p:spPr>
          <a:xfrm>
            <a:off x="1066800" y="4511898"/>
            <a:ext cx="10058400" cy="16093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Text Summarizer</a:t>
            </a:r>
          </a:p>
        </p:txBody>
      </p:sp>
      <p:pic>
        <p:nvPicPr>
          <p:cNvPr id="5124" name="Picture 4" descr="Lu Wang earns CAREER Award to summarize long text with machine learning">
            <a:extLst>
              <a:ext uri="{FF2B5EF4-FFF2-40B4-BE49-F238E27FC236}">
                <a16:creationId xmlns:a16="http://schemas.microsoft.com/office/drawing/2014/main" id="{76234A79-D60F-FDF8-E416-A0B7CC2CB2D3}"/>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38779" y="756602"/>
            <a:ext cx="5968356" cy="26723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119A761-A257-80FF-CDAF-C5EDBB5B5E54}"/>
              </a:ext>
            </a:extLst>
          </p:cNvPr>
          <p:cNvSpPr txBox="1"/>
          <p:nvPr/>
        </p:nvSpPr>
        <p:spPr>
          <a:xfrm>
            <a:off x="6911803" y="756602"/>
            <a:ext cx="4841418" cy="2940755"/>
          </a:xfrm>
          <a:prstGeom prst="rect">
            <a:avLst/>
          </a:prstGeom>
        </p:spPr>
        <p:txBody>
          <a:bodyPr vert="horz" lIns="91440" tIns="45720" rIns="91440" bIns="45720" rtlCol="0">
            <a:noAutofit/>
          </a:bodyPr>
          <a:lstStyle/>
          <a:p>
            <a:pPr marL="285750" indent="-182880">
              <a:lnSpc>
                <a:spcPct val="90000"/>
              </a:lnSpc>
              <a:spcAft>
                <a:spcPts val="600"/>
              </a:spcAft>
              <a:buClr>
                <a:schemeClr val="accent1">
                  <a:lumMod val="75000"/>
                </a:schemeClr>
              </a:buClr>
              <a:buSzPct val="85000"/>
              <a:buFont typeface="Wingdings" pitchFamily="2" charset="2"/>
              <a:buChar char="§"/>
            </a:pPr>
            <a:r>
              <a:rPr lang="en-US" sz="1600" dirty="0"/>
              <a:t>We are using LexRank method for text summarizing. </a:t>
            </a:r>
          </a:p>
          <a:p>
            <a:pPr marL="285750" indent="-182880">
              <a:lnSpc>
                <a:spcPct val="90000"/>
              </a:lnSpc>
              <a:spcAft>
                <a:spcPts val="600"/>
              </a:spcAft>
              <a:buClr>
                <a:schemeClr val="accent1">
                  <a:lumMod val="75000"/>
                </a:schemeClr>
              </a:buClr>
              <a:buSzPct val="85000"/>
              <a:buFont typeface="Wingdings" pitchFamily="2" charset="2"/>
              <a:buChar char="§"/>
            </a:pPr>
            <a:r>
              <a:rPr lang="en-US" sz="1600" dirty="0"/>
              <a:t>The scoring of sentences is done using graph method. </a:t>
            </a:r>
          </a:p>
          <a:p>
            <a:pPr marL="285750" indent="-182880">
              <a:lnSpc>
                <a:spcPct val="90000"/>
              </a:lnSpc>
              <a:spcAft>
                <a:spcPts val="600"/>
              </a:spcAft>
              <a:buClr>
                <a:schemeClr val="accent1">
                  <a:lumMod val="75000"/>
                </a:schemeClr>
              </a:buClr>
              <a:buSzPct val="85000"/>
              <a:buFont typeface="Wingdings" pitchFamily="2" charset="2"/>
              <a:buChar char="§"/>
            </a:pPr>
            <a:r>
              <a:rPr lang="en-US" sz="1600" dirty="0"/>
              <a:t>This graphical approach is based on Eigen Vector Centrality.</a:t>
            </a:r>
          </a:p>
          <a:p>
            <a:pPr marL="285750" indent="-182880">
              <a:lnSpc>
                <a:spcPct val="90000"/>
              </a:lnSpc>
              <a:spcAft>
                <a:spcPts val="600"/>
              </a:spcAft>
              <a:buClr>
                <a:schemeClr val="accent1">
                  <a:lumMod val="75000"/>
                </a:schemeClr>
              </a:buClr>
              <a:buSzPct val="85000"/>
              <a:buFont typeface="Wingdings" pitchFamily="2" charset="2"/>
              <a:buChar char="§"/>
            </a:pPr>
            <a:r>
              <a:rPr lang="en-US" sz="1600" dirty="0"/>
              <a:t>The sentences are placed at the vertexes of the graphs and the weight of the edges are calculated using cosine similarity metric.</a:t>
            </a:r>
          </a:p>
          <a:p>
            <a:pPr marL="285750" indent="-182880">
              <a:lnSpc>
                <a:spcPct val="90000"/>
              </a:lnSpc>
              <a:spcAft>
                <a:spcPts val="600"/>
              </a:spcAft>
              <a:buClr>
                <a:schemeClr val="accent1">
                  <a:lumMod val="75000"/>
                </a:schemeClr>
              </a:buClr>
              <a:buSzPct val="85000"/>
              <a:buFont typeface="Wingdings" pitchFamily="2" charset="2"/>
              <a:buChar char="§"/>
            </a:pPr>
            <a:r>
              <a:rPr lang="en-US" sz="1600" dirty="0"/>
              <a:t>The sentence summaries generated are later used in the chatbot for instructional queries.</a:t>
            </a:r>
          </a:p>
          <a:p>
            <a:pPr marL="285750" indent="-182880">
              <a:lnSpc>
                <a:spcPct val="90000"/>
              </a:lnSpc>
              <a:spcAft>
                <a:spcPts val="600"/>
              </a:spcAft>
              <a:buClr>
                <a:schemeClr val="accent1">
                  <a:lumMod val="75000"/>
                </a:schemeClr>
              </a:buClr>
              <a:buSzPct val="85000"/>
              <a:buFont typeface="Wingdings" pitchFamily="2" charset="2"/>
              <a:buChar char="§"/>
            </a:pPr>
            <a:endParaRPr lang="en-US" sz="1600" dirty="0"/>
          </a:p>
        </p:txBody>
      </p:sp>
      <p:sp>
        <p:nvSpPr>
          <p:cNvPr id="5155" name="Rectangle 5154">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udio Recording Dec 12, 2022 at 11:43:36 PM">
            <a:hlinkClick r:id="" action="ppaction://media"/>
            <a:extLst>
              <a:ext uri="{FF2B5EF4-FFF2-40B4-BE49-F238E27FC236}">
                <a16:creationId xmlns:a16="http://schemas.microsoft.com/office/drawing/2014/main" id="{5AFB5ABA-E95E-D2D1-C83A-E294F04AC32D}"/>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648078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1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0" name="Rectangle 7179">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What Is a Chatbot? The Full Guide to Chatbots in 2020">
            <a:extLst>
              <a:ext uri="{FF2B5EF4-FFF2-40B4-BE49-F238E27FC236}">
                <a16:creationId xmlns:a16="http://schemas.microsoft.com/office/drawing/2014/main" id="{4EC86434-6CCC-BFAF-31CD-1D852A39D3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52" r="6612" b="5612"/>
          <a:stretch/>
        </p:blipFill>
        <p:spPr bwMode="auto">
          <a:xfrm>
            <a:off x="0" y="1"/>
            <a:ext cx="6639339" cy="6857999"/>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F64E23-7FC3-5F04-D30D-7D8CB60B3D87}"/>
              </a:ext>
            </a:extLst>
          </p:cNvPr>
          <p:cNvSpPr/>
          <p:nvPr/>
        </p:nvSpPr>
        <p:spPr>
          <a:xfrm>
            <a:off x="445657" y="277143"/>
            <a:ext cx="3344463" cy="923330"/>
          </a:xfrm>
          <a:prstGeom prst="rect">
            <a:avLst/>
          </a:prstGeom>
          <a:noFill/>
          <a:ln>
            <a:noFill/>
          </a:ln>
        </p:spPr>
        <p:txBody>
          <a:bodyPr wrap="square" lIns="91440" tIns="45720" rIns="91440" bIns="45720">
            <a:spAutoFit/>
          </a:bodyPr>
          <a:lstStyle/>
          <a:p>
            <a:r>
              <a:rPr lang="en-US" sz="5400" dirty="0">
                <a:ln w="0"/>
                <a:solidFill>
                  <a:schemeClr val="accent3">
                    <a:lumMod val="20000"/>
                    <a:lumOff val="80000"/>
                  </a:schemeClr>
                </a:solidFill>
                <a:effectLst>
                  <a:outerShdw blurRad="38100" dist="25400" dir="5400000" algn="ctr" rotWithShape="0">
                    <a:srgbClr val="6E747A">
                      <a:alpha val="43000"/>
                    </a:srgbClr>
                  </a:outerShdw>
                </a:effectLst>
              </a:rPr>
              <a:t>CHATBOT</a:t>
            </a:r>
            <a:endParaRPr lang="en-US" sz="5400" b="1" cap="none" spc="50" dirty="0">
              <a:ln w="0"/>
              <a:solidFill>
                <a:schemeClr val="accent3">
                  <a:lumMod val="20000"/>
                  <a:lumOff val="80000"/>
                </a:schemeClr>
              </a:solidFill>
              <a:effectLst>
                <a:reflection blurRad="6350" stA="55000" endA="300" endPos="45500" dir="5400000" sy="-100000" algn="bl" rotWithShape="0"/>
              </a:effectLst>
            </a:endParaRPr>
          </a:p>
        </p:txBody>
      </p:sp>
      <p:sp>
        <p:nvSpPr>
          <p:cNvPr id="5" name="TextBox 4">
            <a:extLst>
              <a:ext uri="{FF2B5EF4-FFF2-40B4-BE49-F238E27FC236}">
                <a16:creationId xmlns:a16="http://schemas.microsoft.com/office/drawing/2014/main" id="{07E29A6F-A3C0-0D7A-DF70-4CD44E1F0ACF}"/>
              </a:ext>
            </a:extLst>
          </p:cNvPr>
          <p:cNvSpPr txBox="1"/>
          <p:nvPr/>
        </p:nvSpPr>
        <p:spPr>
          <a:xfrm>
            <a:off x="6639339" y="1720840"/>
            <a:ext cx="5502966" cy="3139321"/>
          </a:xfrm>
          <a:prstGeom prst="rect">
            <a:avLst/>
          </a:prstGeom>
          <a:noFill/>
        </p:spPr>
        <p:txBody>
          <a:bodyPr wrap="square" rtlCol="0">
            <a:spAutoFit/>
          </a:bodyPr>
          <a:lstStyle/>
          <a:p>
            <a:pPr marL="285750" indent="-285750">
              <a:buFont typeface="Wingdings" pitchFamily="2" charset="2"/>
              <a:buChar char="Ø"/>
            </a:pPr>
            <a:r>
              <a:rPr lang="en-US" dirty="0"/>
              <a:t>This chatbot understands the context of sentence and responds accordingly.</a:t>
            </a:r>
          </a:p>
          <a:p>
            <a:pPr marL="285750" indent="-285750">
              <a:buFont typeface="Wingdings" pitchFamily="2" charset="2"/>
              <a:buChar char="Ø"/>
            </a:pPr>
            <a:r>
              <a:rPr lang="en-US" dirty="0"/>
              <a:t>The input dataset is given from the previous blocks (dataset generator and text summarizer).</a:t>
            </a:r>
          </a:p>
          <a:p>
            <a:pPr marL="285750" indent="-285750">
              <a:buFont typeface="Wingdings" pitchFamily="2" charset="2"/>
              <a:buChar char="Ø"/>
            </a:pPr>
            <a:r>
              <a:rPr lang="en-US" dirty="0"/>
              <a:t> The process goes as below - </a:t>
            </a:r>
          </a:p>
          <a:p>
            <a:pPr marL="742950" lvl="1" indent="-285750">
              <a:buFont typeface="Arial" panose="020B0604020202020204" pitchFamily="34" charset="0"/>
              <a:buChar char="•"/>
            </a:pPr>
            <a:r>
              <a:rPr lang="en-US" dirty="0"/>
              <a:t>Transforming the Conversational Intents into TensorFlow model (Neural Network using TFLEARN) using NLP and Save it as Pickle also.</a:t>
            </a:r>
          </a:p>
          <a:p>
            <a:pPr marL="742950" lvl="1" indent="-285750">
              <a:buFont typeface="Arial" panose="020B0604020202020204" pitchFamily="34" charset="0"/>
              <a:buChar char="•"/>
            </a:pPr>
            <a:r>
              <a:rPr lang="en-US" dirty="0"/>
              <a:t>Load the Same Pickle and Model to Build the Framework to Process the Responses.</a:t>
            </a:r>
          </a:p>
          <a:p>
            <a:pPr marL="742950" lvl="1" indent="-285750">
              <a:buFont typeface="Arial" panose="020B0604020202020204" pitchFamily="34" charset="0"/>
              <a:buChar char="•"/>
            </a:pPr>
            <a:r>
              <a:rPr lang="en-US" dirty="0"/>
              <a:t>At Last, We Give the Reponses.</a:t>
            </a:r>
          </a:p>
        </p:txBody>
      </p:sp>
      <p:pic>
        <p:nvPicPr>
          <p:cNvPr id="6" name="Audio Recording Dec 12, 2022 at 11:50:20 PM">
            <a:hlinkClick r:id="" action="ppaction://media"/>
            <a:extLst>
              <a:ext uri="{FF2B5EF4-FFF2-40B4-BE49-F238E27FC236}">
                <a16:creationId xmlns:a16="http://schemas.microsoft.com/office/drawing/2014/main" id="{21938003-8D52-C431-2345-0ABCC8DBDF5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8114661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2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8" name="Rectangle 9227">
            <a:extLst>
              <a:ext uri="{FF2B5EF4-FFF2-40B4-BE49-F238E27FC236}">
                <a16:creationId xmlns:a16="http://schemas.microsoft.com/office/drawing/2014/main" id="{76492A0D-6B2B-464C-AB85-8A2AC0D77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Rectangle 9229">
            <a:extLst>
              <a:ext uri="{FF2B5EF4-FFF2-40B4-BE49-F238E27FC236}">
                <a16:creationId xmlns:a16="http://schemas.microsoft.com/office/drawing/2014/main" id="{53DDC01D-1457-421B-91B7-A37911A14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9232" name="Graphic 9231">
            <a:extLst>
              <a:ext uri="{FF2B5EF4-FFF2-40B4-BE49-F238E27FC236}">
                <a16:creationId xmlns:a16="http://schemas.microsoft.com/office/drawing/2014/main" id="{62D6955C-623F-4E24-BDCB-C554684CBF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402303" y="-2670815"/>
            <a:ext cx="5475723" cy="12188952"/>
          </a:xfrm>
          <a:prstGeom prst="rect">
            <a:avLst/>
          </a:prstGeom>
        </p:spPr>
      </p:pic>
      <p:sp>
        <p:nvSpPr>
          <p:cNvPr id="9234" name="Rectangle 9233">
            <a:extLst>
              <a:ext uri="{FF2B5EF4-FFF2-40B4-BE49-F238E27FC236}">
                <a16:creationId xmlns:a16="http://schemas.microsoft.com/office/drawing/2014/main" id="{FB154F73-29A0-4CF8-939B-DD0DDA229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10D691-7957-AFE0-2D34-63B73FD19926}"/>
              </a:ext>
            </a:extLst>
          </p:cNvPr>
          <p:cNvSpPr txBox="1"/>
          <p:nvPr/>
        </p:nvSpPr>
        <p:spPr>
          <a:xfrm>
            <a:off x="1156714" y="2650212"/>
            <a:ext cx="5379151" cy="28454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Saves a huge amount of time invested on instructions manuals.</a:t>
            </a:r>
          </a:p>
          <a:p>
            <a:pPr indent="-228600">
              <a:lnSpc>
                <a:spcPct val="90000"/>
              </a:lnSpc>
              <a:spcAft>
                <a:spcPts val="600"/>
              </a:spcAft>
              <a:buFont typeface="Arial" panose="020B0604020202020204" pitchFamily="34" charset="0"/>
              <a:buChar char="•"/>
            </a:pPr>
            <a:r>
              <a:rPr lang="en-US" dirty="0"/>
              <a:t>Text summaries gives out elaborate answers for queries.</a:t>
            </a:r>
          </a:p>
          <a:p>
            <a:pPr indent="-228600">
              <a:lnSpc>
                <a:spcPct val="90000"/>
              </a:lnSpc>
              <a:spcAft>
                <a:spcPts val="600"/>
              </a:spcAft>
              <a:buFont typeface="Arial" panose="020B0604020202020204" pitchFamily="34" charset="0"/>
              <a:buChar char="•"/>
            </a:pPr>
            <a:r>
              <a:rPr lang="en-US" dirty="0"/>
              <a:t>Reduces the complexity of searching for a specific instruction on a manual.</a:t>
            </a:r>
          </a:p>
        </p:txBody>
      </p:sp>
      <p:pic>
        <p:nvPicPr>
          <p:cNvPr id="9218" name="Picture 2" descr="Productive interactions: Societal impact of academic research in the  knowledge society | LERU">
            <a:extLst>
              <a:ext uri="{FF2B5EF4-FFF2-40B4-BE49-F238E27FC236}">
                <a16:creationId xmlns:a16="http://schemas.microsoft.com/office/drawing/2014/main" id="{7E2E7AE4-1551-A24F-205F-32203A706B2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581554" y="2085331"/>
            <a:ext cx="5124887" cy="3410379"/>
          </a:xfrm>
          <a:prstGeom prst="rect">
            <a:avLst/>
          </a:prstGeom>
          <a:noFill/>
          <a:extLst>
            <a:ext uri="{909E8E84-426E-40DD-AFC4-6F175D3DCCD1}">
              <a14:hiddenFill xmlns:a14="http://schemas.microsoft.com/office/drawing/2010/main">
                <a:solidFill>
                  <a:srgbClr val="FFFFFF"/>
                </a:solidFill>
              </a14:hiddenFill>
            </a:ext>
          </a:extLst>
        </p:spPr>
      </p:pic>
      <p:sp>
        <p:nvSpPr>
          <p:cNvPr id="9236" name="Rectangle 9235">
            <a:extLst>
              <a:ext uri="{FF2B5EF4-FFF2-40B4-BE49-F238E27FC236}">
                <a16:creationId xmlns:a16="http://schemas.microsoft.com/office/drawing/2014/main" id="{9B0011D9-F7F7-406C-9DF8-6E5D0404D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E655109-5F41-1747-2754-425B2F405919}"/>
              </a:ext>
            </a:extLst>
          </p:cNvPr>
          <p:cNvSpPr/>
          <p:nvPr/>
        </p:nvSpPr>
        <p:spPr>
          <a:xfrm>
            <a:off x="1156715" y="962190"/>
            <a:ext cx="5498621"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IMPACTS IMPOSED</a:t>
            </a:r>
          </a:p>
        </p:txBody>
      </p:sp>
      <p:pic>
        <p:nvPicPr>
          <p:cNvPr id="4" name="Audio Recording Dec 12, 2022 at 11:58:44 PM">
            <a:hlinkClick r:id="" action="ppaction://media"/>
            <a:extLst>
              <a:ext uri="{FF2B5EF4-FFF2-40B4-BE49-F238E27FC236}">
                <a16:creationId xmlns:a16="http://schemas.microsoft.com/office/drawing/2014/main" id="{09EDF0D9-8C89-7826-E84C-323BE49BE83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971276" y="149390"/>
            <a:ext cx="812800" cy="812800"/>
          </a:xfrm>
          <a:prstGeom prst="rect">
            <a:avLst/>
          </a:prstGeom>
        </p:spPr>
      </p:pic>
    </p:spTree>
    <p:extLst>
      <p:ext uri="{BB962C8B-B14F-4D97-AF65-F5344CB8AC3E}">
        <p14:creationId xmlns:p14="http://schemas.microsoft.com/office/powerpoint/2010/main" val="28453283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6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267" name="Rectangle 1026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oets&amp;Quants - MBA Admissions: How Stats Differ Between Full-Time,  Executive, Part-Time, and Online Programs">
            <a:extLst>
              <a:ext uri="{FF2B5EF4-FFF2-40B4-BE49-F238E27FC236}">
                <a16:creationId xmlns:a16="http://schemas.microsoft.com/office/drawing/2014/main" id="{F63A52D4-C875-3F51-63E9-43F88DAF45BD}"/>
              </a:ext>
            </a:extLst>
          </p:cNvPr>
          <p:cNvPicPr>
            <a:picLocks noChangeAspect="1" noChangeArrowheads="1"/>
          </p:cNvPicPr>
          <p:nvPr/>
        </p:nvPicPr>
        <p:blipFill rotWithShape="1">
          <a:blip r:embed="rId4">
            <a:alphaModFix/>
            <a:extLst>
              <a:ext uri="{BEBA8EAE-BF5A-486C-A8C5-ECC9F3942E4B}">
                <a14:imgProps xmlns:a14="http://schemas.microsoft.com/office/drawing/2010/main">
                  <a14:imgLayer r:embed="rId5">
                    <a14:imgEffect>
                      <a14:sharpenSoften amount="-4000"/>
                    </a14:imgEffect>
                    <a14:imgEffect>
                      <a14:colorTemperature colorTemp="8686"/>
                    </a14:imgEffect>
                    <a14:imgEffect>
                      <a14:brightnessContrast bright="-22000"/>
                    </a14:imgEffect>
                  </a14:imgLayer>
                </a14:imgProps>
              </a:ext>
              <a:ext uri="{28A0092B-C50C-407E-A947-70E740481C1C}">
                <a14:useLocalDpi xmlns:a14="http://schemas.microsoft.com/office/drawing/2010/main" val="0"/>
              </a:ext>
            </a:extLst>
          </a:blip>
          <a:srcRect t="16667"/>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69" name="Rectangle 1026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CB99E-9CAF-B4D9-7A9C-62C4EAA61DC3}"/>
              </a:ext>
            </a:extLst>
          </p:cNvPr>
          <p:cNvSpPr>
            <a:spLocks noGrp="1"/>
          </p:cNvSpPr>
          <p:nvPr>
            <p:ph type="title"/>
          </p:nvPr>
        </p:nvSpPr>
        <p:spPr>
          <a:xfrm>
            <a:off x="169866" y="493716"/>
            <a:ext cx="3934995" cy="1901614"/>
          </a:xfrm>
        </p:spPr>
        <p:txBody>
          <a:bodyPr vert="horz" lIns="91440" tIns="45720" rIns="91440" bIns="45720" rtlCol="0" anchor="b">
            <a:normAutofit fontScale="90000"/>
          </a:bodyPr>
          <a:lstStyle/>
          <a:p>
            <a:r>
              <a:rPr lang="en-US" sz="4800" b="1" dirty="0">
                <a:solidFill>
                  <a:srgbClr val="B3CEE7"/>
                </a:solidFill>
                <a:latin typeface="Arial" panose="020B0604020202020204" pitchFamily="34" charset="0"/>
                <a:cs typeface="Arial" panose="020B0604020202020204" pitchFamily="34" charset="0"/>
              </a:rPr>
              <a:t>How we differ from the usual</a:t>
            </a:r>
          </a:p>
        </p:txBody>
      </p:sp>
      <p:sp>
        <p:nvSpPr>
          <p:cNvPr id="3" name="Text Placeholder 2">
            <a:extLst>
              <a:ext uri="{FF2B5EF4-FFF2-40B4-BE49-F238E27FC236}">
                <a16:creationId xmlns:a16="http://schemas.microsoft.com/office/drawing/2014/main" id="{2BEE5A7F-C6F7-123C-C27F-3EAA778535F7}"/>
              </a:ext>
            </a:extLst>
          </p:cNvPr>
          <p:cNvSpPr>
            <a:spLocks noGrp="1"/>
          </p:cNvSpPr>
          <p:nvPr>
            <p:ph type="body" idx="1"/>
          </p:nvPr>
        </p:nvSpPr>
        <p:spPr>
          <a:xfrm>
            <a:off x="0" y="4238544"/>
            <a:ext cx="10296038" cy="2619446"/>
          </a:xfrm>
        </p:spPr>
        <p:txBody>
          <a:bodyPr vert="horz" lIns="91440" tIns="45720" rIns="91440" bIns="45720" rtlCol="0">
            <a:noAutofit/>
          </a:bodyPr>
          <a:lstStyle/>
          <a:p>
            <a:pPr marL="285750" indent="-285750">
              <a:lnSpc>
                <a:spcPct val="10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Instead of single line answers, the chatbot gives elaborate summaries for long instructions.</a:t>
            </a:r>
          </a:p>
          <a:p>
            <a:pPr marL="285750" indent="-285750">
              <a:lnSpc>
                <a:spcPct val="10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Unlike blogs and tech forums, the user will be receiving the exact instruction from the manual and not ambiguous answers.</a:t>
            </a:r>
          </a:p>
          <a:p>
            <a:pPr marL="285750" indent="-285750">
              <a:lnSpc>
                <a:spcPct val="10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Our proposed project will be a native and offline version therefore eliminates the need to depend on internet connectivity.</a:t>
            </a:r>
          </a:p>
        </p:txBody>
      </p:sp>
      <p:pic>
        <p:nvPicPr>
          <p:cNvPr id="5" name="Audio Recording Dec 13, 2022 at 12:02:36 AM">
            <a:hlinkClick r:id="" action="ppaction://media"/>
            <a:extLst>
              <a:ext uri="{FF2B5EF4-FFF2-40B4-BE49-F238E27FC236}">
                <a16:creationId xmlns:a16="http://schemas.microsoft.com/office/drawing/2014/main" id="{0F52D184-0AD0-944B-E5CF-21B78BD1B0B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405505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6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4">
            <a:extLst>
              <a:ext uri="{FF2B5EF4-FFF2-40B4-BE49-F238E27FC236}">
                <a16:creationId xmlns:a16="http://schemas.microsoft.com/office/drawing/2014/main" id="{A6D7D0F5-9776-4941-925D-311FB1EC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w To Write A Professional Thank you Email After An Interview">
            <a:extLst>
              <a:ext uri="{FF2B5EF4-FFF2-40B4-BE49-F238E27FC236}">
                <a16:creationId xmlns:a16="http://schemas.microsoft.com/office/drawing/2014/main" id="{22847E7A-DF50-F84C-8F6D-5788B8D89A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175" r="-1" b="4738"/>
          <a:stretch/>
        </p:blipFill>
        <p:spPr bwMode="auto">
          <a:xfrm>
            <a:off x="-77632" y="0"/>
            <a:ext cx="12266584" cy="6639329"/>
          </a:xfrm>
          <a:custGeom>
            <a:avLst/>
            <a:gdLst/>
            <a:ahLst/>
            <a:cxnLst/>
            <a:rect l="l" t="t" r="r" b="b"/>
            <a:pathLst>
              <a:path w="11743764" h="6356349">
                <a:moveTo>
                  <a:pt x="7747939" y="5723108"/>
                </a:moveTo>
                <a:cubicBezTo>
                  <a:pt x="7746108" y="5723352"/>
                  <a:pt x="7746108" y="5725057"/>
                  <a:pt x="7746108" y="5725057"/>
                </a:cubicBezTo>
                <a:lnTo>
                  <a:pt x="7755874" y="5723838"/>
                </a:lnTo>
                <a:close/>
                <a:moveTo>
                  <a:pt x="11593222" y="2355165"/>
                </a:moveTo>
                <a:cubicBezTo>
                  <a:pt x="11491599" y="2927856"/>
                  <a:pt x="11223039" y="3428931"/>
                  <a:pt x="10815622" y="3883479"/>
                </a:cubicBezTo>
                <a:cubicBezTo>
                  <a:pt x="10309631" y="4448618"/>
                  <a:pt x="9657459" y="4884897"/>
                  <a:pt x="8920446" y="5245417"/>
                </a:cubicBezTo>
                <a:cubicBezTo>
                  <a:pt x="8557158" y="5420075"/>
                  <a:pt x="8180901" y="5576927"/>
                  <a:pt x="7793715" y="5715070"/>
                </a:cubicBezTo>
                <a:cubicBezTo>
                  <a:pt x="7863298" y="5695337"/>
                  <a:pt x="7933183" y="5676338"/>
                  <a:pt x="8002461" y="5655875"/>
                </a:cubicBezTo>
                <a:cubicBezTo>
                  <a:pt x="8075704" y="5634269"/>
                  <a:pt x="8148429" y="5611858"/>
                  <a:pt x="8220666" y="5588644"/>
                </a:cubicBezTo>
                <a:cubicBezTo>
                  <a:pt x="8875584" y="5380370"/>
                  <a:pt x="9501816" y="5129711"/>
                  <a:pt x="10068538" y="4792088"/>
                </a:cubicBezTo>
                <a:cubicBezTo>
                  <a:pt x="10548588" y="4506107"/>
                  <a:pt x="10963330" y="4171895"/>
                  <a:pt x="11253556" y="3748283"/>
                </a:cubicBezTo>
                <a:cubicBezTo>
                  <a:pt x="11443714" y="3473460"/>
                  <a:pt x="11561393" y="3170452"/>
                  <a:pt x="11599325" y="2857945"/>
                </a:cubicBezTo>
                <a:cubicBezTo>
                  <a:pt x="11621025" y="2690692"/>
                  <a:pt x="11618980" y="2522027"/>
                  <a:pt x="11593222" y="2355165"/>
                </a:cubicBezTo>
                <a:close/>
                <a:moveTo>
                  <a:pt x="0" y="0"/>
                </a:moveTo>
                <a:lnTo>
                  <a:pt x="10926106" y="0"/>
                </a:lnTo>
                <a:lnTo>
                  <a:pt x="11008311" y="72512"/>
                </a:lnTo>
                <a:cubicBezTo>
                  <a:pt x="11092668" y="155257"/>
                  <a:pt x="11171699" y="241649"/>
                  <a:pt x="11245012" y="331378"/>
                </a:cubicBezTo>
                <a:cubicBezTo>
                  <a:pt x="11592919" y="750629"/>
                  <a:pt x="11750696" y="1252288"/>
                  <a:pt x="11692103" y="1752997"/>
                </a:cubicBezTo>
                <a:cubicBezTo>
                  <a:pt x="11675103" y="1882589"/>
                  <a:pt x="11675712" y="2013254"/>
                  <a:pt x="11693932" y="2142749"/>
                </a:cubicBezTo>
                <a:cubicBezTo>
                  <a:pt x="11734216" y="2381229"/>
                  <a:pt x="11760462" y="2618003"/>
                  <a:pt x="11731470" y="2858431"/>
                </a:cubicBezTo>
                <a:cubicBezTo>
                  <a:pt x="11693322" y="3184946"/>
                  <a:pt x="11572134" y="3501839"/>
                  <a:pt x="11375324" y="3789695"/>
                </a:cubicBezTo>
                <a:cubicBezTo>
                  <a:pt x="11069532" y="4238396"/>
                  <a:pt x="10630376" y="4591609"/>
                  <a:pt x="10119503" y="4891719"/>
                </a:cubicBezTo>
                <a:cubicBezTo>
                  <a:pt x="9463668" y="5277086"/>
                  <a:pt x="8736421" y="5552591"/>
                  <a:pt x="7974994" y="5774750"/>
                </a:cubicBezTo>
                <a:cubicBezTo>
                  <a:pt x="7183048" y="6005922"/>
                  <a:pt x="6368216" y="6168399"/>
                  <a:pt x="5539344" y="6288247"/>
                </a:cubicBezTo>
                <a:cubicBezTo>
                  <a:pt x="5263156" y="6328198"/>
                  <a:pt x="4986355" y="6364492"/>
                  <a:pt x="4738244" y="6354749"/>
                </a:cubicBezTo>
                <a:cubicBezTo>
                  <a:pt x="4489521" y="6352314"/>
                  <a:pt x="4278641" y="6345250"/>
                  <a:pt x="4065013" y="6328684"/>
                </a:cubicBezTo>
                <a:cubicBezTo>
                  <a:pt x="3851387" y="6312120"/>
                  <a:pt x="3638981" y="6289223"/>
                  <a:pt x="3428406" y="6255606"/>
                </a:cubicBezTo>
                <a:cubicBezTo>
                  <a:pt x="2303814" y="6076563"/>
                  <a:pt x="1292136" y="5704594"/>
                  <a:pt x="418708" y="5109005"/>
                </a:cubicBezTo>
                <a:cubicBezTo>
                  <a:pt x="288205" y="5020184"/>
                  <a:pt x="163358" y="4928737"/>
                  <a:pt x="44407" y="4834564"/>
                </a:cubicBezTo>
                <a:lnTo>
                  <a:pt x="0" y="4796463"/>
                </a:lnTo>
                <a:lnTo>
                  <a:pt x="0" y="4650621"/>
                </a:lnTo>
                <a:lnTo>
                  <a:pt x="58587" y="4703581"/>
                </a:lnTo>
                <a:cubicBezTo>
                  <a:pt x="596892" y="5151493"/>
                  <a:pt x="1242280" y="5504573"/>
                  <a:pt x="1979101" y="5775724"/>
                </a:cubicBezTo>
                <a:cubicBezTo>
                  <a:pt x="2525924" y="5978712"/>
                  <a:pt x="3107049" y="6116659"/>
                  <a:pt x="3703984" y="6185206"/>
                </a:cubicBezTo>
                <a:cubicBezTo>
                  <a:pt x="3733465" y="6193002"/>
                  <a:pt x="3764747" y="6195414"/>
                  <a:pt x="3795538" y="6192272"/>
                </a:cubicBezTo>
                <a:cubicBezTo>
                  <a:pt x="2948356" y="6069500"/>
                  <a:pt x="2152443" y="5850995"/>
                  <a:pt x="1424282" y="5486576"/>
                </a:cubicBezTo>
                <a:cubicBezTo>
                  <a:pt x="919588" y="5233999"/>
                  <a:pt x="482248" y="4929277"/>
                  <a:pt x="103621" y="4578774"/>
                </a:cubicBezTo>
                <a:lnTo>
                  <a:pt x="0" y="4477250"/>
                </a:lnTo>
                <a:close/>
              </a:path>
            </a:pathLst>
          </a:custGeom>
          <a:noFill/>
          <a:extLst>
            <a:ext uri="{909E8E84-426E-40DD-AFC4-6F175D3DCCD1}">
              <a14:hiddenFill xmlns:a14="http://schemas.microsoft.com/office/drawing/2010/main">
                <a:solidFill>
                  <a:srgbClr val="FFFFFF"/>
                </a:solidFill>
              </a14:hiddenFill>
            </a:ext>
          </a:extLst>
        </p:spPr>
      </p:pic>
      <p:pic>
        <p:nvPicPr>
          <p:cNvPr id="2" name="Audio Recording Dec 13, 2022 at 12:03:31 AM">
            <a:hlinkClick r:id="" action="ppaction://media"/>
            <a:extLst>
              <a:ext uri="{FF2B5EF4-FFF2-40B4-BE49-F238E27FC236}">
                <a16:creationId xmlns:a16="http://schemas.microsoft.com/office/drawing/2014/main" id="{DC7157E6-D357-CC33-A4DE-D88B33CAC9A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14216" y="5935865"/>
            <a:ext cx="812800" cy="812800"/>
          </a:xfrm>
          <a:prstGeom prst="rect">
            <a:avLst/>
          </a:prstGeom>
        </p:spPr>
      </p:pic>
    </p:spTree>
    <p:extLst>
      <p:ext uri="{BB962C8B-B14F-4D97-AF65-F5344CB8AC3E}">
        <p14:creationId xmlns:p14="http://schemas.microsoft.com/office/powerpoint/2010/main" val="451209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xit" presetSubtype="0" fill="hold" nodeType="clickEffect">
                                  <p:stCondLst>
                                    <p:cond delay="0"/>
                                  </p:stCondLst>
                                  <p:childTnLst>
                                    <p:animEffect transition="out" filter="fade">
                                      <p:cBhvr>
                                        <p:cTn id="6" dur="1000" accel="50000">
                                          <p:stCondLst>
                                            <p:cond delay="0"/>
                                          </p:stCondLst>
                                        </p:cTn>
                                        <p:tgtEl>
                                          <p:spTgt spid="2050"/>
                                        </p:tgtEl>
                                      </p:cBhvr>
                                    </p:animEffect>
                                    <p:anim calcmode="lin" valueType="num">
                                      <p:cBhvr>
                                        <p:cTn id="7" dur="500" accel="50000">
                                          <p:stCondLst>
                                            <p:cond delay="0"/>
                                          </p:stCondLst>
                                        </p:cTn>
                                        <p:tgtEl>
                                          <p:spTgt spid="2050"/>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2050"/>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2050"/>
                                        </p:tgtEl>
                                        <p:attrNameLst>
                                          <p:attrName>ppt_x</p:attrName>
                                        </p:attrNameLst>
                                      </p:cBhvr>
                                      <p:tavLst>
                                        <p:tav tm="0">
                                          <p:val>
                                            <p:strVal val="ppt_x"/>
                                          </p:val>
                                        </p:tav>
                                        <p:tav tm="100000">
                                          <p:val>
                                            <p:strVal val="ppt_x+.4"/>
                                          </p:val>
                                        </p:tav>
                                      </p:tavLst>
                                    </p:anim>
                                    <p:anim calcmode="lin" valueType="num">
                                      <p:cBhvr>
                                        <p:cTn id="10" dur="1000"/>
                                        <p:tgtEl>
                                          <p:spTgt spid="2050"/>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2050"/>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2050"/>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2050"/>
                                        </p:tgtEl>
                                        <p:attrNameLst>
                                          <p:attrName>style.rotation</p:attrName>
                                        </p:attrNameLst>
                                      </p:cBhvr>
                                      <p:tavLst>
                                        <p:tav tm="0">
                                          <p:val>
                                            <p:fltVal val="0"/>
                                          </p:val>
                                        </p:tav>
                                        <p:tav tm="100000">
                                          <p:val>
                                            <p:fltVal val="-90"/>
                                          </p:val>
                                        </p:tav>
                                      </p:tavLst>
                                    </p:anim>
                                    <p:set>
                                      <p:cBhvr>
                                        <p:cTn id="14" dur="1" fill="hold">
                                          <p:stCondLst>
                                            <p:cond delay="999"/>
                                          </p:stCondLst>
                                        </p:cTn>
                                        <p:tgtEl>
                                          <p:spTgt spid="20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68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2"/>
                </p:tgtEl>
              </p:cMediaNode>
            </p:audio>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369</Words>
  <Application>Microsoft Macintosh PowerPoint</Application>
  <PresentationFormat>Widescreen</PresentationFormat>
  <Paragraphs>39</Paragraphs>
  <Slides>9</Slides>
  <Notes>0</Notes>
  <HiddenSlides>0</HiddenSlides>
  <MMClips>9</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9</vt:i4>
      </vt:variant>
    </vt:vector>
  </HeadingPairs>
  <TitlesOfParts>
    <vt:vector size="25" baseType="lpstr">
      <vt:lpstr>Adelle Sans Devanagari Semibold</vt:lpstr>
      <vt:lpstr>Arial</vt:lpstr>
      <vt:lpstr>Arial Narrow</vt:lpstr>
      <vt:lpstr>Arial Nova</vt:lpstr>
      <vt:lpstr>Calibri</vt:lpstr>
      <vt:lpstr>Calibri Light</vt:lpstr>
      <vt:lpstr>Helvetica Neue Medium</vt:lpstr>
      <vt:lpstr>Modern Love</vt:lpstr>
      <vt:lpstr>Rockwell</vt:lpstr>
      <vt:lpstr>Rockwell Condensed</vt:lpstr>
      <vt:lpstr>Rockwell Extra Bold</vt:lpstr>
      <vt:lpstr>The Hand</vt:lpstr>
      <vt:lpstr>Wingdings</vt:lpstr>
      <vt:lpstr>SketchyVTI</vt:lpstr>
      <vt:lpstr>Wood Type</vt:lpstr>
      <vt:lpstr>Office Theme</vt:lpstr>
      <vt:lpstr>Dataset generator &amp; Chatbot assistant for Instruction Manuals</vt:lpstr>
      <vt:lpstr>PowerPoint Presentation</vt:lpstr>
      <vt:lpstr>PowerPoint Presentation</vt:lpstr>
      <vt:lpstr>PowerPoint Presentation</vt:lpstr>
      <vt:lpstr>PowerPoint Presentation</vt:lpstr>
      <vt:lpstr>PowerPoint Presentation</vt:lpstr>
      <vt:lpstr>PowerPoint Presentation</vt:lpstr>
      <vt:lpstr>How we differ from the usual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Abhinaya Sri Ginne</dc:creator>
  <cp:lastModifiedBy>Abhinaya Sri Ginne</cp:lastModifiedBy>
  <cp:revision>60</cp:revision>
  <dcterms:created xsi:type="dcterms:W3CDTF">2022-12-12T22:52:34Z</dcterms:created>
  <dcterms:modified xsi:type="dcterms:W3CDTF">2022-12-13T06:03:54Z</dcterms:modified>
</cp:coreProperties>
</file>