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9" d="100"/>
          <a:sy n="59" d="100"/>
        </p:scale>
        <p:origin x="86" y="610"/>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EA33-D3FD-4C9A-E88B-841719DFE7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3F7423-50E2-9A27-1EB3-8C65BD11D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BF9B02-973D-588D-57B2-E29943122F9F}"/>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2C22E684-3609-2D9F-F289-8465BC79B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14455-B5E0-1856-5FE5-AE9A4DD6E331}"/>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385046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F0F9-AC68-3D46-0F65-48B0CAC5E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96DE0-7AB7-FE26-9B6E-CF5EE28EB7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840B0-5F94-A8DE-B70A-C624322CF8C1}"/>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BE4F130D-BEA5-3505-C71B-D289F39A2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C9EB5-804C-872B-8473-5498B4914F03}"/>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104082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EE8C1-85B5-C8C4-8366-C7163E51A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3548A5-6228-D018-904C-3E1B56C92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2198C-AC9A-8854-BCD5-D6619CC16E13}"/>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7D6859B1-7834-49C4-FBC6-DC4F9480E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79981-BF22-C21E-B8DF-72B490947678}"/>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237451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7688-20A8-D182-8533-3530E6B17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D43F9-B8F2-0355-49FA-D3C86BA10D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17DB6-91AD-7B5C-10E6-89EB47C75B66}"/>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F41FD22F-B989-F9AA-E2B6-B1032D6AF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077D0-626E-7C8F-4E9B-7FA1FD7E48D4}"/>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372990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CD88-CCDE-1971-248D-507AAD07C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1D5714-5BCC-9CB8-40F6-5FD3DFFAE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A4C45-AB05-C889-C4EA-384683F7601A}"/>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83FF42F5-FDA8-E400-11E1-EE4F10358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54287-329F-9CA6-0457-7EA10D97AFE4}"/>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3696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772B-287D-A09D-A157-B5238D284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114EA3-3F3F-A64C-5DD9-C0961107E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99DB8-D276-6C08-3280-EF440E5AF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4563DD-FF84-422E-6F21-AA12E18AB290}"/>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6" name="Footer Placeholder 5">
            <a:extLst>
              <a:ext uri="{FF2B5EF4-FFF2-40B4-BE49-F238E27FC236}">
                <a16:creationId xmlns:a16="http://schemas.microsoft.com/office/drawing/2014/main" id="{FD2E47B8-6E1A-147A-C87C-822341771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E44578-9BE7-2676-01F3-6C4E5C49591A}"/>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289569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C80-5E61-0A6F-3DF6-A9CBFBFB38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C4B71-E113-B254-DA06-042FDD225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AF1E1-764E-09BB-0C1F-CB60A36DA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410595-20C2-393F-6C00-1318AE1AC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5C08B-4A6A-7AA8-5D5D-FC607800F1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2EE313-D525-B17D-8E7D-69F1BF43C49A}"/>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8" name="Footer Placeholder 7">
            <a:extLst>
              <a:ext uri="{FF2B5EF4-FFF2-40B4-BE49-F238E27FC236}">
                <a16:creationId xmlns:a16="http://schemas.microsoft.com/office/drawing/2014/main" id="{C235D9D0-5FD1-8B68-A9F4-BC9791EE13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39E1F5-9BA7-1E91-6D9C-288E3DF1178B}"/>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20697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F179-1679-D001-DB80-35D37DC0CD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FCA51A-2B82-0D45-87CB-F14245072585}"/>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4" name="Footer Placeholder 3">
            <a:extLst>
              <a:ext uri="{FF2B5EF4-FFF2-40B4-BE49-F238E27FC236}">
                <a16:creationId xmlns:a16="http://schemas.microsoft.com/office/drawing/2014/main" id="{870B4CA8-6DF3-C101-2C9E-94C83129C2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1B8DFD-E9E2-A13B-FB60-867463FC64ED}"/>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86532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5885B-EA79-54A9-0722-29B3664AE5A7}"/>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3" name="Footer Placeholder 2">
            <a:extLst>
              <a:ext uri="{FF2B5EF4-FFF2-40B4-BE49-F238E27FC236}">
                <a16:creationId xmlns:a16="http://schemas.microsoft.com/office/drawing/2014/main" id="{274746D9-C92A-9BD2-C702-0D680C6DEB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AB2A50-F8B4-62D4-1895-F50E60259DA8}"/>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364206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EBE-9F6A-4EF5-7E34-6873C91D2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18B7E8-F944-2FCF-D6C2-8C24A05AA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1B89D6-4002-6CD2-E571-9720985C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67EAD-07E6-0AF9-B78A-AA72FF0EFC1A}"/>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6" name="Footer Placeholder 5">
            <a:extLst>
              <a:ext uri="{FF2B5EF4-FFF2-40B4-BE49-F238E27FC236}">
                <a16:creationId xmlns:a16="http://schemas.microsoft.com/office/drawing/2014/main" id="{ED73C689-518F-CEC3-94EB-BE83AED799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FFDA85-A674-A094-8AC6-0EE443CFEBB6}"/>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109383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F1E2-4A9D-C8DE-729D-5D7EABBE5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A08293-4578-6891-E4B8-C1187B324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D56000-8925-1E3E-AF6E-604A153C4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2EDF7-E8F1-D50A-43FD-C147F6E2C2CB}"/>
              </a:ext>
            </a:extLst>
          </p:cNvPr>
          <p:cNvSpPr>
            <a:spLocks noGrp="1"/>
          </p:cNvSpPr>
          <p:nvPr>
            <p:ph type="dt" sz="half" idx="10"/>
          </p:nvPr>
        </p:nvSpPr>
        <p:spPr/>
        <p:txBody>
          <a:bodyPr/>
          <a:lstStyle/>
          <a:p>
            <a:fld id="{D8A106C1-9972-4C5A-B132-AD7005100A12}" type="datetimeFigureOut">
              <a:rPr lang="en-IN" smtClean="0"/>
              <a:t>26-03-2023</a:t>
            </a:fld>
            <a:endParaRPr lang="en-IN"/>
          </a:p>
        </p:txBody>
      </p:sp>
      <p:sp>
        <p:nvSpPr>
          <p:cNvPr id="6" name="Footer Placeholder 5">
            <a:extLst>
              <a:ext uri="{FF2B5EF4-FFF2-40B4-BE49-F238E27FC236}">
                <a16:creationId xmlns:a16="http://schemas.microsoft.com/office/drawing/2014/main" id="{95E8BCB9-7A1E-989C-EF17-5B53C87E1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8DA25-B84F-79D1-E6A3-7E8099B449EB}"/>
              </a:ext>
            </a:extLst>
          </p:cNvPr>
          <p:cNvSpPr>
            <a:spLocks noGrp="1"/>
          </p:cNvSpPr>
          <p:nvPr>
            <p:ph type="sldNum" sz="quarter" idx="12"/>
          </p:nvPr>
        </p:nvSpPr>
        <p:spPr/>
        <p:txBody>
          <a:bodyPr/>
          <a:lstStyle/>
          <a:p>
            <a:fld id="{6B2102D4-CF37-4A5B-BAB1-B182F86A744B}" type="slidenum">
              <a:rPr lang="en-IN" smtClean="0"/>
              <a:t>‹#›</a:t>
            </a:fld>
            <a:endParaRPr lang="en-IN"/>
          </a:p>
        </p:txBody>
      </p:sp>
    </p:spTree>
    <p:extLst>
      <p:ext uri="{BB962C8B-B14F-4D97-AF65-F5344CB8AC3E}">
        <p14:creationId xmlns:p14="http://schemas.microsoft.com/office/powerpoint/2010/main" val="40345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A0929-DC84-E323-3DBF-71C97C8CD9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1F77AB-860B-50AC-613C-CDA246694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3BC8D-8940-DA95-E1F7-C0D7437FC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106C1-9972-4C5A-B132-AD7005100A12}" type="datetimeFigureOut">
              <a:rPr lang="en-IN" smtClean="0"/>
              <a:t>26-03-2023</a:t>
            </a:fld>
            <a:endParaRPr lang="en-IN"/>
          </a:p>
        </p:txBody>
      </p:sp>
      <p:sp>
        <p:nvSpPr>
          <p:cNvPr id="5" name="Footer Placeholder 4">
            <a:extLst>
              <a:ext uri="{FF2B5EF4-FFF2-40B4-BE49-F238E27FC236}">
                <a16:creationId xmlns:a16="http://schemas.microsoft.com/office/drawing/2014/main" id="{ECF28D80-641F-4F98-68CE-3A687CD23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9AD851-90F1-D627-32B6-86BB16D90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02D4-CF37-4A5B-BAB1-B182F86A744B}" type="slidenum">
              <a:rPr lang="en-IN" smtClean="0"/>
              <a:t>‹#›</a:t>
            </a:fld>
            <a:endParaRPr lang="en-IN"/>
          </a:p>
        </p:txBody>
      </p:sp>
    </p:spTree>
    <p:extLst>
      <p:ext uri="{BB962C8B-B14F-4D97-AF65-F5344CB8AC3E}">
        <p14:creationId xmlns:p14="http://schemas.microsoft.com/office/powerpoint/2010/main" val="42186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9D316-BF38-B8DB-7841-255D8BB26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92" y="2043404"/>
            <a:ext cx="4862416" cy="2603663"/>
          </a:xfrm>
          <a:prstGeom prst="rect">
            <a:avLst/>
          </a:prstGeom>
        </p:spPr>
      </p:pic>
      <p:sp>
        <p:nvSpPr>
          <p:cNvPr id="5" name="TextBox 4">
            <a:extLst>
              <a:ext uri="{FF2B5EF4-FFF2-40B4-BE49-F238E27FC236}">
                <a16:creationId xmlns:a16="http://schemas.microsoft.com/office/drawing/2014/main" id="{B82E068A-5E4E-9664-1275-AB2D4445B18D}"/>
              </a:ext>
            </a:extLst>
          </p:cNvPr>
          <p:cNvSpPr txBox="1"/>
          <p:nvPr/>
        </p:nvSpPr>
        <p:spPr>
          <a:xfrm>
            <a:off x="951722" y="5001208"/>
            <a:ext cx="9907841" cy="369332"/>
          </a:xfrm>
          <a:prstGeom prst="rect">
            <a:avLst/>
          </a:prstGeom>
          <a:noFill/>
        </p:spPr>
        <p:txBody>
          <a:bodyPr wrap="none" rtlCol="0">
            <a:spAutoFit/>
          </a:bodyPr>
          <a:lstStyle/>
          <a:p>
            <a:r>
              <a:rPr lang="en-US" b="0" i="0" dirty="0">
                <a:solidFill>
                  <a:srgbClr val="202124"/>
                </a:solidFill>
                <a:effectLst/>
                <a:latin typeface="+mj-lt"/>
              </a:rPr>
              <a:t>5th Floor, </a:t>
            </a:r>
            <a:r>
              <a:rPr lang="en-US" b="0" i="0" dirty="0" err="1">
                <a:solidFill>
                  <a:srgbClr val="202124"/>
                </a:solidFill>
                <a:effectLst/>
                <a:latin typeface="+mj-lt"/>
              </a:rPr>
              <a:t>Usnaz</a:t>
            </a:r>
            <a:r>
              <a:rPr lang="en-US" b="0" i="0" dirty="0">
                <a:solidFill>
                  <a:srgbClr val="202124"/>
                </a:solidFill>
                <a:effectLst/>
                <a:latin typeface="+mj-lt"/>
              </a:rPr>
              <a:t> Tower, Church Landing Rd, near Medical Trust Hospital, </a:t>
            </a:r>
            <a:r>
              <a:rPr lang="en-US" b="0" i="0" dirty="0" err="1">
                <a:solidFill>
                  <a:srgbClr val="202124"/>
                </a:solidFill>
                <a:effectLst/>
                <a:latin typeface="+mj-lt"/>
              </a:rPr>
              <a:t>Pallimukku</a:t>
            </a:r>
            <a:r>
              <a:rPr lang="en-US" b="0" i="0" dirty="0">
                <a:solidFill>
                  <a:srgbClr val="202124"/>
                </a:solidFill>
                <a:effectLst/>
                <a:latin typeface="+mj-lt"/>
              </a:rPr>
              <a:t>, Kochi, Kerala 682016</a:t>
            </a:r>
            <a:endParaRPr lang="en-IN" dirty="0">
              <a:latin typeface="+mj-lt"/>
            </a:endParaRPr>
          </a:p>
        </p:txBody>
      </p:sp>
      <p:sp>
        <p:nvSpPr>
          <p:cNvPr id="6" name="Rectangle 5">
            <a:extLst>
              <a:ext uri="{FF2B5EF4-FFF2-40B4-BE49-F238E27FC236}">
                <a16:creationId xmlns:a16="http://schemas.microsoft.com/office/drawing/2014/main" id="{52D83F74-AEAA-054B-9197-7B71B04E8ECA}"/>
              </a:ext>
            </a:extLst>
          </p:cNvPr>
          <p:cNvSpPr/>
          <p:nvPr/>
        </p:nvSpPr>
        <p:spPr>
          <a:xfrm>
            <a:off x="0" y="0"/>
            <a:ext cx="12192000" cy="875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1110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93ECD6-BEF9-65FC-AAD0-5BA34537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
        <p:nvSpPr>
          <p:cNvPr id="5" name="TextBox 4">
            <a:extLst>
              <a:ext uri="{FF2B5EF4-FFF2-40B4-BE49-F238E27FC236}">
                <a16:creationId xmlns:a16="http://schemas.microsoft.com/office/drawing/2014/main" id="{FBCD381C-8329-885C-C84F-7145FDB11E2E}"/>
              </a:ext>
            </a:extLst>
          </p:cNvPr>
          <p:cNvSpPr txBox="1"/>
          <p:nvPr/>
        </p:nvSpPr>
        <p:spPr>
          <a:xfrm>
            <a:off x="5047706" y="3059668"/>
            <a:ext cx="2345871" cy="369332"/>
          </a:xfrm>
          <a:prstGeom prst="rect">
            <a:avLst/>
          </a:prstGeom>
          <a:noFill/>
        </p:spPr>
        <p:txBody>
          <a:bodyPr wrap="square">
            <a:spAutoFit/>
          </a:bodyPr>
          <a:lstStyle/>
          <a:p>
            <a:r>
              <a:rPr lang="en-IN" dirty="0">
                <a:effectLst/>
                <a:latin typeface="Arial" panose="020B0604020202020204" pitchFamily="34" charset="0"/>
              </a:rPr>
              <a:t>Exception Handling</a:t>
            </a:r>
            <a:endParaRPr lang="en-IN" dirty="0"/>
          </a:p>
        </p:txBody>
      </p:sp>
    </p:spTree>
    <p:extLst>
      <p:ext uri="{BB962C8B-B14F-4D97-AF65-F5344CB8AC3E}">
        <p14:creationId xmlns:p14="http://schemas.microsoft.com/office/powerpoint/2010/main" val="362557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0E1A3-DD0B-B805-B0E4-CC3CD3870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
        <p:nvSpPr>
          <p:cNvPr id="6" name="TextBox 5">
            <a:extLst>
              <a:ext uri="{FF2B5EF4-FFF2-40B4-BE49-F238E27FC236}">
                <a16:creationId xmlns:a16="http://schemas.microsoft.com/office/drawing/2014/main" id="{4EFA3E06-4F12-2125-AF2D-292FCAFAF1FB}"/>
              </a:ext>
            </a:extLst>
          </p:cNvPr>
          <p:cNvSpPr txBox="1"/>
          <p:nvPr/>
        </p:nvSpPr>
        <p:spPr>
          <a:xfrm>
            <a:off x="2965268" y="2136338"/>
            <a:ext cx="7053943" cy="2585323"/>
          </a:xfrm>
          <a:prstGeom prst="rect">
            <a:avLst/>
          </a:prstGeom>
          <a:noFill/>
        </p:spPr>
        <p:txBody>
          <a:bodyPr wrap="square">
            <a:spAutoFit/>
          </a:bodyPr>
          <a:lstStyle/>
          <a:p>
            <a:r>
              <a:rPr lang="en-US" b="1" dirty="0">
                <a:latin typeface="Trebuchet MS" panose="020B0603020202020204" pitchFamily="34" charset="0"/>
              </a:rPr>
              <a:t>What is Exception Handling?</a:t>
            </a:r>
          </a:p>
          <a:p>
            <a:r>
              <a:rPr lang="en-US" dirty="0">
                <a:latin typeface="Trebuchet MS" panose="020B0603020202020204" pitchFamily="34" charset="0"/>
              </a:rPr>
              <a:t>Exception handling is a process of responding to the occurrence of exceptions, special conditions that change the normal flow of program execution. In Python, exceptions can be handled using try/except blocks.</a:t>
            </a:r>
          </a:p>
          <a:p>
            <a:r>
              <a:rPr lang="en-US" dirty="0">
                <a:latin typeface="Trebuchet MS" panose="020B0603020202020204" pitchFamily="34" charset="0"/>
              </a:rPr>
              <a:t>Exceptions occur when a program encounters an error or unexpected behavior. When an exception is raised, the program stops executing and the exception is handled. This helps prevent the program from crashing or producing undesired results.</a:t>
            </a:r>
          </a:p>
        </p:txBody>
      </p:sp>
    </p:spTree>
    <p:extLst>
      <p:ext uri="{BB962C8B-B14F-4D97-AF65-F5344CB8AC3E}">
        <p14:creationId xmlns:p14="http://schemas.microsoft.com/office/powerpoint/2010/main" val="49432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5517A2-F268-96CC-28B3-FB4DB2BA4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
        <p:nvSpPr>
          <p:cNvPr id="4" name="TextBox 3">
            <a:extLst>
              <a:ext uri="{FF2B5EF4-FFF2-40B4-BE49-F238E27FC236}">
                <a16:creationId xmlns:a16="http://schemas.microsoft.com/office/drawing/2014/main" id="{830ECF90-47B5-51E6-DE27-E14157D2FE1B}"/>
              </a:ext>
            </a:extLst>
          </p:cNvPr>
          <p:cNvSpPr txBox="1"/>
          <p:nvPr/>
        </p:nvSpPr>
        <p:spPr>
          <a:xfrm>
            <a:off x="2325190" y="2140350"/>
            <a:ext cx="8098970" cy="2308324"/>
          </a:xfrm>
          <a:prstGeom prst="rect">
            <a:avLst/>
          </a:prstGeom>
          <a:noFill/>
        </p:spPr>
        <p:txBody>
          <a:bodyPr wrap="square">
            <a:spAutoFit/>
          </a:bodyPr>
          <a:lstStyle/>
          <a:p>
            <a:r>
              <a:rPr lang="en-US" b="1" dirty="0">
                <a:latin typeface="Trebuchet MS" panose="020B0603020202020204" pitchFamily="34" charset="0"/>
              </a:rPr>
              <a:t>Types of Exceptions</a:t>
            </a:r>
          </a:p>
          <a:p>
            <a:r>
              <a:rPr lang="en-US" dirty="0">
                <a:latin typeface="Trebuchet MS" panose="020B0603020202020204" pitchFamily="34" charset="0"/>
              </a:rPr>
              <a:t>There are various types of exceptions in Python, including </a:t>
            </a:r>
            <a:r>
              <a:rPr lang="en-US" dirty="0" err="1">
                <a:latin typeface="Trebuchet MS" panose="020B0603020202020204" pitchFamily="34" charset="0"/>
              </a:rPr>
              <a:t>SyntaxError</a:t>
            </a:r>
            <a:r>
              <a:rPr lang="en-US" dirty="0">
                <a:latin typeface="Trebuchet MS" panose="020B0603020202020204" pitchFamily="34" charset="0"/>
              </a:rPr>
              <a:t>, </a:t>
            </a:r>
            <a:r>
              <a:rPr lang="en-US" dirty="0" err="1">
                <a:latin typeface="Trebuchet MS" panose="020B0603020202020204" pitchFamily="34" charset="0"/>
              </a:rPr>
              <a:t>NameError</a:t>
            </a:r>
            <a:r>
              <a:rPr lang="en-US" dirty="0">
                <a:latin typeface="Trebuchet MS" panose="020B0603020202020204" pitchFamily="34" charset="0"/>
              </a:rPr>
              <a:t>, </a:t>
            </a:r>
            <a:r>
              <a:rPr lang="en-US" dirty="0" err="1">
                <a:latin typeface="Trebuchet MS" panose="020B0603020202020204" pitchFamily="34" charset="0"/>
              </a:rPr>
              <a:t>IndexError</a:t>
            </a:r>
            <a:r>
              <a:rPr lang="en-US" dirty="0">
                <a:latin typeface="Trebuchet MS" panose="020B0603020202020204" pitchFamily="34" charset="0"/>
              </a:rPr>
              <a:t>, and </a:t>
            </a:r>
            <a:r>
              <a:rPr lang="en-US" dirty="0" err="1">
                <a:latin typeface="Trebuchet MS" panose="020B0603020202020204" pitchFamily="34" charset="0"/>
              </a:rPr>
              <a:t>ValueError</a:t>
            </a:r>
            <a:r>
              <a:rPr lang="en-US" dirty="0">
                <a:latin typeface="Trebuchet MS" panose="020B0603020202020204" pitchFamily="34" charset="0"/>
              </a:rPr>
              <a:t>. Each type of exception is raised for a different reason. For example, </a:t>
            </a:r>
            <a:r>
              <a:rPr lang="en-US" dirty="0" err="1">
                <a:latin typeface="Trebuchet MS" panose="020B0603020202020204" pitchFamily="34" charset="0"/>
              </a:rPr>
              <a:t>SyntaxError</a:t>
            </a:r>
            <a:r>
              <a:rPr lang="en-US" dirty="0">
                <a:latin typeface="Trebuchet MS" panose="020B0603020202020204" pitchFamily="34" charset="0"/>
              </a:rPr>
              <a:t> is raised when a syntax error is encountered in the code.</a:t>
            </a:r>
          </a:p>
          <a:p>
            <a:r>
              <a:rPr lang="en-US" dirty="0">
                <a:latin typeface="Trebuchet MS" panose="020B0603020202020204" pitchFamily="34" charset="0"/>
              </a:rPr>
              <a:t>When an exception is raised, the program stops executing and the exception is handled. This helps prevent the program from crashing or producing undesired results.</a:t>
            </a:r>
          </a:p>
        </p:txBody>
      </p:sp>
    </p:spTree>
    <p:extLst>
      <p:ext uri="{BB962C8B-B14F-4D97-AF65-F5344CB8AC3E}">
        <p14:creationId xmlns:p14="http://schemas.microsoft.com/office/powerpoint/2010/main" val="31552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083309-C618-7615-0679-C71C386EE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
        <p:nvSpPr>
          <p:cNvPr id="4" name="TextBox 3">
            <a:extLst>
              <a:ext uri="{FF2B5EF4-FFF2-40B4-BE49-F238E27FC236}">
                <a16:creationId xmlns:a16="http://schemas.microsoft.com/office/drawing/2014/main" id="{F4EB3F99-B415-7ED3-A2CD-E10FD4866EF5}"/>
              </a:ext>
            </a:extLst>
          </p:cNvPr>
          <p:cNvSpPr txBox="1"/>
          <p:nvPr/>
        </p:nvSpPr>
        <p:spPr>
          <a:xfrm>
            <a:off x="3048000" y="1863350"/>
            <a:ext cx="6096000" cy="3139321"/>
          </a:xfrm>
          <a:prstGeom prst="rect">
            <a:avLst/>
          </a:prstGeom>
          <a:noFill/>
        </p:spPr>
        <p:txBody>
          <a:bodyPr wrap="square">
            <a:spAutoFit/>
          </a:bodyPr>
          <a:lstStyle/>
          <a:p>
            <a:r>
              <a:rPr lang="en-US" b="1" dirty="0">
                <a:effectLst/>
                <a:latin typeface="Trebuchet MS" panose="020B0603020202020204" pitchFamily="34" charset="0"/>
              </a:rPr>
              <a:t>Exception Handling with Try/Except Blocks</a:t>
            </a:r>
          </a:p>
          <a:p>
            <a:r>
              <a:rPr lang="en-US" dirty="0">
                <a:effectLst/>
                <a:latin typeface="Trebuchet MS" panose="020B0603020202020204" pitchFamily="34" charset="0"/>
              </a:rPr>
              <a:t>In Python, exceptions can be handled using try/except blocks. The code that may raise an exception is placed inside a try block, and the code to handle the exception is placed inside an except block. If an exception is raised, the code in the except block is executed.</a:t>
            </a:r>
          </a:p>
          <a:p>
            <a:r>
              <a:rPr lang="en-US" dirty="0">
                <a:effectLst/>
                <a:latin typeface="Trebuchet MS" panose="020B0603020202020204" pitchFamily="34" charset="0"/>
              </a:rPr>
              <a:t>The try/except statement can also be used to catch multiple exceptions. This is done by specifying multiple exceptions in the except block. The code in the except block is then executed when any of the specified exceptions is raised.</a:t>
            </a:r>
          </a:p>
        </p:txBody>
      </p:sp>
    </p:spTree>
    <p:extLst>
      <p:ext uri="{BB962C8B-B14F-4D97-AF65-F5344CB8AC3E}">
        <p14:creationId xmlns:p14="http://schemas.microsoft.com/office/powerpoint/2010/main" val="292659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84B752-9178-A43B-E39D-CB8CCC046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
        <p:nvSpPr>
          <p:cNvPr id="4" name="TextBox 3">
            <a:extLst>
              <a:ext uri="{FF2B5EF4-FFF2-40B4-BE49-F238E27FC236}">
                <a16:creationId xmlns:a16="http://schemas.microsoft.com/office/drawing/2014/main" id="{35590AAD-31F8-FCDB-C549-22DE7B6B2581}"/>
              </a:ext>
            </a:extLst>
          </p:cNvPr>
          <p:cNvSpPr txBox="1"/>
          <p:nvPr/>
        </p:nvSpPr>
        <p:spPr>
          <a:xfrm>
            <a:off x="3048000" y="2001849"/>
            <a:ext cx="6096000" cy="3139321"/>
          </a:xfrm>
          <a:prstGeom prst="rect">
            <a:avLst/>
          </a:prstGeom>
          <a:noFill/>
        </p:spPr>
        <p:txBody>
          <a:bodyPr wrap="square">
            <a:spAutoFit/>
          </a:bodyPr>
          <a:lstStyle/>
          <a:p>
            <a:r>
              <a:rPr lang="en-US" b="1" dirty="0">
                <a:effectLst/>
                <a:latin typeface="Trebuchet MS" panose="020B0603020202020204" pitchFamily="34" charset="0"/>
              </a:rPr>
              <a:t>Raising Exceptions</a:t>
            </a:r>
          </a:p>
          <a:p>
            <a:r>
              <a:rPr lang="en-US" dirty="0">
                <a:effectLst/>
                <a:latin typeface="Trebuchet MS" panose="020B0603020202020204" pitchFamily="34" charset="0"/>
              </a:rPr>
              <a:t>In Python, exceptions can also be raised explicitly using the raise statement. The raise statement is used to raise an exception with a custom error message. This can be useful for debugging or providing more informative error messages.</a:t>
            </a:r>
          </a:p>
          <a:p>
            <a:r>
              <a:rPr lang="en-US" dirty="0">
                <a:effectLst/>
                <a:latin typeface="Trebuchet MS" panose="020B0603020202020204" pitchFamily="34" charset="0"/>
              </a:rPr>
              <a:t>The raise statement can also be used to re-raise an exception. This is done by specifying the exception type in the raise statement. This can be used to catch an exception and then re-raise it with a more appropriate error message.</a:t>
            </a:r>
          </a:p>
        </p:txBody>
      </p:sp>
    </p:spTree>
    <p:extLst>
      <p:ext uri="{BB962C8B-B14F-4D97-AF65-F5344CB8AC3E}">
        <p14:creationId xmlns:p14="http://schemas.microsoft.com/office/powerpoint/2010/main" val="67274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C7E16B-C189-45E6-92A9-BEA9B061B744}"/>
              </a:ext>
            </a:extLst>
          </p:cNvPr>
          <p:cNvSpPr txBox="1"/>
          <p:nvPr/>
        </p:nvSpPr>
        <p:spPr>
          <a:xfrm>
            <a:off x="1188719" y="1149530"/>
            <a:ext cx="10293532" cy="3416320"/>
          </a:xfrm>
          <a:prstGeom prst="rect">
            <a:avLst/>
          </a:prstGeom>
          <a:noFill/>
        </p:spPr>
        <p:txBody>
          <a:bodyPr wrap="square">
            <a:spAutoFit/>
          </a:bodyPr>
          <a:lstStyle/>
          <a:p>
            <a:r>
              <a:rPr lang="en-US" sz="2400" b="1" dirty="0">
                <a:solidFill>
                  <a:schemeClr val="accent1">
                    <a:lumMod val="50000"/>
                  </a:schemeClr>
                </a:solidFill>
              </a:rPr>
              <a:t>				Regular Expressions</a:t>
            </a:r>
          </a:p>
          <a:p>
            <a:endParaRPr lang="en-US" sz="2400" b="1" dirty="0"/>
          </a:p>
          <a:p>
            <a:r>
              <a:rPr lang="en-US" sz="2400" dirty="0"/>
              <a:t>Regular expressions, also known as regex, are a powerful tool for manipulating and searching text in Python. They allow you to search for patterns within a string of characters, making it easier to find specific information.</a:t>
            </a:r>
          </a:p>
          <a:p>
            <a:endParaRPr lang="en-US" sz="2400" dirty="0"/>
          </a:p>
          <a:p>
            <a:r>
              <a:rPr lang="en-US" sz="2400" dirty="0"/>
              <a:t>In Python, regular expressions are implemented using the re module. This module provides several functions that can be used to create and manipulate regular expressions.</a:t>
            </a:r>
          </a:p>
        </p:txBody>
      </p:sp>
      <p:pic>
        <p:nvPicPr>
          <p:cNvPr id="7" name="Picture 6">
            <a:extLst>
              <a:ext uri="{FF2B5EF4-FFF2-40B4-BE49-F238E27FC236}">
                <a16:creationId xmlns:a16="http://schemas.microsoft.com/office/drawing/2014/main" id="{00072811-AE4A-C517-A302-4CFBC4389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9992" y="219592"/>
            <a:ext cx="998648" cy="534743"/>
          </a:xfrm>
          <a:prstGeom prst="rect">
            <a:avLst/>
          </a:prstGeom>
        </p:spPr>
      </p:pic>
    </p:spTree>
    <p:extLst>
      <p:ext uri="{BB962C8B-B14F-4D97-AF65-F5344CB8AC3E}">
        <p14:creationId xmlns:p14="http://schemas.microsoft.com/office/powerpoint/2010/main" val="371527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34168-6A8B-3388-C479-5E0B12169B75}"/>
              </a:ext>
            </a:extLst>
          </p:cNvPr>
          <p:cNvPicPr>
            <a:picLocks noChangeAspect="1"/>
          </p:cNvPicPr>
          <p:nvPr/>
        </p:nvPicPr>
        <p:blipFill>
          <a:blip r:embed="rId2"/>
          <a:stretch>
            <a:fillRect/>
          </a:stretch>
        </p:blipFill>
        <p:spPr>
          <a:xfrm>
            <a:off x="2209800" y="1937929"/>
            <a:ext cx="7772400" cy="2381250"/>
          </a:xfrm>
          <a:prstGeom prst="rect">
            <a:avLst/>
          </a:prstGeom>
        </p:spPr>
      </p:pic>
    </p:spTree>
    <p:extLst>
      <p:ext uri="{BB962C8B-B14F-4D97-AF65-F5344CB8AC3E}">
        <p14:creationId xmlns:p14="http://schemas.microsoft.com/office/powerpoint/2010/main" val="2579353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452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GINTO THOMAS</dc:creator>
  <cp:lastModifiedBy>GINTO THOMAS</cp:lastModifiedBy>
  <cp:revision>6</cp:revision>
  <dcterms:created xsi:type="dcterms:W3CDTF">2023-03-06T08:59:19Z</dcterms:created>
  <dcterms:modified xsi:type="dcterms:W3CDTF">2023-03-26T17:11:07Z</dcterms:modified>
</cp:coreProperties>
</file>