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7" r:id="rId2"/>
    <p:sldId id="256" r:id="rId3"/>
    <p:sldId id="259" r:id="rId4"/>
    <p:sldId id="260" r:id="rId5"/>
    <p:sldId id="264" r:id="rId6"/>
    <p:sldId id="265"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showGuides="1">
      <p:cViewPr>
        <p:scale>
          <a:sx n="66" d="100"/>
          <a:sy n="66" d="100"/>
        </p:scale>
        <p:origin x="1099" y="557"/>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006A-A457-9228-67EA-D41FC5DCD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0180B7-C135-E2B9-A8B8-22C0F97A4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533F22-843E-E0B9-6F87-26E560606B13}"/>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5" name="Footer Placeholder 4">
            <a:extLst>
              <a:ext uri="{FF2B5EF4-FFF2-40B4-BE49-F238E27FC236}">
                <a16:creationId xmlns:a16="http://schemas.microsoft.com/office/drawing/2014/main" id="{59BB0C22-90D8-6928-BBF0-3BE5707AA0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BED67-4A75-DCBE-D9EE-1D72A8717A0A}"/>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411805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1ABF-C5E8-AFBB-EEA0-880224B01C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BB4DE5-92BD-C024-21F0-298FC4372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CBBE1-0DEE-B635-3C21-50FA81213ECF}"/>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5" name="Footer Placeholder 4">
            <a:extLst>
              <a:ext uri="{FF2B5EF4-FFF2-40B4-BE49-F238E27FC236}">
                <a16:creationId xmlns:a16="http://schemas.microsoft.com/office/drawing/2014/main" id="{54E17ED8-C980-FC11-2B3B-CA6D62221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C5D69-4AF3-7551-0FFB-13BCF76B8AC4}"/>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200562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7773D-E7FE-0AF9-637E-A5FDEF2CFE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9F01FD-35AA-BCA7-1103-8311E873A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FEBBCB-E078-2EB1-58F0-1893C6A555E7}"/>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5" name="Footer Placeholder 4">
            <a:extLst>
              <a:ext uri="{FF2B5EF4-FFF2-40B4-BE49-F238E27FC236}">
                <a16:creationId xmlns:a16="http://schemas.microsoft.com/office/drawing/2014/main" id="{35E768A2-A6B2-9E16-9DCA-880C7D2BE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0E3A58-9532-CA60-D250-A252C253BC09}"/>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387022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C576-8E10-B3EF-51F0-493C4BE6BC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FF7FAD-2B1B-40FE-70EB-5AC93F4D7D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8E9A8-FCD4-633A-B0EE-C63660E5210E}"/>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5" name="Footer Placeholder 4">
            <a:extLst>
              <a:ext uri="{FF2B5EF4-FFF2-40B4-BE49-F238E27FC236}">
                <a16:creationId xmlns:a16="http://schemas.microsoft.com/office/drawing/2014/main" id="{A11EE4A3-1F33-B2C9-7834-B481A0AB3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5AB44-0D62-EA4F-E5A1-B4EDAE23DC7B}"/>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216567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360B-F608-136E-2A46-8C10963D00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888693-B530-1598-D210-BBDFF8C02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E557C-C464-BB62-ABA0-5106C7440FA7}"/>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5" name="Footer Placeholder 4">
            <a:extLst>
              <a:ext uri="{FF2B5EF4-FFF2-40B4-BE49-F238E27FC236}">
                <a16:creationId xmlns:a16="http://schemas.microsoft.com/office/drawing/2014/main" id="{EDDB158F-EE1F-4800-7FBC-5B21AFC5E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6B82C-E7E5-3ADD-CCC4-723192ECDA8E}"/>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112465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2ABA-2360-9165-E6F3-C486C0C119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86795B-71DC-55B6-E5B6-35009796D7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609F81-21B1-4B2E-F139-32E981FF31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3457DE-AB23-FC1A-EC6A-F374D3B3E800}"/>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6" name="Footer Placeholder 5">
            <a:extLst>
              <a:ext uri="{FF2B5EF4-FFF2-40B4-BE49-F238E27FC236}">
                <a16:creationId xmlns:a16="http://schemas.microsoft.com/office/drawing/2014/main" id="{348266C4-D2D0-8BA5-EEE2-316C67C10F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C1C025-58DC-4DD8-92C6-C0202EB4A82C}"/>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123966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619C-1F84-FC54-2E55-24B4A2CF7E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DE2910-9E75-79D0-D6FF-DF2E06C68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131B1-D8DC-3D76-7CFE-0B3453D077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F754BD-C77B-70AD-6655-2EE37CD6B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CEB1D9-A64C-0225-09C8-F2914697B1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DE0587-4C1D-6168-3CB9-58399C033003}"/>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8" name="Footer Placeholder 7">
            <a:extLst>
              <a:ext uri="{FF2B5EF4-FFF2-40B4-BE49-F238E27FC236}">
                <a16:creationId xmlns:a16="http://schemas.microsoft.com/office/drawing/2014/main" id="{423074AF-A172-EEEB-7482-5D8767B378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818738-46D3-BDFA-82A3-B638F24646F5}"/>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35255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30EA-181A-5DC2-DC18-727099042E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9938FA-F672-29FC-2143-C697212F519F}"/>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4" name="Footer Placeholder 3">
            <a:extLst>
              <a:ext uri="{FF2B5EF4-FFF2-40B4-BE49-F238E27FC236}">
                <a16:creationId xmlns:a16="http://schemas.microsoft.com/office/drawing/2014/main" id="{F6B7095A-DAF7-387B-A07C-7AEEC11DB0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0815A9-BF6D-85AD-F093-98380CF71086}"/>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133395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C6238-97E0-A068-B1DA-DEC097D22B1D}"/>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3" name="Footer Placeholder 2">
            <a:extLst>
              <a:ext uri="{FF2B5EF4-FFF2-40B4-BE49-F238E27FC236}">
                <a16:creationId xmlns:a16="http://schemas.microsoft.com/office/drawing/2014/main" id="{12765CD8-2839-779F-3A3E-C04A93A3BB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435EBB-3FFC-6877-F675-AC44367B6D94}"/>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66594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BFA1-FA4C-BF3F-CF11-3508FCC52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0BF3FF-56B8-0492-BD40-C34FA9769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F69E84-499D-1C82-F7B0-90C1450DF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55027-76A9-08A4-6C29-DE55DCEAC33A}"/>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6" name="Footer Placeholder 5">
            <a:extLst>
              <a:ext uri="{FF2B5EF4-FFF2-40B4-BE49-F238E27FC236}">
                <a16:creationId xmlns:a16="http://schemas.microsoft.com/office/drawing/2014/main" id="{F07E38A6-7AAF-C7EA-8720-3DDD9559A3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99B906-C57D-E87A-1DBA-B708D3272718}"/>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2428142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35F9-51CF-B4E2-E199-D3279372D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E03420-DB76-C901-5E08-F8A9C0C6C9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D1289D-0D7E-F3E6-BD30-D33694618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BB726-316D-E6B5-BF70-14DAFEBE7E9A}"/>
              </a:ext>
            </a:extLst>
          </p:cNvPr>
          <p:cNvSpPr>
            <a:spLocks noGrp="1"/>
          </p:cNvSpPr>
          <p:nvPr>
            <p:ph type="dt" sz="half" idx="10"/>
          </p:nvPr>
        </p:nvSpPr>
        <p:spPr/>
        <p:txBody>
          <a:bodyPr/>
          <a:lstStyle/>
          <a:p>
            <a:fld id="{2B2E6543-58F8-4198-BDFC-45B1354D668B}" type="datetimeFigureOut">
              <a:rPr lang="en-IN" smtClean="0"/>
              <a:t>30-09-2023</a:t>
            </a:fld>
            <a:endParaRPr lang="en-IN"/>
          </a:p>
        </p:txBody>
      </p:sp>
      <p:sp>
        <p:nvSpPr>
          <p:cNvPr id="6" name="Footer Placeholder 5">
            <a:extLst>
              <a:ext uri="{FF2B5EF4-FFF2-40B4-BE49-F238E27FC236}">
                <a16:creationId xmlns:a16="http://schemas.microsoft.com/office/drawing/2014/main" id="{BF358ABD-01CF-1283-8A37-D045FBBEBA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DC14A8-7283-2D29-901D-2CDA2ABCBECA}"/>
              </a:ext>
            </a:extLst>
          </p:cNvPr>
          <p:cNvSpPr>
            <a:spLocks noGrp="1"/>
          </p:cNvSpPr>
          <p:nvPr>
            <p:ph type="sldNum" sz="quarter" idx="12"/>
          </p:nvPr>
        </p:nvSpPr>
        <p:spPr/>
        <p:txBody>
          <a:bodyPr/>
          <a:lstStyle/>
          <a:p>
            <a:fld id="{F4A4FE1C-1F86-44DE-AB49-3D91C652AC0C}" type="slidenum">
              <a:rPr lang="en-IN" smtClean="0"/>
              <a:t>‹#›</a:t>
            </a:fld>
            <a:endParaRPr lang="en-IN"/>
          </a:p>
        </p:txBody>
      </p:sp>
    </p:spTree>
    <p:extLst>
      <p:ext uri="{BB962C8B-B14F-4D97-AF65-F5344CB8AC3E}">
        <p14:creationId xmlns:p14="http://schemas.microsoft.com/office/powerpoint/2010/main" val="301256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22418F-6C5A-D891-7CAC-2ADFB531D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62BE04-6150-284F-BFB3-99A9169C8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2EB0A-782C-8BB5-EB4A-BF9512291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E6543-58F8-4198-BDFC-45B1354D668B}" type="datetimeFigureOut">
              <a:rPr lang="en-IN" smtClean="0"/>
              <a:t>30-09-2023</a:t>
            </a:fld>
            <a:endParaRPr lang="en-IN"/>
          </a:p>
        </p:txBody>
      </p:sp>
      <p:sp>
        <p:nvSpPr>
          <p:cNvPr id="5" name="Footer Placeholder 4">
            <a:extLst>
              <a:ext uri="{FF2B5EF4-FFF2-40B4-BE49-F238E27FC236}">
                <a16:creationId xmlns:a16="http://schemas.microsoft.com/office/drawing/2014/main" id="{2058C0BD-88F4-F3F0-6F27-55FEFFD61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03032D-F2FB-0B08-41A1-62ED3F072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4FE1C-1F86-44DE-AB49-3D91C652AC0C}" type="slidenum">
              <a:rPr lang="en-IN" smtClean="0"/>
              <a:t>‹#›</a:t>
            </a:fld>
            <a:endParaRPr lang="en-IN"/>
          </a:p>
        </p:txBody>
      </p:sp>
    </p:spTree>
    <p:extLst>
      <p:ext uri="{BB962C8B-B14F-4D97-AF65-F5344CB8AC3E}">
        <p14:creationId xmlns:p14="http://schemas.microsoft.com/office/powerpoint/2010/main" val="2473304861"/>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65C97A-67BF-AD91-EAF9-44BCF2144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92" y="1903445"/>
            <a:ext cx="4862416" cy="2603663"/>
          </a:xfrm>
          <a:prstGeom prst="rect">
            <a:avLst/>
          </a:prstGeom>
        </p:spPr>
      </p:pic>
      <p:sp>
        <p:nvSpPr>
          <p:cNvPr id="7" name="TextBox 6">
            <a:extLst>
              <a:ext uri="{FF2B5EF4-FFF2-40B4-BE49-F238E27FC236}">
                <a16:creationId xmlns:a16="http://schemas.microsoft.com/office/drawing/2014/main" id="{103D9197-108D-7394-87E9-5E24A77E915E}"/>
              </a:ext>
            </a:extLst>
          </p:cNvPr>
          <p:cNvSpPr txBox="1"/>
          <p:nvPr/>
        </p:nvSpPr>
        <p:spPr>
          <a:xfrm>
            <a:off x="951722" y="4954555"/>
            <a:ext cx="9907841" cy="369332"/>
          </a:xfrm>
          <a:prstGeom prst="rect">
            <a:avLst/>
          </a:prstGeom>
          <a:noFill/>
        </p:spPr>
        <p:txBody>
          <a:bodyPr wrap="none" rtlCol="0">
            <a:spAutoFit/>
          </a:bodyPr>
          <a:lstStyle/>
          <a:p>
            <a:r>
              <a:rPr lang="en-US" b="0" i="0" dirty="0">
                <a:solidFill>
                  <a:srgbClr val="202124"/>
                </a:solidFill>
                <a:effectLst/>
                <a:latin typeface="+mj-lt"/>
              </a:rPr>
              <a:t>5th Floor, </a:t>
            </a:r>
            <a:r>
              <a:rPr lang="en-US" b="0" i="0" dirty="0" err="1">
                <a:solidFill>
                  <a:srgbClr val="202124"/>
                </a:solidFill>
                <a:effectLst/>
                <a:latin typeface="+mj-lt"/>
              </a:rPr>
              <a:t>Usnaz</a:t>
            </a:r>
            <a:r>
              <a:rPr lang="en-US" b="0" i="0" dirty="0">
                <a:solidFill>
                  <a:srgbClr val="202124"/>
                </a:solidFill>
                <a:effectLst/>
                <a:latin typeface="+mj-lt"/>
              </a:rPr>
              <a:t> Tower, Church Landing Rd, near Medical Trust Hospital, </a:t>
            </a:r>
            <a:r>
              <a:rPr lang="en-US" b="0" i="0" dirty="0" err="1">
                <a:solidFill>
                  <a:srgbClr val="202124"/>
                </a:solidFill>
                <a:effectLst/>
                <a:latin typeface="+mj-lt"/>
              </a:rPr>
              <a:t>Pallimukku</a:t>
            </a:r>
            <a:r>
              <a:rPr lang="en-US" b="0" i="0" dirty="0">
                <a:solidFill>
                  <a:srgbClr val="202124"/>
                </a:solidFill>
                <a:effectLst/>
                <a:latin typeface="+mj-lt"/>
              </a:rPr>
              <a:t>, Kochi, Kerala 682016</a:t>
            </a:r>
            <a:endParaRPr lang="en-IN" dirty="0">
              <a:latin typeface="+mj-lt"/>
            </a:endParaRPr>
          </a:p>
        </p:txBody>
      </p:sp>
      <p:sp>
        <p:nvSpPr>
          <p:cNvPr id="8" name="Rectangle 7">
            <a:extLst>
              <a:ext uri="{FF2B5EF4-FFF2-40B4-BE49-F238E27FC236}">
                <a16:creationId xmlns:a16="http://schemas.microsoft.com/office/drawing/2014/main" id="{EB5C8C92-0916-4242-E9D0-C6FC7D0C19A3}"/>
              </a:ext>
            </a:extLst>
          </p:cNvPr>
          <p:cNvSpPr/>
          <p:nvPr/>
        </p:nvSpPr>
        <p:spPr>
          <a:xfrm>
            <a:off x="0" y="-46653"/>
            <a:ext cx="12192000" cy="87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0489854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C70049-8344-2CC7-C025-F27FB55175A8}"/>
              </a:ext>
            </a:extLst>
          </p:cNvPr>
          <p:cNvSpPr txBox="1"/>
          <p:nvPr/>
        </p:nvSpPr>
        <p:spPr>
          <a:xfrm>
            <a:off x="5131559" y="2942293"/>
            <a:ext cx="2347414" cy="523220"/>
          </a:xfrm>
          <a:prstGeom prst="rect">
            <a:avLst/>
          </a:prstGeom>
          <a:noFill/>
        </p:spPr>
        <p:txBody>
          <a:bodyPr wrap="square" rtlCol="0">
            <a:spAutoFit/>
          </a:bodyPr>
          <a:lstStyle/>
          <a:p>
            <a:r>
              <a:rPr lang="en-IN" sz="2800" dirty="0" err="1">
                <a:solidFill>
                  <a:schemeClr val="accent1">
                    <a:lumMod val="50000"/>
                  </a:schemeClr>
                </a:solidFill>
                <a:latin typeface="Trebuchet MS" panose="020B0603020202020204" pitchFamily="34" charset="0"/>
              </a:rPr>
              <a:t>JSon</a:t>
            </a:r>
            <a:r>
              <a:rPr lang="en-IN" sz="2800" dirty="0">
                <a:solidFill>
                  <a:schemeClr val="accent1">
                    <a:lumMod val="50000"/>
                  </a:schemeClr>
                </a:solidFill>
                <a:latin typeface="Trebuchet MS" panose="020B0603020202020204" pitchFamily="34" charset="0"/>
              </a:rPr>
              <a:t> Objects</a:t>
            </a:r>
          </a:p>
        </p:txBody>
      </p:sp>
      <p:pic>
        <p:nvPicPr>
          <p:cNvPr id="2" name="Picture 1">
            <a:extLst>
              <a:ext uri="{FF2B5EF4-FFF2-40B4-BE49-F238E27FC236}">
                <a16:creationId xmlns:a16="http://schemas.microsoft.com/office/drawing/2014/main" id="{579E5BD1-EA76-EC43-2FCA-D7913521B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3728" y="321879"/>
            <a:ext cx="1114242" cy="596640"/>
          </a:xfrm>
          <a:prstGeom prst="rect">
            <a:avLst/>
          </a:prstGeom>
        </p:spPr>
      </p:pic>
    </p:spTree>
    <p:extLst>
      <p:ext uri="{BB962C8B-B14F-4D97-AF65-F5344CB8AC3E}">
        <p14:creationId xmlns:p14="http://schemas.microsoft.com/office/powerpoint/2010/main" val="203790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FC3AC-4EFF-90BA-4142-A06E64DACA6D}"/>
              </a:ext>
            </a:extLst>
          </p:cNvPr>
          <p:cNvSpPr txBox="1"/>
          <p:nvPr/>
        </p:nvSpPr>
        <p:spPr>
          <a:xfrm>
            <a:off x="416224" y="2350569"/>
            <a:ext cx="6094562" cy="2031325"/>
          </a:xfrm>
          <a:prstGeom prst="rect">
            <a:avLst/>
          </a:prstGeom>
          <a:noFill/>
        </p:spPr>
        <p:txBody>
          <a:bodyPr wrap="square">
            <a:spAutoFit/>
          </a:bodyPr>
          <a:lstStyle/>
          <a:p>
            <a:r>
              <a:rPr lang="en-US" b="1" dirty="0"/>
              <a:t>Introduction to JSON in Python</a:t>
            </a:r>
          </a:p>
          <a:p>
            <a:r>
              <a:rPr lang="en-US" dirty="0"/>
              <a:t>JSON (JavaScript Object Notation) is a lightweight data interchange format that is easy for humans to read and write, and easy for machines to parse and generate. It is widely used in web applications as an alternative to XML. In Python, the </a:t>
            </a:r>
            <a:r>
              <a:rPr lang="en-US" dirty="0" err="1"/>
              <a:t>json</a:t>
            </a:r>
            <a:r>
              <a:rPr lang="en-US" dirty="0"/>
              <a:t> module provides functions for encoding and decoding JSON data.</a:t>
            </a:r>
          </a:p>
        </p:txBody>
      </p:sp>
      <p:pic>
        <p:nvPicPr>
          <p:cNvPr id="4" name="Picture 3">
            <a:extLst>
              <a:ext uri="{FF2B5EF4-FFF2-40B4-BE49-F238E27FC236}">
                <a16:creationId xmlns:a16="http://schemas.microsoft.com/office/drawing/2014/main" id="{0250D320-80F1-5F06-B2A5-748CACBF4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3728" y="321879"/>
            <a:ext cx="1114242" cy="596640"/>
          </a:xfrm>
          <a:prstGeom prst="rect">
            <a:avLst/>
          </a:prstGeom>
        </p:spPr>
      </p:pic>
      <p:pic>
        <p:nvPicPr>
          <p:cNvPr id="5" name="Picture 4">
            <a:extLst>
              <a:ext uri="{FF2B5EF4-FFF2-40B4-BE49-F238E27FC236}">
                <a16:creationId xmlns:a16="http://schemas.microsoft.com/office/drawing/2014/main" id="{ED77B6B2-AA0A-AE93-8973-C33A8870C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976" y="2186856"/>
            <a:ext cx="4876800" cy="1949450"/>
          </a:xfrm>
          <a:prstGeom prst="rect">
            <a:avLst/>
          </a:prstGeom>
        </p:spPr>
      </p:pic>
    </p:spTree>
    <p:extLst>
      <p:ext uri="{BB962C8B-B14F-4D97-AF65-F5344CB8AC3E}">
        <p14:creationId xmlns:p14="http://schemas.microsoft.com/office/powerpoint/2010/main" val="24475363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139654-6303-52D3-EFB8-CAEE6789439E}"/>
              </a:ext>
            </a:extLst>
          </p:cNvPr>
          <p:cNvSpPr txBox="1"/>
          <p:nvPr/>
        </p:nvSpPr>
        <p:spPr>
          <a:xfrm>
            <a:off x="6584111" y="1832983"/>
            <a:ext cx="5423859" cy="3416320"/>
          </a:xfrm>
          <a:prstGeom prst="rect">
            <a:avLst/>
          </a:prstGeom>
          <a:noFill/>
        </p:spPr>
        <p:txBody>
          <a:bodyPr wrap="square">
            <a:spAutoFit/>
          </a:bodyPr>
          <a:lstStyle/>
          <a:p>
            <a:r>
              <a:rPr lang="en-US" b="1" dirty="0">
                <a:effectLst/>
              </a:rPr>
              <a:t>Encoding and Decoding JSON in Python</a:t>
            </a:r>
          </a:p>
          <a:p>
            <a:r>
              <a:rPr lang="en-US" dirty="0">
                <a:effectLst/>
              </a:rPr>
              <a:t>The </a:t>
            </a:r>
            <a:r>
              <a:rPr lang="en-US" dirty="0" err="1">
                <a:effectLst/>
              </a:rPr>
              <a:t>json</a:t>
            </a:r>
            <a:r>
              <a:rPr lang="en-US" dirty="0">
                <a:effectLst/>
              </a:rPr>
              <a:t> module provides two main functions for working with JSON data: dumps() and loads(). The dumps() function converts a Python object into a JSON string, while the loads() function does the opposite, converting a JSON string into a Python object.</a:t>
            </a:r>
          </a:p>
          <a:p>
            <a:r>
              <a:rPr lang="en-US" dirty="0">
                <a:effectLst/>
              </a:rPr>
              <a:t>To encode a Python object as JSON, you can pass the object to the dumps() function. By default, it will convert most built-in Python types such as strings, numbers, lists, and dictionaries. However, custom classes and functions will need to be converted manually.</a:t>
            </a:r>
          </a:p>
        </p:txBody>
      </p:sp>
      <p:pic>
        <p:nvPicPr>
          <p:cNvPr id="4" name="Picture 3">
            <a:extLst>
              <a:ext uri="{FF2B5EF4-FFF2-40B4-BE49-F238E27FC236}">
                <a16:creationId xmlns:a16="http://schemas.microsoft.com/office/drawing/2014/main" id="{2A167666-BE9A-2E2E-6D8C-11C7ED8E9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3728" y="321879"/>
            <a:ext cx="1114242" cy="596640"/>
          </a:xfrm>
          <a:prstGeom prst="rect">
            <a:avLst/>
          </a:prstGeom>
        </p:spPr>
      </p:pic>
      <p:pic>
        <p:nvPicPr>
          <p:cNvPr id="5" name="Picture 4">
            <a:extLst>
              <a:ext uri="{FF2B5EF4-FFF2-40B4-BE49-F238E27FC236}">
                <a16:creationId xmlns:a16="http://schemas.microsoft.com/office/drawing/2014/main" id="{2073AF9C-835B-E604-F75C-D68822ED4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30" y="1583918"/>
            <a:ext cx="5653121" cy="3665385"/>
          </a:xfrm>
          <a:prstGeom prst="rect">
            <a:avLst/>
          </a:prstGeom>
        </p:spPr>
      </p:pic>
    </p:spTree>
    <p:extLst>
      <p:ext uri="{BB962C8B-B14F-4D97-AF65-F5344CB8AC3E}">
        <p14:creationId xmlns:p14="http://schemas.microsoft.com/office/powerpoint/2010/main" val="2593428133"/>
      </p:ext>
    </p:extLst>
  </p:cSld>
  <p:clrMapOvr>
    <a:masterClrMapping/>
  </p:clrMapOvr>
  <mc:AlternateContent xmlns:mc="http://schemas.openxmlformats.org/markup-compatibility/2006">
    <mc:Choice xmlns:p14="http://schemas.microsoft.com/office/powerpoint/2010/main" Requires="p14">
      <p:transition spd="slow" p14:dur="4000">
        <p14:vortex di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D921A0-C4A7-0C98-7AC2-B7A33F66CAC5}"/>
              </a:ext>
            </a:extLst>
          </p:cNvPr>
          <p:cNvPicPr>
            <a:picLocks noChangeAspect="1"/>
          </p:cNvPicPr>
          <p:nvPr/>
        </p:nvPicPr>
        <p:blipFill>
          <a:blip r:embed="rId2"/>
          <a:stretch>
            <a:fillRect/>
          </a:stretch>
        </p:blipFill>
        <p:spPr>
          <a:xfrm>
            <a:off x="1343024" y="1057275"/>
            <a:ext cx="9828183" cy="4743450"/>
          </a:xfrm>
          <a:prstGeom prst="rect">
            <a:avLst/>
          </a:prstGeom>
        </p:spPr>
      </p:pic>
    </p:spTree>
    <p:extLst>
      <p:ext uri="{BB962C8B-B14F-4D97-AF65-F5344CB8AC3E}">
        <p14:creationId xmlns:p14="http://schemas.microsoft.com/office/powerpoint/2010/main" val="364813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B60981-13A5-FBE7-308D-9BBC3EE4B5C0}"/>
              </a:ext>
            </a:extLst>
          </p:cNvPr>
          <p:cNvSpPr txBox="1"/>
          <p:nvPr/>
        </p:nvSpPr>
        <p:spPr>
          <a:xfrm>
            <a:off x="3105509" y="1604514"/>
            <a:ext cx="7658100" cy="3139321"/>
          </a:xfrm>
          <a:prstGeom prst="rect">
            <a:avLst/>
          </a:prstGeom>
          <a:noFill/>
        </p:spPr>
        <p:txBody>
          <a:bodyPr wrap="square">
            <a:spAutoFit/>
          </a:bodyPr>
          <a:lstStyle/>
          <a:p>
            <a:r>
              <a:rPr lang="en-IN" dirty="0"/>
              <a:t>import </a:t>
            </a:r>
            <a:r>
              <a:rPr lang="en-IN" dirty="0" err="1"/>
              <a:t>json</a:t>
            </a:r>
            <a:endParaRPr lang="en-IN" dirty="0"/>
          </a:p>
          <a:p>
            <a:endParaRPr lang="en-IN" dirty="0"/>
          </a:p>
          <a:p>
            <a:r>
              <a:rPr lang="en-IN" dirty="0"/>
              <a:t>print(</a:t>
            </a:r>
            <a:r>
              <a:rPr lang="en-IN" dirty="0" err="1"/>
              <a:t>json.dumps</a:t>
            </a:r>
            <a:r>
              <a:rPr lang="en-IN" dirty="0"/>
              <a:t>({"name": "John", "age": 30}))</a:t>
            </a:r>
          </a:p>
          <a:p>
            <a:r>
              <a:rPr lang="en-IN" dirty="0"/>
              <a:t>print(</a:t>
            </a:r>
            <a:r>
              <a:rPr lang="en-IN" dirty="0" err="1"/>
              <a:t>json.dumps</a:t>
            </a:r>
            <a:r>
              <a:rPr lang="en-IN" dirty="0"/>
              <a:t>(["apple", "bananas"]))</a:t>
            </a:r>
          </a:p>
          <a:p>
            <a:r>
              <a:rPr lang="en-IN" dirty="0"/>
              <a:t>print(</a:t>
            </a:r>
            <a:r>
              <a:rPr lang="en-IN" dirty="0" err="1"/>
              <a:t>json.dumps</a:t>
            </a:r>
            <a:r>
              <a:rPr lang="en-IN" dirty="0"/>
              <a:t>(("apple", "bananas")))</a:t>
            </a:r>
          </a:p>
          <a:p>
            <a:r>
              <a:rPr lang="en-IN" dirty="0"/>
              <a:t>print(</a:t>
            </a:r>
            <a:r>
              <a:rPr lang="en-IN" dirty="0" err="1"/>
              <a:t>json.dumps</a:t>
            </a:r>
            <a:r>
              <a:rPr lang="en-IN" dirty="0"/>
              <a:t>("hello"))</a:t>
            </a:r>
          </a:p>
          <a:p>
            <a:r>
              <a:rPr lang="en-IN" dirty="0"/>
              <a:t>print(</a:t>
            </a:r>
            <a:r>
              <a:rPr lang="en-IN" dirty="0" err="1"/>
              <a:t>json.dumps</a:t>
            </a:r>
            <a:r>
              <a:rPr lang="en-IN" dirty="0"/>
              <a:t>(42))</a:t>
            </a:r>
          </a:p>
          <a:p>
            <a:r>
              <a:rPr lang="en-IN" dirty="0"/>
              <a:t>print(</a:t>
            </a:r>
            <a:r>
              <a:rPr lang="en-IN" dirty="0" err="1"/>
              <a:t>json.dumps</a:t>
            </a:r>
            <a:r>
              <a:rPr lang="en-IN" dirty="0"/>
              <a:t>(31.76))</a:t>
            </a:r>
          </a:p>
          <a:p>
            <a:r>
              <a:rPr lang="en-IN" dirty="0"/>
              <a:t>print(</a:t>
            </a:r>
            <a:r>
              <a:rPr lang="en-IN" dirty="0" err="1"/>
              <a:t>json.dumps</a:t>
            </a:r>
            <a:r>
              <a:rPr lang="en-IN" dirty="0"/>
              <a:t>(True))</a:t>
            </a:r>
          </a:p>
          <a:p>
            <a:r>
              <a:rPr lang="en-IN" dirty="0"/>
              <a:t>print(</a:t>
            </a:r>
            <a:r>
              <a:rPr lang="en-IN" dirty="0" err="1"/>
              <a:t>json.dumps</a:t>
            </a:r>
            <a:r>
              <a:rPr lang="en-IN" dirty="0"/>
              <a:t>(False))</a:t>
            </a:r>
          </a:p>
          <a:p>
            <a:r>
              <a:rPr lang="en-IN" dirty="0"/>
              <a:t>print(</a:t>
            </a:r>
            <a:r>
              <a:rPr lang="en-IN" dirty="0" err="1"/>
              <a:t>json.dumps</a:t>
            </a:r>
            <a:r>
              <a:rPr lang="en-IN" dirty="0"/>
              <a:t>(None))</a:t>
            </a:r>
          </a:p>
        </p:txBody>
      </p:sp>
    </p:spTree>
    <p:extLst>
      <p:ext uri="{BB962C8B-B14F-4D97-AF65-F5344CB8AC3E}">
        <p14:creationId xmlns:p14="http://schemas.microsoft.com/office/powerpoint/2010/main" val="18809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FD7DF0-5216-14AE-7EA4-82A2C3F20D06}"/>
              </a:ext>
            </a:extLst>
          </p:cNvPr>
          <p:cNvSpPr txBox="1"/>
          <p:nvPr/>
        </p:nvSpPr>
        <p:spPr>
          <a:xfrm>
            <a:off x="3047281" y="1997839"/>
            <a:ext cx="6094562" cy="2862322"/>
          </a:xfrm>
          <a:prstGeom prst="rect">
            <a:avLst/>
          </a:prstGeom>
          <a:noFill/>
        </p:spPr>
        <p:txBody>
          <a:bodyPr wrap="square">
            <a:spAutoFit/>
          </a:bodyPr>
          <a:lstStyle/>
          <a:p>
            <a:r>
              <a:rPr lang="en-US" b="1" dirty="0">
                <a:effectLst/>
              </a:rPr>
              <a:t>Working with JSON Data in Python</a:t>
            </a:r>
          </a:p>
          <a:p>
            <a:r>
              <a:rPr lang="en-US" dirty="0">
                <a:effectLst/>
              </a:rPr>
              <a:t>Once you have loaded JSON data into a Python object, you can access its properties just like any other object. For example, if you have a JSON object with a 'name' property, you can access it in Python using the dot notation: obj.name.</a:t>
            </a:r>
          </a:p>
          <a:p>
            <a:endParaRPr lang="en-US" dirty="0">
              <a:effectLst/>
            </a:endParaRPr>
          </a:p>
          <a:p>
            <a:r>
              <a:rPr lang="en-US" dirty="0">
                <a:effectLst/>
              </a:rPr>
              <a:t>You can also use loops and conditionals to iterate over JSON arrays or filter objects based on their properties. For more complex operations, you may want to use third-party libraries such as pandas or </a:t>
            </a:r>
            <a:r>
              <a:rPr lang="en-US" dirty="0" err="1">
                <a:effectLst/>
              </a:rPr>
              <a:t>numpy</a:t>
            </a:r>
            <a:r>
              <a:rPr lang="en-US" dirty="0">
                <a:effectLst/>
              </a:rPr>
              <a:t>.</a:t>
            </a:r>
          </a:p>
        </p:txBody>
      </p:sp>
      <p:pic>
        <p:nvPicPr>
          <p:cNvPr id="4" name="Picture 3">
            <a:extLst>
              <a:ext uri="{FF2B5EF4-FFF2-40B4-BE49-F238E27FC236}">
                <a16:creationId xmlns:a16="http://schemas.microsoft.com/office/drawing/2014/main" id="{DC405F34-6DCC-809C-E3F4-2DAA5A677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3728" y="321879"/>
            <a:ext cx="1114242" cy="596640"/>
          </a:xfrm>
          <a:prstGeom prst="rect">
            <a:avLst/>
          </a:prstGeom>
        </p:spPr>
      </p:pic>
    </p:spTree>
    <p:extLst>
      <p:ext uri="{BB962C8B-B14F-4D97-AF65-F5344CB8AC3E}">
        <p14:creationId xmlns:p14="http://schemas.microsoft.com/office/powerpoint/2010/main" val="225540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8D6E83-5067-6417-CCEF-6D278AF920BC}"/>
              </a:ext>
            </a:extLst>
          </p:cNvPr>
          <p:cNvSpPr txBox="1"/>
          <p:nvPr/>
        </p:nvSpPr>
        <p:spPr>
          <a:xfrm>
            <a:off x="3047281" y="1720840"/>
            <a:ext cx="6094562" cy="3416320"/>
          </a:xfrm>
          <a:prstGeom prst="rect">
            <a:avLst/>
          </a:prstGeom>
          <a:noFill/>
        </p:spPr>
        <p:txBody>
          <a:bodyPr wrap="square">
            <a:spAutoFit/>
          </a:bodyPr>
          <a:lstStyle/>
          <a:p>
            <a:endParaRPr lang="en-US" dirty="0">
              <a:effectLst/>
            </a:endParaRPr>
          </a:p>
          <a:p>
            <a:r>
              <a:rPr lang="en-US" b="1" dirty="0">
                <a:effectLst/>
              </a:rPr>
              <a:t>Advanced JSON Features in Python</a:t>
            </a:r>
          </a:p>
          <a:p>
            <a:r>
              <a:rPr lang="en-US" dirty="0">
                <a:effectLst/>
              </a:rPr>
              <a:t>The </a:t>
            </a:r>
            <a:r>
              <a:rPr lang="en-US" dirty="0" err="1">
                <a:effectLst/>
              </a:rPr>
              <a:t>json</a:t>
            </a:r>
            <a:r>
              <a:rPr lang="en-US" dirty="0">
                <a:effectLst/>
              </a:rPr>
              <a:t> module supports several advanced features for working with JSON data. For example, you can use the </a:t>
            </a:r>
            <a:r>
              <a:rPr lang="en-US" dirty="0" err="1">
                <a:effectLst/>
              </a:rPr>
              <a:t>cls</a:t>
            </a:r>
            <a:r>
              <a:rPr lang="en-US" dirty="0">
                <a:effectLst/>
              </a:rPr>
              <a:t> argument to specify a custom encoder or decoder class for handling non-standard Python objects. You can also use the separators argument to specify custom separators for the output JSON string.</a:t>
            </a:r>
          </a:p>
          <a:p>
            <a:r>
              <a:rPr lang="en-US" dirty="0">
                <a:effectLst/>
              </a:rPr>
              <a:t>Another useful feature is the indent argument, which specifies the number of spaces to use for indentation when pretty-printing the output JSON string. This can make it easier to read and debug large JSON files.</a:t>
            </a:r>
          </a:p>
        </p:txBody>
      </p:sp>
      <p:pic>
        <p:nvPicPr>
          <p:cNvPr id="4" name="Picture 3">
            <a:extLst>
              <a:ext uri="{FF2B5EF4-FFF2-40B4-BE49-F238E27FC236}">
                <a16:creationId xmlns:a16="http://schemas.microsoft.com/office/drawing/2014/main" id="{9C0DE648-2797-A533-A0DC-DEC74373F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3728" y="321879"/>
            <a:ext cx="1114242" cy="596640"/>
          </a:xfrm>
          <a:prstGeom prst="rect">
            <a:avLst/>
          </a:prstGeom>
        </p:spPr>
      </p:pic>
    </p:spTree>
    <p:extLst>
      <p:ext uri="{BB962C8B-B14F-4D97-AF65-F5344CB8AC3E}">
        <p14:creationId xmlns:p14="http://schemas.microsoft.com/office/powerpoint/2010/main" val="349637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46EDB-39A3-B2C2-81F0-EE996BAE3503}"/>
              </a:ext>
            </a:extLst>
          </p:cNvPr>
          <p:cNvSpPr txBox="1"/>
          <p:nvPr/>
        </p:nvSpPr>
        <p:spPr>
          <a:xfrm>
            <a:off x="3047281" y="1720840"/>
            <a:ext cx="6094562" cy="3139321"/>
          </a:xfrm>
          <a:prstGeom prst="rect">
            <a:avLst/>
          </a:prstGeom>
          <a:noFill/>
        </p:spPr>
        <p:txBody>
          <a:bodyPr wrap="square">
            <a:spAutoFit/>
          </a:bodyPr>
          <a:lstStyle/>
          <a:p>
            <a:r>
              <a:rPr lang="en-US" b="1" dirty="0">
                <a:effectLst/>
              </a:rPr>
              <a:t>Best Practices for Using JSON in Python</a:t>
            </a:r>
          </a:p>
          <a:p>
            <a:r>
              <a:rPr lang="en-US" dirty="0">
                <a:effectLst/>
              </a:rPr>
              <a:t>When working with JSON data in Python, it is important to follow best practices to ensure your code is efficient, maintainable, and secure. For example, you should always validate input JSON data to prevent security vulnerabilities such as SQL injection or cross-site scripting (XSS).</a:t>
            </a:r>
          </a:p>
          <a:p>
            <a:r>
              <a:rPr lang="en-US" dirty="0">
                <a:effectLst/>
              </a:rPr>
              <a:t>You should also use descriptive variable names and comments to make your code more readable, and handle errors gracefully using try/except blocks. Finally, you should consider using a version control system such as Git to manage changes to your code and collaborate with other developers.</a:t>
            </a:r>
          </a:p>
        </p:txBody>
      </p:sp>
      <p:pic>
        <p:nvPicPr>
          <p:cNvPr id="4" name="Picture 3">
            <a:extLst>
              <a:ext uri="{FF2B5EF4-FFF2-40B4-BE49-F238E27FC236}">
                <a16:creationId xmlns:a16="http://schemas.microsoft.com/office/drawing/2014/main" id="{BD0E7986-EC14-F8BF-FE71-0B493FE84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3728" y="321879"/>
            <a:ext cx="1114242" cy="596640"/>
          </a:xfrm>
          <a:prstGeom prst="rect">
            <a:avLst/>
          </a:prstGeom>
        </p:spPr>
      </p:pic>
    </p:spTree>
    <p:extLst>
      <p:ext uri="{BB962C8B-B14F-4D97-AF65-F5344CB8AC3E}">
        <p14:creationId xmlns:p14="http://schemas.microsoft.com/office/powerpoint/2010/main" val="1888933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TotalTime>
  <Words>584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GINTO THOMAS</dc:creator>
  <cp:lastModifiedBy>GINTO THOMAS</cp:lastModifiedBy>
  <cp:revision>6</cp:revision>
  <dcterms:created xsi:type="dcterms:W3CDTF">2023-03-18T05:08:49Z</dcterms:created>
  <dcterms:modified xsi:type="dcterms:W3CDTF">2023-09-30T10:39:49Z</dcterms:modified>
</cp:coreProperties>
</file>