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6" r:id="rId8"/>
    <p:sldId id="261" r:id="rId9"/>
    <p:sldId id="268" r:id="rId10"/>
    <p:sldId id="262" r:id="rId11"/>
    <p:sldId id="269" r:id="rId12"/>
    <p:sldId id="263" r:id="rId13"/>
    <p:sldId id="270" r:id="rId14"/>
    <p:sldId id="264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D05F-6AA6-DB47-9582-1B2E2A421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CE0C2-AC90-53EE-AA57-74D8F0DEC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75C3E-5F80-A9E4-A7AD-78FDF55E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EC64-FE69-45A0-95E2-697784BAFE70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5BFF-4260-DE28-E845-DE53EA0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9E469-9635-38DF-25B2-2B3DC2F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7D5-38C4-4631-A84A-267EFD2C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24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74FD-6761-D4BF-4965-8CEF4077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3571A-C9FF-C431-9C8A-D95E1E4B7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D617E-5B7E-1F5C-61FC-4EAA62FB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EC64-FE69-45A0-95E2-697784BAFE70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F4587-7175-A582-827C-FB1AD33C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202D3-3125-64AD-DDF6-D216D95B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7D5-38C4-4631-A84A-267EFD2C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28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D4845-684E-8246-4ACA-3FB0C8BC0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211A8-214E-394E-F48A-FA0445903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A06F9-E1DF-D4E3-5CA9-1CAD64F0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EC64-FE69-45A0-95E2-697784BAFE70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D034C-D58B-439A-DB55-FDC923D9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E955E-389C-63F0-2CBB-9730D71A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7D5-38C4-4631-A84A-267EFD2C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1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3E79-CBB5-9EE1-95A9-5E069DBD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D8E5-4B0F-6981-E3CB-7B5FE62C4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86653-8CCE-277F-3BBF-7F00374C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EC64-FE69-45A0-95E2-697784BAFE70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0B337-67A6-E9D2-F1E9-80354C7E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55AA7-43E4-49CB-AA95-0BAD28BE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7D5-38C4-4631-A84A-267EFD2C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19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885C-2CD2-32F2-92BD-454DFB88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D6122-03A8-AF39-7E1E-4F17C955D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AD7CD-DA29-E7B6-4CFD-01761CD5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EC64-FE69-45A0-95E2-697784BAFE70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761FA-76EE-4D83-09B2-01BE8C78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554AD-BAAB-3C95-C57D-14CBAA22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7D5-38C4-4631-A84A-267EFD2C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29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E024-215D-EA46-40AF-1D090A9F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C3BD2-C713-B1AB-0C12-30DF0100D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2D7CB-79B4-F654-F672-9F7391CE9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12FAF-6007-6D6B-8CA4-ED76A05D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EC64-FE69-45A0-95E2-697784BAFE70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FC8D9-AA93-3B7A-5201-26565E36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0BC20-84E0-1C2F-0DDE-412ECE01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7D5-38C4-4631-A84A-267EFD2C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33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472D-425C-EAFF-D6C3-F88224CB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3A6DA-8868-EE6D-9C6E-DDD37D110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035CE-320B-2F38-7D94-594B74C0D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A8F37-6090-C068-C150-8E235A921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D68B8-F3FE-51DE-CD7A-3685F8733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245925-7596-F8F7-940E-DC9585E6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EC64-FE69-45A0-95E2-697784BAFE70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706E0-9F4F-F364-8742-4A5A9675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3B11F-BFD9-8E6C-7F6D-7642026E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7D5-38C4-4631-A84A-267EFD2C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22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29F8-6E8C-390E-2866-6C1E48CC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D62CE-F8F7-344B-9020-3161D7F1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EC64-FE69-45A0-95E2-697784BAFE70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7D01E-2030-9B07-CAAF-D137F214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C45FF-9DEE-EB0D-1320-78CB9A9F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7D5-38C4-4631-A84A-267EFD2C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5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A97C4-F0CF-CE7E-E30A-52829132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EC64-FE69-45A0-95E2-697784BAFE70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F6DE3-4FA0-E8B8-62D8-B04163A5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0B5A3-80BE-7E91-7CBC-0E81D2EC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7D5-38C4-4631-A84A-267EFD2C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81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AE-11A6-EBBB-1E04-FB3D9372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E2E6-89BB-0AB8-5A50-F909D2B19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31B0-2ECA-8AF8-5A53-4B62935E4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DE6A1-A068-E5FE-E690-4D522098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EC64-FE69-45A0-95E2-697784BAFE70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4368D-E29F-70C5-175D-47CB165B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F748D-78AC-0E5E-B2C7-83991085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7D5-38C4-4631-A84A-267EFD2C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94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6241-5D16-D853-8F57-F9A8B3259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FDD40-FF02-F52F-EAE7-1656CC124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FD3C3-334A-2A96-9E6E-26C69C7A3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757E6-21B7-CAD1-E3DD-3A18FF4D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EC64-FE69-45A0-95E2-697784BAFE70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A5E77-D7C6-7AA5-D864-084B179B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0D923-70E9-F191-DC69-20E93E1E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7D5-38C4-4631-A84A-267EFD2C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09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14AAA-9DB8-7605-FBCD-AC3F4751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16712-9D1C-6EF8-6C52-C1803C76B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EFA4F-48FB-4A2B-AC65-4CA4BD098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5EC64-FE69-45A0-95E2-697784BAFE70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5AE83-8178-29CA-8F0D-5BD143D87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812A9-F38D-4B22-053C-7AC36D2A8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777D5-38C4-4631-A84A-267EFD2C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edureka.co/blog/loops-in-python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1CBC69-C544-A8CF-D0BD-DA86AD2AE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92" y="1996751"/>
            <a:ext cx="4862416" cy="2603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701001-43BD-855B-591B-DB9B03600F82}"/>
              </a:ext>
            </a:extLst>
          </p:cNvPr>
          <p:cNvSpPr txBox="1"/>
          <p:nvPr/>
        </p:nvSpPr>
        <p:spPr>
          <a:xfrm>
            <a:off x="951722" y="4954555"/>
            <a:ext cx="9907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5th Floor,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+mj-lt"/>
              </a:rPr>
              <a:t>Usnaz</a:t>
            </a: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 Tower, Church Landing Rd, near Medical Trust Hospital,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+mj-lt"/>
              </a:rPr>
              <a:t>Pallimukku</a:t>
            </a: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, Kochi, Kerala 682016</a:t>
            </a:r>
            <a:endParaRPr lang="en-IN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859C61-E1A8-2F81-3B23-A63A00CE0AE8}"/>
              </a:ext>
            </a:extLst>
          </p:cNvPr>
          <p:cNvSpPr/>
          <p:nvPr/>
        </p:nvSpPr>
        <p:spPr>
          <a:xfrm>
            <a:off x="0" y="-46653"/>
            <a:ext cx="12192000" cy="87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375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78FE5D-E23E-C9BA-4E99-E0CA6E1022F9}"/>
              </a:ext>
            </a:extLst>
          </p:cNvPr>
          <p:cNvSpPr txBox="1"/>
          <p:nvPr/>
        </p:nvSpPr>
        <p:spPr>
          <a:xfrm>
            <a:off x="761456" y="960847"/>
            <a:ext cx="10669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Logical operators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dirty="0">
                <a:effectLst/>
                <a:latin typeface="Trebuchet MS" panose="020B0603020202020204" pitchFamily="34" charset="0"/>
              </a:rPr>
              <a:t>Logical operators are used to compare two </a:t>
            </a:r>
            <a:r>
              <a:rPr lang="en-US" dirty="0">
                <a:effectLst/>
                <a:latin typeface="Trebuchet MS" panose="020B0603020202020204" pitchFamily="34" charset="0"/>
                <a:hlinkClick r:id="rId2"/>
              </a:rPr>
              <a:t>conditional statements</a:t>
            </a:r>
            <a:r>
              <a:rPr lang="en-US" dirty="0">
                <a:effectLst/>
                <a:latin typeface="Trebuchet MS" panose="020B0603020202020204" pitchFamily="34" charset="0"/>
              </a:rPr>
              <a:t>. Following are the logical operators that we have in python.</a:t>
            </a:r>
          </a:p>
        </p:txBody>
      </p:sp>
      <p:pic>
        <p:nvPicPr>
          <p:cNvPr id="7" name="Picture 2" descr="logical operators-operators in python-edureka">
            <a:extLst>
              <a:ext uri="{FF2B5EF4-FFF2-40B4-BE49-F238E27FC236}">
                <a16:creationId xmlns:a16="http://schemas.microsoft.com/office/drawing/2014/main" id="{F89E49FF-0733-00B0-F7C5-DC2668EE9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45" y="2683781"/>
            <a:ext cx="3581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16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2D9D68-C28E-DE57-508A-416D6CB3C52B}"/>
              </a:ext>
            </a:extLst>
          </p:cNvPr>
          <p:cNvSpPr txBox="1"/>
          <p:nvPr/>
        </p:nvSpPr>
        <p:spPr>
          <a:xfrm>
            <a:off x="1308463" y="1864258"/>
            <a:ext cx="957507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Logical Operators</a:t>
            </a:r>
          </a:p>
          <a:p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000" dirty="0"/>
              <a:t>p = True</a:t>
            </a:r>
          </a:p>
          <a:p>
            <a:r>
              <a:rPr lang="en-IN" sz="2000" dirty="0"/>
              <a:t>q = False</a:t>
            </a:r>
          </a:p>
          <a:p>
            <a:endParaRPr lang="en-IN" sz="2000" dirty="0"/>
          </a:p>
          <a:p>
            <a:r>
              <a:rPr lang="en-IN" sz="2000" dirty="0"/>
              <a:t>print("p and q:", p and q)</a:t>
            </a:r>
          </a:p>
          <a:p>
            <a:r>
              <a:rPr lang="en-IN" sz="2000" dirty="0"/>
              <a:t>print("p or q:", p or q)</a:t>
            </a:r>
          </a:p>
          <a:p>
            <a:r>
              <a:rPr lang="en-IN" sz="2000" dirty="0"/>
              <a:t>print("not p:", not p)</a:t>
            </a:r>
          </a:p>
        </p:txBody>
      </p:sp>
    </p:spTree>
    <p:extLst>
      <p:ext uri="{BB962C8B-B14F-4D97-AF65-F5344CB8AC3E}">
        <p14:creationId xmlns:p14="http://schemas.microsoft.com/office/powerpoint/2010/main" val="210205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dentity operators-operators in python-edureka">
            <a:extLst>
              <a:ext uri="{FF2B5EF4-FFF2-40B4-BE49-F238E27FC236}">
                <a16:creationId xmlns:a16="http://schemas.microsoft.com/office/drawing/2014/main" id="{AC6A8D7E-6221-45EB-498A-2B993A138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740" y="2651082"/>
            <a:ext cx="7341325" cy="238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CDBF89-A2A5-843D-2AAE-96F48CEAFA73}"/>
              </a:ext>
            </a:extLst>
          </p:cNvPr>
          <p:cNvSpPr txBox="1"/>
          <p:nvPr/>
        </p:nvSpPr>
        <p:spPr>
          <a:xfrm>
            <a:off x="536564" y="975130"/>
            <a:ext cx="609382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Identity operators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Identity operators compare two objects. Following are the identity operators that we have in python.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11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AEBDA7-C207-4B8A-E6DA-DFDE580E07BE}"/>
              </a:ext>
            </a:extLst>
          </p:cNvPr>
          <p:cNvSpPr txBox="1"/>
          <p:nvPr/>
        </p:nvSpPr>
        <p:spPr>
          <a:xfrm>
            <a:off x="1018903" y="1201784"/>
            <a:ext cx="857903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Identity Operators</a:t>
            </a:r>
          </a:p>
          <a:p>
            <a:endParaRPr lang="en-IN" sz="2400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IN" sz="2400" dirty="0">
                <a:latin typeface="Trebuchet MS" panose="020B0603020202020204" pitchFamily="34" charset="0"/>
              </a:rPr>
              <a:t>s = "hello"</a:t>
            </a:r>
          </a:p>
          <a:p>
            <a:r>
              <a:rPr lang="en-IN" sz="2400" dirty="0">
                <a:latin typeface="Trebuchet MS" panose="020B0603020202020204" pitchFamily="34" charset="0"/>
              </a:rPr>
              <a:t>t = "world"</a:t>
            </a:r>
          </a:p>
          <a:p>
            <a:r>
              <a:rPr lang="en-IN" sz="2400" dirty="0">
                <a:latin typeface="Trebuchet MS" panose="020B0603020202020204" pitchFamily="34" charset="0"/>
              </a:rPr>
              <a:t>u = "hello"</a:t>
            </a:r>
          </a:p>
          <a:p>
            <a:endParaRPr lang="en-IN" sz="2400" dirty="0">
              <a:latin typeface="Trebuchet MS" panose="020B0603020202020204" pitchFamily="34" charset="0"/>
            </a:endParaRPr>
          </a:p>
          <a:p>
            <a:r>
              <a:rPr lang="en-IN" sz="2400" dirty="0">
                <a:latin typeface="Trebuchet MS" panose="020B0603020202020204" pitchFamily="34" charset="0"/>
              </a:rPr>
              <a:t>print("s is t:", s is t)</a:t>
            </a:r>
          </a:p>
          <a:p>
            <a:r>
              <a:rPr lang="en-IN" sz="2400" dirty="0">
                <a:latin typeface="Trebuchet MS" panose="020B0603020202020204" pitchFamily="34" charset="0"/>
              </a:rPr>
              <a:t>print("s is u:", s is u)</a:t>
            </a:r>
          </a:p>
          <a:p>
            <a:r>
              <a:rPr lang="en-IN" sz="2400" dirty="0">
                <a:latin typeface="Trebuchet MS" panose="020B0603020202020204" pitchFamily="34" charset="0"/>
              </a:rPr>
              <a:t>print("s is </a:t>
            </a:r>
            <a:r>
              <a:rPr lang="en-IN" sz="2400">
                <a:latin typeface="Trebuchet MS" panose="020B0603020202020204" pitchFamily="34" charset="0"/>
              </a:rPr>
              <a:t>not u:", </a:t>
            </a:r>
            <a:r>
              <a:rPr lang="en-IN" sz="2400" dirty="0">
                <a:latin typeface="Trebuchet MS" panose="020B0603020202020204" pitchFamily="34" charset="0"/>
              </a:rPr>
              <a:t>s is not u)</a:t>
            </a:r>
          </a:p>
          <a:p>
            <a:r>
              <a:rPr lang="en-IN" sz="2400" dirty="0">
                <a:latin typeface="Trebuchet MS" panose="020B0603020202020204" pitchFamily="34" charset="0"/>
              </a:rPr>
              <a:t>print("s is not t:", s is not t)</a:t>
            </a:r>
          </a:p>
        </p:txBody>
      </p:sp>
    </p:spTree>
    <p:extLst>
      <p:ext uri="{BB962C8B-B14F-4D97-AF65-F5344CB8AC3E}">
        <p14:creationId xmlns:p14="http://schemas.microsoft.com/office/powerpoint/2010/main" val="2902608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63F2DB-0478-CBBF-4876-253BCE05A872}"/>
              </a:ext>
            </a:extLst>
          </p:cNvPr>
          <p:cNvSpPr txBox="1"/>
          <p:nvPr/>
        </p:nvSpPr>
        <p:spPr>
          <a:xfrm>
            <a:off x="813164" y="1039225"/>
            <a:ext cx="109825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Membership operators</a:t>
            </a:r>
          </a:p>
          <a:p>
            <a:endParaRPr lang="en-US" b="1" dirty="0">
              <a:latin typeface="Trebuchet MS" panose="020B0603020202020204" pitchFamily="34" charset="0"/>
            </a:endParaRPr>
          </a:p>
          <a:p>
            <a:pPr algn="just"/>
            <a:r>
              <a:rPr lang="en-US" dirty="0">
                <a:effectLst/>
                <a:latin typeface="Trebuchet MS" panose="020B0603020202020204" pitchFamily="34" charset="0"/>
              </a:rPr>
              <a:t>Membership operators are used to check if a sequence is present in an object. Following are the membership operators that we have in python.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A2F45-61F0-E92A-A62E-332C4A2F1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94" y="2836273"/>
            <a:ext cx="7315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54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162D62-1C3F-D17C-0043-3268DA5C8349}"/>
              </a:ext>
            </a:extLst>
          </p:cNvPr>
          <p:cNvSpPr txBox="1"/>
          <p:nvPr/>
        </p:nvSpPr>
        <p:spPr>
          <a:xfrm>
            <a:off x="1050627" y="1642138"/>
            <a:ext cx="983633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Membership Operators</a:t>
            </a:r>
          </a:p>
          <a:p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400" dirty="0"/>
              <a:t>v = [1, 2, 3, 4, 5]</a:t>
            </a:r>
          </a:p>
          <a:p>
            <a:endParaRPr lang="en-IN" sz="2400" dirty="0"/>
          </a:p>
          <a:p>
            <a:r>
              <a:rPr lang="en-IN" sz="2400" dirty="0"/>
              <a:t>print("2 in v:", 2 in v)</a:t>
            </a:r>
          </a:p>
          <a:p>
            <a:r>
              <a:rPr lang="en-IN" sz="2400" dirty="0"/>
              <a:t>print("6 in v:", 6 in v)</a:t>
            </a:r>
          </a:p>
          <a:p>
            <a:r>
              <a:rPr lang="en-IN" sz="2400" dirty="0"/>
              <a:t>print("2 not in v:", 2 not in v)</a:t>
            </a:r>
          </a:p>
          <a:p>
            <a:r>
              <a:rPr lang="en-IN" sz="2400" dirty="0"/>
              <a:t>print("6 not in v:", 6 not in v)</a:t>
            </a:r>
          </a:p>
        </p:txBody>
      </p:sp>
    </p:spTree>
    <p:extLst>
      <p:ext uri="{BB962C8B-B14F-4D97-AF65-F5344CB8AC3E}">
        <p14:creationId xmlns:p14="http://schemas.microsoft.com/office/powerpoint/2010/main" val="343816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itwise -operators in python-edureka">
            <a:extLst>
              <a:ext uri="{FF2B5EF4-FFF2-40B4-BE49-F238E27FC236}">
                <a16:creationId xmlns:a16="http://schemas.microsoft.com/office/drawing/2014/main" id="{D1E3F4C7-AEB9-DC82-B58B-9CC4660C8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64"/>
          <a:stretch/>
        </p:blipFill>
        <p:spPr bwMode="auto">
          <a:xfrm>
            <a:off x="2717221" y="2662080"/>
            <a:ext cx="6757557" cy="207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77BCA7-0802-710C-4051-E3D90B504688}"/>
              </a:ext>
            </a:extLst>
          </p:cNvPr>
          <p:cNvSpPr txBox="1"/>
          <p:nvPr/>
        </p:nvSpPr>
        <p:spPr>
          <a:xfrm>
            <a:off x="855663" y="861889"/>
            <a:ext cx="10927034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Bit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wise operators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Bitwise operators compare the binary values. Following are the bitwise operators that we have in python</a:t>
            </a:r>
            <a:endParaRPr lang="en-IN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4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07562C-B286-1C8A-CF6D-0884AC815D25}"/>
              </a:ext>
            </a:extLst>
          </p:cNvPr>
          <p:cNvSpPr txBox="1"/>
          <p:nvPr/>
        </p:nvSpPr>
        <p:spPr>
          <a:xfrm rot="10800000" flipH="1" flipV="1">
            <a:off x="4859226" y="3090446"/>
            <a:ext cx="24735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Python operators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39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89798E-A7F3-6ECD-A13F-FC5E0C54FCEB}"/>
              </a:ext>
            </a:extLst>
          </p:cNvPr>
          <p:cNvSpPr txBox="1"/>
          <p:nvPr/>
        </p:nvSpPr>
        <p:spPr>
          <a:xfrm>
            <a:off x="706794" y="5011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Operators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3913C-B582-BA6E-A65C-503471732118}"/>
              </a:ext>
            </a:extLst>
          </p:cNvPr>
          <p:cNvSpPr txBox="1"/>
          <p:nvPr/>
        </p:nvSpPr>
        <p:spPr>
          <a:xfrm>
            <a:off x="706794" y="1175286"/>
            <a:ext cx="101633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Trebuchet MS" panose="020B0603020202020204" pitchFamily="34" charset="0"/>
              </a:rPr>
              <a:t>Operators are special symbols in Python that carry out arithmetic or logical computation.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Operators are used to perform operations on variables and values.</a:t>
            </a:r>
          </a:p>
          <a:p>
            <a:r>
              <a:rPr lang="en-US" dirty="0">
                <a:effectLst/>
                <a:latin typeface="Trebuchet MS" panose="020B0603020202020204" pitchFamily="34" charset="0"/>
              </a:rPr>
              <a:t> The value that the operator operates on is called the operand.</a:t>
            </a:r>
          </a:p>
          <a:p>
            <a:r>
              <a:rPr lang="en-US" dirty="0">
                <a:effectLst/>
                <a:latin typeface="Trebuchet MS" panose="020B0603020202020204" pitchFamily="34" charset="0"/>
              </a:rPr>
              <a:t> For example: &gt;&gt;&gt; 2+3=5.</a:t>
            </a:r>
          </a:p>
          <a:p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(From example ‘+’ is an Operator and ‘2’ and ‘3’ are Operands.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F2501-206C-AE8C-4460-19DAA93AE057}"/>
              </a:ext>
            </a:extLst>
          </p:cNvPr>
          <p:cNvSpPr txBox="1"/>
          <p:nvPr/>
        </p:nvSpPr>
        <p:spPr>
          <a:xfrm>
            <a:off x="706794" y="4036864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Trebuchet MS" panose="020B0603020202020204" pitchFamily="34" charset="0"/>
              </a:rPr>
              <a:t>• Arithmetic operators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• Assignment operators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• Comparison operators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• Logical operators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• Identity operators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• Membership operators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• Bitwise operators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3E5A2-0CF7-A9A7-8B53-25D23164DCA2}"/>
              </a:ext>
            </a:extLst>
          </p:cNvPr>
          <p:cNvSpPr txBox="1"/>
          <p:nvPr/>
        </p:nvSpPr>
        <p:spPr>
          <a:xfrm>
            <a:off x="706794" y="342900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Python divides the operators in the following groups: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96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427351C-6AAA-4122-94F6-A1F233DDA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267" y="3260190"/>
            <a:ext cx="50292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B153F4-E7D4-B3B8-BC62-A1B25131C3EB}"/>
              </a:ext>
            </a:extLst>
          </p:cNvPr>
          <p:cNvSpPr txBox="1"/>
          <p:nvPr/>
        </p:nvSpPr>
        <p:spPr>
          <a:xfrm>
            <a:off x="840558" y="1159657"/>
            <a:ext cx="1079844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Arithmetic operators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Arithmetic operators are used to perform arithmetic calculations 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python.These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are the symbols that we use while doing an arithmetic operation in python.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91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9736D3-630B-3903-33DB-8FE7CB0D23C4}"/>
              </a:ext>
            </a:extLst>
          </p:cNvPr>
          <p:cNvSpPr txBox="1"/>
          <p:nvPr/>
        </p:nvSpPr>
        <p:spPr>
          <a:xfrm>
            <a:off x="819509" y="914400"/>
            <a:ext cx="8321224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Arithmetic Operators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IN" sz="2000" dirty="0">
                <a:latin typeface="Trebuchet MS" panose="020B0603020202020204" pitchFamily="34" charset="0"/>
              </a:rPr>
              <a:t>a = 10</a:t>
            </a:r>
          </a:p>
          <a:p>
            <a:r>
              <a:rPr lang="en-IN" sz="2000" dirty="0">
                <a:latin typeface="Trebuchet MS" panose="020B0603020202020204" pitchFamily="34" charset="0"/>
              </a:rPr>
              <a:t>b = 3</a:t>
            </a:r>
          </a:p>
          <a:p>
            <a:endParaRPr lang="en-IN" sz="2000" dirty="0">
              <a:latin typeface="Trebuchet MS" panose="020B0603020202020204" pitchFamily="34" charset="0"/>
            </a:endParaRPr>
          </a:p>
          <a:p>
            <a:r>
              <a:rPr lang="en-IN" sz="2000" dirty="0">
                <a:latin typeface="Trebuchet MS" panose="020B0603020202020204" pitchFamily="34" charset="0"/>
              </a:rPr>
              <a:t>print("a + b =", a + b)</a:t>
            </a:r>
          </a:p>
          <a:p>
            <a:r>
              <a:rPr lang="en-IN" sz="2000" dirty="0">
                <a:latin typeface="Trebuchet MS" panose="020B0603020202020204" pitchFamily="34" charset="0"/>
              </a:rPr>
              <a:t>print("a - b =", a - b)</a:t>
            </a:r>
          </a:p>
          <a:p>
            <a:r>
              <a:rPr lang="en-IN" sz="2000" dirty="0">
                <a:latin typeface="Trebuchet MS" panose="020B0603020202020204" pitchFamily="34" charset="0"/>
              </a:rPr>
              <a:t>print("a * b =", a * b)</a:t>
            </a:r>
          </a:p>
          <a:p>
            <a:r>
              <a:rPr lang="en-IN" sz="2000" dirty="0">
                <a:latin typeface="Trebuchet MS" panose="020B0603020202020204" pitchFamily="34" charset="0"/>
              </a:rPr>
              <a:t>print("a / b =", a / b)</a:t>
            </a:r>
          </a:p>
          <a:p>
            <a:r>
              <a:rPr lang="en-IN" sz="2000" dirty="0">
                <a:latin typeface="Trebuchet MS" panose="020B0603020202020204" pitchFamily="34" charset="0"/>
              </a:rPr>
              <a:t>print("a % b =", a % b)</a:t>
            </a:r>
          </a:p>
          <a:p>
            <a:r>
              <a:rPr lang="en-IN" sz="2000" dirty="0">
                <a:latin typeface="Trebuchet MS" panose="020B0603020202020204" pitchFamily="34" charset="0"/>
              </a:rPr>
              <a:t>print("a ** b =", a ** b)</a:t>
            </a:r>
          </a:p>
          <a:p>
            <a:r>
              <a:rPr lang="en-IN" sz="2000" dirty="0">
                <a:latin typeface="Trebuchet MS" panose="020B0603020202020204" pitchFamily="34" charset="0"/>
              </a:rPr>
              <a:t>print("a // b =", a // b)</a:t>
            </a:r>
          </a:p>
        </p:txBody>
      </p:sp>
    </p:spTree>
    <p:extLst>
      <p:ext uri="{BB962C8B-B14F-4D97-AF65-F5344CB8AC3E}">
        <p14:creationId xmlns:p14="http://schemas.microsoft.com/office/powerpoint/2010/main" val="128962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ssignment operators-operators in python-edureka">
            <a:extLst>
              <a:ext uri="{FF2B5EF4-FFF2-40B4-BE49-F238E27FC236}">
                <a16:creationId xmlns:a16="http://schemas.microsoft.com/office/drawing/2014/main" id="{A14BC14B-6AD2-4C86-1968-98B0DB1F7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362" y="2937476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DA01E7-AF30-5899-F6CF-8A0582D85BC0}"/>
              </a:ext>
            </a:extLst>
          </p:cNvPr>
          <p:cNvSpPr txBox="1"/>
          <p:nvPr/>
        </p:nvSpPr>
        <p:spPr>
          <a:xfrm>
            <a:off x="891541" y="1128339"/>
            <a:ext cx="1064296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Assignment operators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Assignment operators are used to assign values to the variables or any other object in python. Following are the assignment operators that we have in python</a:t>
            </a:r>
            <a:endParaRPr lang="en-IN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6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2C0B82-CAC3-6DEB-C5B3-13AF29C7B857}"/>
              </a:ext>
            </a:extLst>
          </p:cNvPr>
          <p:cNvSpPr txBox="1"/>
          <p:nvPr/>
        </p:nvSpPr>
        <p:spPr>
          <a:xfrm>
            <a:off x="1884861" y="0"/>
            <a:ext cx="8422277" cy="6412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rebuchet MS" panose="020B0603020202020204" pitchFamily="34" charset="0"/>
              </a:rPr>
              <a:t>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Assignment Operators</a:t>
            </a:r>
          </a:p>
          <a:p>
            <a:r>
              <a:rPr lang="en-IN" dirty="0">
                <a:latin typeface="Trebuchet MS" panose="020B0603020202020204" pitchFamily="34" charset="0"/>
              </a:rPr>
              <a:t>r = 7</a:t>
            </a:r>
          </a:p>
          <a:p>
            <a:endParaRPr lang="en-IN" dirty="0">
              <a:latin typeface="Trebuchet MS" panose="020B0603020202020204" pitchFamily="34" charset="0"/>
            </a:endParaRPr>
          </a:p>
          <a:p>
            <a:r>
              <a:rPr lang="en-IN" dirty="0">
                <a:latin typeface="Trebuchet MS" panose="020B0603020202020204" pitchFamily="34" charset="0"/>
              </a:rPr>
              <a:t>r += 3</a:t>
            </a:r>
          </a:p>
          <a:p>
            <a:r>
              <a:rPr lang="en-IN" dirty="0">
                <a:latin typeface="Trebuchet MS" panose="020B0603020202020204" pitchFamily="34" charset="0"/>
              </a:rPr>
              <a:t>print("r after r += 3:", r)</a:t>
            </a:r>
          </a:p>
          <a:p>
            <a:endParaRPr lang="en-IN" dirty="0">
              <a:latin typeface="Trebuchet MS" panose="020B0603020202020204" pitchFamily="34" charset="0"/>
            </a:endParaRPr>
          </a:p>
          <a:p>
            <a:r>
              <a:rPr lang="en-IN" dirty="0">
                <a:latin typeface="Trebuchet MS" panose="020B0603020202020204" pitchFamily="34" charset="0"/>
              </a:rPr>
              <a:t>r -= 2</a:t>
            </a:r>
          </a:p>
          <a:p>
            <a:r>
              <a:rPr lang="en-IN" dirty="0">
                <a:latin typeface="Trebuchet MS" panose="020B0603020202020204" pitchFamily="34" charset="0"/>
              </a:rPr>
              <a:t>print("r after r -= 2:", r)</a:t>
            </a:r>
          </a:p>
          <a:p>
            <a:endParaRPr lang="en-IN" dirty="0">
              <a:latin typeface="Trebuchet MS" panose="020B0603020202020204" pitchFamily="34" charset="0"/>
            </a:endParaRPr>
          </a:p>
          <a:p>
            <a:r>
              <a:rPr lang="en-IN" dirty="0">
                <a:latin typeface="Trebuchet MS" panose="020B0603020202020204" pitchFamily="34" charset="0"/>
              </a:rPr>
              <a:t>r *= 5</a:t>
            </a:r>
          </a:p>
          <a:p>
            <a:r>
              <a:rPr lang="en-IN" dirty="0">
                <a:latin typeface="Trebuchet MS" panose="020B0603020202020204" pitchFamily="34" charset="0"/>
              </a:rPr>
              <a:t>print("r after r *= 5:", r)</a:t>
            </a:r>
          </a:p>
          <a:p>
            <a:endParaRPr lang="en-IN" dirty="0">
              <a:latin typeface="Trebuchet MS" panose="020B0603020202020204" pitchFamily="34" charset="0"/>
            </a:endParaRPr>
          </a:p>
          <a:p>
            <a:r>
              <a:rPr lang="en-IN" dirty="0">
                <a:latin typeface="Trebuchet MS" panose="020B0603020202020204" pitchFamily="34" charset="0"/>
              </a:rPr>
              <a:t>r /= 2</a:t>
            </a:r>
          </a:p>
          <a:p>
            <a:r>
              <a:rPr lang="en-IN" dirty="0">
                <a:latin typeface="Trebuchet MS" panose="020B0603020202020204" pitchFamily="34" charset="0"/>
              </a:rPr>
              <a:t>print("r after r /= 2:", r)</a:t>
            </a:r>
          </a:p>
          <a:p>
            <a:endParaRPr lang="en-IN" dirty="0">
              <a:latin typeface="Trebuchet MS" panose="020B0603020202020204" pitchFamily="34" charset="0"/>
            </a:endParaRPr>
          </a:p>
          <a:p>
            <a:r>
              <a:rPr lang="en-IN" dirty="0">
                <a:latin typeface="Trebuchet MS" panose="020B0603020202020204" pitchFamily="34" charset="0"/>
              </a:rPr>
              <a:t>r %= 3</a:t>
            </a:r>
          </a:p>
          <a:p>
            <a:r>
              <a:rPr lang="en-IN" dirty="0">
                <a:latin typeface="Trebuchet MS" panose="020B0603020202020204" pitchFamily="34" charset="0"/>
              </a:rPr>
              <a:t>print("r after r %= 3:", r)</a:t>
            </a:r>
          </a:p>
          <a:p>
            <a:endParaRPr lang="en-IN" dirty="0">
              <a:latin typeface="Trebuchet MS" panose="020B0603020202020204" pitchFamily="34" charset="0"/>
            </a:endParaRPr>
          </a:p>
          <a:p>
            <a:r>
              <a:rPr lang="en-IN" dirty="0">
                <a:latin typeface="Trebuchet MS" panose="020B0603020202020204" pitchFamily="34" charset="0"/>
              </a:rPr>
              <a:t>r //= 2</a:t>
            </a:r>
          </a:p>
          <a:p>
            <a:r>
              <a:rPr lang="en-IN" dirty="0">
                <a:latin typeface="Trebuchet MS" panose="020B0603020202020204" pitchFamily="34" charset="0"/>
              </a:rPr>
              <a:t>print("r after r //= 2:", r)</a:t>
            </a:r>
          </a:p>
          <a:p>
            <a:endParaRPr lang="en-IN" dirty="0">
              <a:latin typeface="Trebuchet MS" panose="020B0603020202020204" pitchFamily="34" charset="0"/>
            </a:endParaRPr>
          </a:p>
          <a:p>
            <a:r>
              <a:rPr lang="en-IN" dirty="0">
                <a:latin typeface="Trebuchet MS" panose="020B0603020202020204" pitchFamily="34" charset="0"/>
              </a:rPr>
              <a:t>r **= 4</a:t>
            </a:r>
          </a:p>
          <a:p>
            <a:r>
              <a:rPr lang="en-IN" dirty="0">
                <a:latin typeface="Trebuchet MS" panose="020B0603020202020204" pitchFamily="34" charset="0"/>
              </a:rPr>
              <a:t>print("r after r **= 4</a:t>
            </a:r>
            <a:r>
              <a:rPr lang="en-IN">
                <a:latin typeface="Trebuchet MS" panose="020B0603020202020204" pitchFamily="34" charset="0"/>
              </a:rPr>
              <a:t>:", r)</a:t>
            </a:r>
            <a:endParaRPr lang="en-IN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2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mparison operators-operators in python-edureka">
            <a:extLst>
              <a:ext uri="{FF2B5EF4-FFF2-40B4-BE49-F238E27FC236}">
                <a16:creationId xmlns:a16="http://schemas.microsoft.com/office/drawing/2014/main" id="{4FA2455C-9CB1-ADA6-B593-FE9289FCD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208" y="2840393"/>
            <a:ext cx="50292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929F1F-8A31-C7D7-D68B-8AF0A1E4DF9D}"/>
              </a:ext>
            </a:extLst>
          </p:cNvPr>
          <p:cNvSpPr txBox="1"/>
          <p:nvPr/>
        </p:nvSpPr>
        <p:spPr>
          <a:xfrm>
            <a:off x="953226" y="1010772"/>
            <a:ext cx="1081640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Comparison operators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Comparison operators are used to compare two values. Following are the comparison operators that we have in python.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64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791538-3C4F-F97A-EDCC-7986B9F092FD}"/>
              </a:ext>
            </a:extLst>
          </p:cNvPr>
          <p:cNvSpPr txBox="1"/>
          <p:nvPr/>
        </p:nvSpPr>
        <p:spPr>
          <a:xfrm>
            <a:off x="1143933" y="995064"/>
            <a:ext cx="831777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Comparison Operators</a:t>
            </a:r>
          </a:p>
          <a:p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400" dirty="0"/>
              <a:t>x = 5</a:t>
            </a:r>
          </a:p>
          <a:p>
            <a:r>
              <a:rPr lang="en-IN" sz="2400" dirty="0"/>
              <a:t>y = 8</a:t>
            </a:r>
          </a:p>
          <a:p>
            <a:endParaRPr lang="en-IN" sz="2400" dirty="0"/>
          </a:p>
          <a:p>
            <a:r>
              <a:rPr lang="en-IN" sz="2400" dirty="0"/>
              <a:t>print("x == y:", x == y)</a:t>
            </a:r>
          </a:p>
          <a:p>
            <a:r>
              <a:rPr lang="en-IN" sz="2400" dirty="0"/>
              <a:t>print("x != y:", x != y)</a:t>
            </a:r>
          </a:p>
          <a:p>
            <a:r>
              <a:rPr lang="en-IN" sz="2400" dirty="0"/>
              <a:t>print("x &lt; y:", x &lt; y)</a:t>
            </a:r>
          </a:p>
          <a:p>
            <a:r>
              <a:rPr lang="en-IN" sz="2400" dirty="0"/>
              <a:t>print("x &gt; y:", x &gt; y)</a:t>
            </a:r>
          </a:p>
          <a:p>
            <a:r>
              <a:rPr lang="en-IN" sz="2400" dirty="0"/>
              <a:t>print("x &lt;= y:", x &lt;= y)</a:t>
            </a:r>
          </a:p>
          <a:p>
            <a:r>
              <a:rPr lang="en-IN" sz="2400" dirty="0"/>
              <a:t>print("x &gt;= y:", x &gt;= y)</a:t>
            </a:r>
          </a:p>
        </p:txBody>
      </p:sp>
    </p:spTree>
    <p:extLst>
      <p:ext uri="{BB962C8B-B14F-4D97-AF65-F5344CB8AC3E}">
        <p14:creationId xmlns:p14="http://schemas.microsoft.com/office/powerpoint/2010/main" val="92662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692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GINTO THOMAS</dc:creator>
  <cp:lastModifiedBy>GINTO THOMAS</cp:lastModifiedBy>
  <cp:revision>11</cp:revision>
  <dcterms:created xsi:type="dcterms:W3CDTF">2023-02-19T18:40:06Z</dcterms:created>
  <dcterms:modified xsi:type="dcterms:W3CDTF">2023-11-14T04:38:18Z</dcterms:modified>
</cp:coreProperties>
</file>