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70" r:id="rId10"/>
    <p:sldId id="268"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9" d="100"/>
          <a:sy n="89" d="100"/>
        </p:scale>
        <p:origin x="61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57A0-4921-19A9-3973-3AC0EDFD4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1701DE-CBEB-6F81-9CF2-89BFE733A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B2251-20E7-3D26-2A24-176963EF7732}"/>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F4747D82-998E-EC08-A848-EDE86BAD9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8EB01-802F-235A-8D1C-0A80F39E6C9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197905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A667-C7D7-E787-E3F7-29B652C2FA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03A59-440D-92D3-2DA5-3B3085CA1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EB266-76B0-F755-86EA-83229671D095}"/>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7BE8BD00-386D-F935-EC33-79C0F89D0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4D827-5579-87AA-CBA5-27D2DBDB81CA}"/>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30377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325F3-AA39-88BB-ED39-C3904DEC2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BB7067-277D-3281-A8AA-6F61A681E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B15E1-A2B7-2BF7-C88B-0EA30A69E1EB}"/>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734CBA26-C50C-559D-6A1C-C6D13177D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4A017-B8C6-4F65-4318-A4A31E80004B}"/>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423986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5314-5B12-C50F-4C07-93FEF14AE3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851EC2-8015-18E7-DAEE-7C7AB76D4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A3A36-A317-2C7B-5E7A-FE307D26D2EE}"/>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77A8F056-8F65-3DB9-D475-8C97911D9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E8538-F02C-E92B-779D-12E276DAF3A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25094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BD1E-C033-FC46-3A45-76C62BC0E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83B357-B1A1-7BA3-CBF7-70DF8D1DB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C04C7-0F35-351D-D534-3BCCB854CAA9}"/>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E8D5AEA2-0043-7A94-670A-A753D55CF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8578A-BD56-1165-8236-28790CC05F8F}"/>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9192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09F7-511B-ABDE-670C-450C7A439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BE8AC-76F5-E532-AA23-3DBC5FE7F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42E57C-A005-8545-148A-BF724BB67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3476A8-EB7C-253B-4D34-DF1B174A184F}"/>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6" name="Footer Placeholder 5">
            <a:extLst>
              <a:ext uri="{FF2B5EF4-FFF2-40B4-BE49-F238E27FC236}">
                <a16:creationId xmlns:a16="http://schemas.microsoft.com/office/drawing/2014/main" id="{6FC1C7F4-DFEE-000E-1B09-C4AEFBCF4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99505-E29B-DA9A-D7B9-CE5D935EBDC8}"/>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27177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E24B-32F8-4AEE-B0E5-EF6E9A2D4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E778FB-9EC7-5A6E-0554-60DA1E63A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AA646-A242-8184-C0F0-6DB1FEF01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47A3C-FDFA-5940-C28D-03F1BEF8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A307-A7EC-F87E-AB27-B3097DA8F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CC5E15-5A06-2D6D-1633-7BF1B055A3CA}"/>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8" name="Footer Placeholder 7">
            <a:extLst>
              <a:ext uri="{FF2B5EF4-FFF2-40B4-BE49-F238E27FC236}">
                <a16:creationId xmlns:a16="http://schemas.microsoft.com/office/drawing/2014/main" id="{1B5A77BA-8EF5-A190-3B3D-ED42327D00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EE35C-0037-8117-8F41-89293C0029A3}"/>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51482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3E73-B3C8-51BF-D2BA-A4961FCA15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6D54BB-4FDC-84AE-75AD-92D460EBC416}"/>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4" name="Footer Placeholder 3">
            <a:extLst>
              <a:ext uri="{FF2B5EF4-FFF2-40B4-BE49-F238E27FC236}">
                <a16:creationId xmlns:a16="http://schemas.microsoft.com/office/drawing/2014/main" id="{BB6186C1-B3AB-6D04-3B98-638E06A3B7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1769F4-12C6-3E0E-0902-F0FDEA374BBD}"/>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411298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73FE9-56AC-677C-02B2-64E12BEB0A9C}"/>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3" name="Footer Placeholder 2">
            <a:extLst>
              <a:ext uri="{FF2B5EF4-FFF2-40B4-BE49-F238E27FC236}">
                <a16:creationId xmlns:a16="http://schemas.microsoft.com/office/drawing/2014/main" id="{81103FA1-EA7D-7CDB-6EA4-7F8CCB42CC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EF4185-71EF-3A47-DB5A-D61063514CA1}"/>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172062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5674-3956-E6C8-4072-EC8805A2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B79A06-B789-ED51-137F-3D4F56C3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D269A-0F21-A9A1-00F7-0575BB4B3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F970-EC3C-E816-3C31-EDA711B3D01D}"/>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6" name="Footer Placeholder 5">
            <a:extLst>
              <a:ext uri="{FF2B5EF4-FFF2-40B4-BE49-F238E27FC236}">
                <a16:creationId xmlns:a16="http://schemas.microsoft.com/office/drawing/2014/main" id="{DD4803F9-983D-35AF-7219-40FC5828A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FA2B1-BC17-88F0-6534-B5CCFCED52F0}"/>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95448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592C-41A3-2FA7-5D18-E4CA1D82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71C5AF-43F7-DE9D-461C-7057123FC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B47BC-53C7-1972-3719-DD45676CA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4F4EB-3FDB-3372-1A51-84D14746F28C}"/>
              </a:ext>
            </a:extLst>
          </p:cNvPr>
          <p:cNvSpPr>
            <a:spLocks noGrp="1"/>
          </p:cNvSpPr>
          <p:nvPr>
            <p:ph type="dt" sz="half" idx="10"/>
          </p:nvPr>
        </p:nvSpPr>
        <p:spPr/>
        <p:txBody>
          <a:bodyPr/>
          <a:lstStyle/>
          <a:p>
            <a:fld id="{21A6F513-B391-4DCB-8755-1EF365602200}" type="datetimeFigureOut">
              <a:rPr lang="en-IN" smtClean="0"/>
              <a:t>21-03-2024</a:t>
            </a:fld>
            <a:endParaRPr lang="en-IN"/>
          </a:p>
        </p:txBody>
      </p:sp>
      <p:sp>
        <p:nvSpPr>
          <p:cNvPr id="6" name="Footer Placeholder 5">
            <a:extLst>
              <a:ext uri="{FF2B5EF4-FFF2-40B4-BE49-F238E27FC236}">
                <a16:creationId xmlns:a16="http://schemas.microsoft.com/office/drawing/2014/main" id="{1204CAE2-5E1D-E7D6-AAE3-8EC77C72A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D079D-2B91-3710-6635-5CB9AD55343E}"/>
              </a:ext>
            </a:extLst>
          </p:cNvPr>
          <p:cNvSpPr>
            <a:spLocks noGrp="1"/>
          </p:cNvSpPr>
          <p:nvPr>
            <p:ph type="sldNum" sz="quarter" idx="12"/>
          </p:nvPr>
        </p:nvSpPr>
        <p:spPr/>
        <p:txBody>
          <a:bodyPr/>
          <a:lstStyle/>
          <a:p>
            <a:fld id="{9B26BA85-FF09-4EAA-85F6-F8A84F5AA682}" type="slidenum">
              <a:rPr lang="en-IN" smtClean="0"/>
              <a:t>‹#›</a:t>
            </a:fld>
            <a:endParaRPr lang="en-IN"/>
          </a:p>
        </p:txBody>
      </p:sp>
    </p:spTree>
    <p:extLst>
      <p:ext uri="{BB962C8B-B14F-4D97-AF65-F5344CB8AC3E}">
        <p14:creationId xmlns:p14="http://schemas.microsoft.com/office/powerpoint/2010/main" val="312976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11C70-A8F3-E6D8-B63F-D2AB4DAE2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CA0D1-C248-8C79-5E81-5E2542CA8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78D5E-2DE1-12B9-D767-547D65128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F513-B391-4DCB-8755-1EF365602200}" type="datetimeFigureOut">
              <a:rPr lang="en-IN" smtClean="0"/>
              <a:t>21-03-2024</a:t>
            </a:fld>
            <a:endParaRPr lang="en-IN"/>
          </a:p>
        </p:txBody>
      </p:sp>
      <p:sp>
        <p:nvSpPr>
          <p:cNvPr id="5" name="Footer Placeholder 4">
            <a:extLst>
              <a:ext uri="{FF2B5EF4-FFF2-40B4-BE49-F238E27FC236}">
                <a16:creationId xmlns:a16="http://schemas.microsoft.com/office/drawing/2014/main" id="{E14140AA-3E8A-F716-46A5-9CC052E14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401A2-0716-98DB-C007-66AD864E4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6BA85-FF09-4EAA-85F6-F8A84F5AA682}" type="slidenum">
              <a:rPr lang="en-IN" smtClean="0"/>
              <a:t>‹#›</a:t>
            </a:fld>
            <a:endParaRPr lang="en-IN"/>
          </a:p>
        </p:txBody>
      </p:sp>
    </p:spTree>
    <p:extLst>
      <p:ext uri="{BB962C8B-B14F-4D97-AF65-F5344CB8AC3E}">
        <p14:creationId xmlns:p14="http://schemas.microsoft.com/office/powerpoint/2010/main" val="106928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8229F8-3CAE-79B7-B8C6-3CF43FE51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1996751"/>
            <a:ext cx="4862416" cy="2603663"/>
          </a:xfrm>
          <a:prstGeom prst="rect">
            <a:avLst/>
          </a:prstGeom>
        </p:spPr>
      </p:pic>
      <p:sp>
        <p:nvSpPr>
          <p:cNvPr id="5" name="TextBox 4">
            <a:extLst>
              <a:ext uri="{FF2B5EF4-FFF2-40B4-BE49-F238E27FC236}">
                <a16:creationId xmlns:a16="http://schemas.microsoft.com/office/drawing/2014/main" id="{7A690EC4-6973-2303-22D6-A54F1E631D57}"/>
              </a:ext>
            </a:extLst>
          </p:cNvPr>
          <p:cNvSpPr txBox="1"/>
          <p:nvPr/>
        </p:nvSpPr>
        <p:spPr>
          <a:xfrm>
            <a:off x="951722" y="4954555"/>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6" name="Rectangle 5">
            <a:extLst>
              <a:ext uri="{FF2B5EF4-FFF2-40B4-BE49-F238E27FC236}">
                <a16:creationId xmlns:a16="http://schemas.microsoft.com/office/drawing/2014/main" id="{26367350-1939-BE45-0CA8-DAC1E03308F2}"/>
              </a:ext>
            </a:extLst>
          </p:cNvPr>
          <p:cNvSpPr/>
          <p:nvPr/>
        </p:nvSpPr>
        <p:spPr>
          <a:xfrm>
            <a:off x="0" y="-46653"/>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6097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D7881-DDE6-2360-9081-46CA932F2BED}"/>
              </a:ext>
            </a:extLst>
          </p:cNvPr>
          <p:cNvSpPr txBox="1"/>
          <p:nvPr/>
        </p:nvSpPr>
        <p:spPr>
          <a:xfrm>
            <a:off x="593120" y="1570503"/>
            <a:ext cx="11005760" cy="3416320"/>
          </a:xfrm>
          <a:prstGeom prst="rect">
            <a:avLst/>
          </a:prstGeom>
          <a:noFill/>
        </p:spPr>
        <p:txBody>
          <a:bodyPr wrap="square">
            <a:spAutoFit/>
          </a:bodyPr>
          <a:lstStyle/>
          <a:p>
            <a:pPr algn="ctr"/>
            <a:r>
              <a:rPr lang="en-US" b="1" dirty="0">
                <a:effectLst/>
                <a:latin typeface="Trebuchet MS" panose="020B0603020202020204" pitchFamily="34" charset="0"/>
              </a:rPr>
              <a:t>Abstraction in OOP with Python</a:t>
            </a:r>
          </a:p>
          <a:p>
            <a:pPr algn="ctr"/>
            <a:endParaRPr lang="en-US" b="1" dirty="0">
              <a:latin typeface="Trebuchet MS" panose="020B0603020202020204" pitchFamily="34" charset="0"/>
            </a:endParaRPr>
          </a:p>
          <a:p>
            <a:pPr algn="ctr"/>
            <a:r>
              <a:rPr lang="en-US" dirty="0">
                <a:latin typeface="Trebuchet MS" panose="020B0603020202020204" pitchFamily="34" charset="0"/>
              </a:rPr>
              <a:t>Abstraction is a key concept in object-oriented programming (OOP) that allows you to model complex systems and interactions using simpler, high-level representations. It involves hiding the internal details of a system from the user and exposing only the relevant information and functionality. Data Abstraction in Python can be achieved through creating abstract classes.</a:t>
            </a:r>
          </a:p>
          <a:p>
            <a:pPr algn="ctr"/>
            <a:endParaRPr lang="en-US" dirty="0">
              <a:latin typeface="Trebuchet MS" panose="020B0603020202020204" pitchFamily="34" charset="0"/>
            </a:endParaRPr>
          </a:p>
          <a:p>
            <a:pPr algn="ctr"/>
            <a:endParaRPr lang="en-US" dirty="0">
              <a:latin typeface="Trebuchet MS" panose="020B0603020202020204" pitchFamily="34" charset="0"/>
            </a:endParaRPr>
          </a:p>
          <a:p>
            <a:pPr algn="ctr"/>
            <a:r>
              <a:rPr lang="en-US" dirty="0">
                <a:effectLst/>
                <a:latin typeface="Trebuchet MS" panose="020B0603020202020204" pitchFamily="34" charset="0"/>
              </a:rPr>
              <a:t>Abstraction in Python allows for code to be organized in a logical manner and makes it easier to understand. It also allows for the creation of abstract classes, which can be used to create new objects. This makes the code more efficient, as it can be used in different scenarios and can be easily modified when needed.</a:t>
            </a:r>
          </a:p>
        </p:txBody>
      </p:sp>
      <p:pic>
        <p:nvPicPr>
          <p:cNvPr id="2" name="Picture 1">
            <a:extLst>
              <a:ext uri="{FF2B5EF4-FFF2-40B4-BE49-F238E27FC236}">
                <a16:creationId xmlns:a16="http://schemas.microsoft.com/office/drawing/2014/main" id="{60461960-BEC4-8CA3-A8FD-CD486E6B1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423682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774B9-CA69-8C80-6CCF-7794C4D7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0BBD3B8D-6D44-89C7-63DA-1646D7117CFA}"/>
              </a:ext>
            </a:extLst>
          </p:cNvPr>
          <p:cNvSpPr txBox="1"/>
          <p:nvPr/>
        </p:nvSpPr>
        <p:spPr>
          <a:xfrm>
            <a:off x="1161428" y="751746"/>
            <a:ext cx="10025555" cy="5940088"/>
          </a:xfrm>
          <a:prstGeom prst="rect">
            <a:avLst/>
          </a:prstGeom>
          <a:noFill/>
        </p:spPr>
        <p:txBody>
          <a:bodyPr wrap="square">
            <a:spAutoFit/>
          </a:bodyPr>
          <a:lstStyle/>
          <a:p>
            <a:r>
              <a:rPr lang="en-US" sz="2000" b="1" dirty="0"/>
              <a:t>Polymorphism in Python</a:t>
            </a:r>
          </a:p>
          <a:p>
            <a:r>
              <a:rPr lang="en-US" sz="2000" dirty="0">
                <a:latin typeface="Trebuchet MS" panose="020B0603020202020204" pitchFamily="34" charset="0"/>
              </a:rPr>
              <a:t>Polymorphism is a concept in OOPs that allows objects to have different behaviors depending on the context. In Python, polymorphism is used to create objects that can be used in different ways. </a:t>
            </a:r>
          </a:p>
          <a:p>
            <a:endParaRPr lang="en-US" sz="2000" dirty="0"/>
          </a:p>
          <a:p>
            <a:pPr>
              <a:buFont typeface="+mj-lt"/>
              <a:buAutoNum type="arabicPeriod"/>
            </a:pPr>
            <a:r>
              <a:rPr lang="en-US" sz="2000" b="1" u="sng" dirty="0"/>
              <a:t>Overloading:</a:t>
            </a:r>
          </a:p>
          <a:p>
            <a:r>
              <a:rPr lang="en-US" sz="2000" dirty="0">
                <a:latin typeface="Trebuchet MS" panose="020B0603020202020204" pitchFamily="34" charset="0"/>
              </a:rPr>
              <a:t>Method overloading allows a class to define multiple methods with the same name but with different parameters. This means that methods with the same name can behave differently depending on the number or type of arguments passed to them. In Python, method overloading can be achieved by defining methods with different numbers or types of arguments.</a:t>
            </a:r>
          </a:p>
          <a:p>
            <a:endParaRPr lang="en-US" sz="2000" dirty="0">
              <a:latin typeface="Trebuchet MS" panose="020B0603020202020204" pitchFamily="34" charset="0"/>
            </a:endParaRPr>
          </a:p>
          <a:p>
            <a:pPr>
              <a:buFont typeface="+mj-lt"/>
              <a:buAutoNum type="arabicPeriod" startAt="2"/>
            </a:pPr>
            <a:r>
              <a:rPr lang="en-US" sz="2000" b="1" u="sng" dirty="0"/>
              <a:t>Overriding:</a:t>
            </a:r>
          </a:p>
          <a:p>
            <a:r>
              <a:rPr lang="en-US" sz="2000" dirty="0">
                <a:latin typeface="Trebuchet MS" panose="020B0603020202020204" pitchFamily="34" charset="0"/>
              </a:rPr>
              <a:t>Method overriding occurs when a subclass provides a different implementation for a method that is already defined in its parent class. This allows the subclass to provide a specialized behavior that is specific to the subclass. In Python, method overriding is achieved by defining a method with the same name and signature in the subclass.</a:t>
            </a:r>
          </a:p>
          <a:p>
            <a:endParaRPr lang="en-US" sz="2000" dirty="0">
              <a:latin typeface="Trebuchet MS" panose="020B0603020202020204" pitchFamily="34" charset="0"/>
            </a:endParaRPr>
          </a:p>
          <a:p>
            <a:endParaRPr lang="en-US" sz="2000" dirty="0"/>
          </a:p>
        </p:txBody>
      </p:sp>
    </p:spTree>
    <p:extLst>
      <p:ext uri="{BB962C8B-B14F-4D97-AF65-F5344CB8AC3E}">
        <p14:creationId xmlns:p14="http://schemas.microsoft.com/office/powerpoint/2010/main" val="319047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057BCA-1EF7-36BF-5B2B-E31D14DF7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5" name="TextBox 4">
            <a:extLst>
              <a:ext uri="{FF2B5EF4-FFF2-40B4-BE49-F238E27FC236}">
                <a16:creationId xmlns:a16="http://schemas.microsoft.com/office/drawing/2014/main" id="{F3EDC136-6FED-1C49-47F2-5333F1E48F19}"/>
              </a:ext>
            </a:extLst>
          </p:cNvPr>
          <p:cNvSpPr txBox="1"/>
          <p:nvPr/>
        </p:nvSpPr>
        <p:spPr>
          <a:xfrm>
            <a:off x="1741411" y="1120676"/>
            <a:ext cx="9753600" cy="2862322"/>
          </a:xfrm>
          <a:prstGeom prst="rect">
            <a:avLst/>
          </a:prstGeom>
          <a:noFill/>
        </p:spPr>
        <p:txBody>
          <a:bodyPr wrap="square">
            <a:spAutoFit/>
          </a:bodyPr>
          <a:lstStyle/>
          <a:p>
            <a:r>
              <a:rPr lang="en-US" b="1" dirty="0"/>
              <a:t>Encapsulation</a:t>
            </a:r>
          </a:p>
          <a:p>
            <a:endParaRPr lang="en-US" b="1" dirty="0"/>
          </a:p>
          <a:p>
            <a:r>
              <a:rPr lang="en-US" dirty="0"/>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variables.</a:t>
            </a:r>
          </a:p>
          <a:p>
            <a:endParaRPr lang="en-US" dirty="0"/>
          </a:p>
          <a:p>
            <a:r>
              <a:rPr lang="en-US" dirty="0"/>
              <a:t>A class is an example of encapsulation as it encapsulates all the data that is member functions, variables, etc.</a:t>
            </a:r>
          </a:p>
        </p:txBody>
      </p:sp>
      <p:pic>
        <p:nvPicPr>
          <p:cNvPr id="7" name="Picture 6">
            <a:extLst>
              <a:ext uri="{FF2B5EF4-FFF2-40B4-BE49-F238E27FC236}">
                <a16:creationId xmlns:a16="http://schemas.microsoft.com/office/drawing/2014/main" id="{CDE6EE48-496A-169A-E3DC-7C260831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276" y="4220674"/>
            <a:ext cx="3199448" cy="1888661"/>
          </a:xfrm>
          <a:prstGeom prst="rect">
            <a:avLst/>
          </a:prstGeom>
        </p:spPr>
      </p:pic>
    </p:spTree>
    <p:extLst>
      <p:ext uri="{BB962C8B-B14F-4D97-AF65-F5344CB8AC3E}">
        <p14:creationId xmlns:p14="http://schemas.microsoft.com/office/powerpoint/2010/main" val="197429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6DC40B-61E4-D409-75C0-24684DB949D1}"/>
              </a:ext>
            </a:extLst>
          </p:cNvPr>
          <p:cNvSpPr txBox="1"/>
          <p:nvPr/>
        </p:nvSpPr>
        <p:spPr>
          <a:xfrm>
            <a:off x="3307022" y="2905780"/>
            <a:ext cx="6273705" cy="523220"/>
          </a:xfrm>
          <a:prstGeom prst="rect">
            <a:avLst/>
          </a:prstGeom>
          <a:noFill/>
        </p:spPr>
        <p:txBody>
          <a:bodyPr wrap="square">
            <a:spAutoFit/>
          </a:bodyPr>
          <a:lstStyle/>
          <a:p>
            <a:r>
              <a:rPr lang="en-IN" sz="2800" dirty="0">
                <a:solidFill>
                  <a:schemeClr val="accent1">
                    <a:lumMod val="75000"/>
                  </a:schemeClr>
                </a:solidFill>
                <a:latin typeface="Trebuchet MS" panose="020B0603020202020204" pitchFamily="34" charset="0"/>
              </a:rPr>
              <a:t>Object-oriented programming (OOP)</a:t>
            </a:r>
          </a:p>
        </p:txBody>
      </p:sp>
      <p:pic>
        <p:nvPicPr>
          <p:cNvPr id="9" name="Picture 8">
            <a:extLst>
              <a:ext uri="{FF2B5EF4-FFF2-40B4-BE49-F238E27FC236}">
                <a16:creationId xmlns:a16="http://schemas.microsoft.com/office/drawing/2014/main" id="{F35BA7F5-CD90-1FF0-18BF-CDE7A315F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27397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E81BA0-348C-5017-6F89-2B0ABE616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A75238EC-43CA-F7AF-9BD7-D084A43D5D99}"/>
              </a:ext>
            </a:extLst>
          </p:cNvPr>
          <p:cNvSpPr txBox="1"/>
          <p:nvPr/>
        </p:nvSpPr>
        <p:spPr>
          <a:xfrm>
            <a:off x="657817" y="1582340"/>
            <a:ext cx="5401734" cy="3693319"/>
          </a:xfrm>
          <a:prstGeom prst="rect">
            <a:avLst/>
          </a:prstGeom>
          <a:noFill/>
        </p:spPr>
        <p:txBody>
          <a:bodyPr wrap="square">
            <a:spAutoFit/>
          </a:bodyPr>
          <a:lstStyle/>
          <a:p>
            <a:r>
              <a:rPr lang="en-US" b="1" dirty="0"/>
              <a:t>What is an OOPs in Python?</a:t>
            </a:r>
          </a:p>
          <a:p>
            <a:r>
              <a:rPr lang="en-US" dirty="0"/>
              <a:t>Object-Oriented Programming (OOPs) is a programming paradigm based on the concept of objects. It is a way of organizing and structuring code that allows for code reuse and efficient problem solving. In Python, OOPs is used to create classes and objects that can be used to store and manipulate data.</a:t>
            </a:r>
          </a:p>
          <a:p>
            <a:endParaRPr lang="en-US" dirty="0"/>
          </a:p>
          <a:p>
            <a:r>
              <a:rPr lang="en-US" dirty="0"/>
              <a:t>Python is an object-oriented language, meaning it allows users to create and use objects. Objects are defined by their attributes and behaviors, and can interact with other objects. This makes it easier to develop complex applications with fewer lines of code.</a:t>
            </a:r>
          </a:p>
        </p:txBody>
      </p:sp>
      <p:pic>
        <p:nvPicPr>
          <p:cNvPr id="5" name="Picture 4">
            <a:extLst>
              <a:ext uri="{FF2B5EF4-FFF2-40B4-BE49-F238E27FC236}">
                <a16:creationId xmlns:a16="http://schemas.microsoft.com/office/drawing/2014/main" id="{FB968D44-5957-92E4-CF04-5B2BEEA25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839" y="760372"/>
            <a:ext cx="5311600" cy="5227773"/>
          </a:xfrm>
          <a:prstGeom prst="rect">
            <a:avLst/>
          </a:prstGeom>
        </p:spPr>
      </p:pic>
    </p:spTree>
    <p:extLst>
      <p:ext uri="{BB962C8B-B14F-4D97-AF65-F5344CB8AC3E}">
        <p14:creationId xmlns:p14="http://schemas.microsoft.com/office/powerpoint/2010/main" val="29058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78C3E4-F1B1-ED15-310C-FFB6A798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
        <p:nvSpPr>
          <p:cNvPr id="4" name="TextBox 3">
            <a:extLst>
              <a:ext uri="{FF2B5EF4-FFF2-40B4-BE49-F238E27FC236}">
                <a16:creationId xmlns:a16="http://schemas.microsoft.com/office/drawing/2014/main" id="{64CC7E26-AD51-48CA-8F01-5B92F5C5CE41}"/>
              </a:ext>
            </a:extLst>
          </p:cNvPr>
          <p:cNvSpPr txBox="1"/>
          <p:nvPr/>
        </p:nvSpPr>
        <p:spPr>
          <a:xfrm>
            <a:off x="508000" y="1620514"/>
            <a:ext cx="5588000" cy="3693319"/>
          </a:xfrm>
          <a:prstGeom prst="rect">
            <a:avLst/>
          </a:prstGeom>
          <a:noFill/>
        </p:spPr>
        <p:txBody>
          <a:bodyPr wrap="square">
            <a:spAutoFit/>
          </a:bodyPr>
          <a:lstStyle/>
          <a:p>
            <a:r>
              <a:rPr lang="en-US" b="1" dirty="0"/>
              <a:t>Examples of OOPs in Python</a:t>
            </a:r>
          </a:p>
          <a:p>
            <a:r>
              <a:rPr lang="en-US" dirty="0"/>
              <a:t>One example of OOPs in Python is creating classes and objects. A class is a template for creating objects, and objects are instances of a class. Objects can contain data, such as attributes, and methods, which are functions that can be used to manipulate the data.</a:t>
            </a:r>
          </a:p>
          <a:p>
            <a:endParaRPr lang="en-US" dirty="0"/>
          </a:p>
          <a:p>
            <a:r>
              <a:rPr lang="en-US" dirty="0"/>
              <a:t>Another example of OOPs in Python is creating inheritance. Inheritance allows one class to inherit the attributes and methods of another class, which makes it easier to create complex applications with fewer lines of code.</a:t>
            </a:r>
          </a:p>
          <a:p>
            <a:endParaRPr lang="en-US" dirty="0"/>
          </a:p>
        </p:txBody>
      </p:sp>
      <p:pic>
        <p:nvPicPr>
          <p:cNvPr id="5" name="Picture 4">
            <a:extLst>
              <a:ext uri="{FF2B5EF4-FFF2-40B4-BE49-F238E27FC236}">
                <a16:creationId xmlns:a16="http://schemas.microsoft.com/office/drawing/2014/main" id="{16D6D3A6-C2EC-E71F-2AB9-7BD32E608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012" y="982768"/>
            <a:ext cx="5616427" cy="4892464"/>
          </a:xfrm>
          <a:prstGeom prst="rect">
            <a:avLst/>
          </a:prstGeom>
        </p:spPr>
      </p:pic>
    </p:spTree>
    <p:extLst>
      <p:ext uri="{BB962C8B-B14F-4D97-AF65-F5344CB8AC3E}">
        <p14:creationId xmlns:p14="http://schemas.microsoft.com/office/powerpoint/2010/main" val="10192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46F34-C10A-A855-EAAB-0D5A39752588}"/>
              </a:ext>
            </a:extLst>
          </p:cNvPr>
          <p:cNvSpPr txBox="1"/>
          <p:nvPr/>
        </p:nvSpPr>
        <p:spPr>
          <a:xfrm>
            <a:off x="508000" y="1251114"/>
            <a:ext cx="5334000" cy="4801314"/>
          </a:xfrm>
          <a:prstGeom prst="rect">
            <a:avLst/>
          </a:prstGeom>
          <a:noFill/>
        </p:spPr>
        <p:txBody>
          <a:bodyPr wrap="square">
            <a:spAutoFit/>
          </a:bodyPr>
          <a:lstStyle/>
          <a:p>
            <a:r>
              <a:rPr lang="en-US" b="1" dirty="0">
                <a:latin typeface="Trebuchet MS" panose="020B0603020202020204" pitchFamily="34" charset="0"/>
              </a:rPr>
              <a:t>Class </a:t>
            </a:r>
          </a:p>
          <a:p>
            <a:r>
              <a:rPr lang="en-US" dirty="0">
                <a:solidFill>
                  <a:schemeClr val="accent1">
                    <a:lumMod val="50000"/>
                  </a:schemeClr>
                </a:solidFill>
                <a:latin typeface="Trebuchet MS" panose="020B0603020202020204" pitchFamily="34" charset="0"/>
              </a:rPr>
              <a:t>A class is a collection of objects. A class contains the blueprints or the prototype from which the objects are being created. It is a logical entity that contains some attributes and methods. </a:t>
            </a:r>
          </a:p>
          <a:p>
            <a:endParaRPr lang="en-US" dirty="0">
              <a:latin typeface="Trebuchet MS" panose="020B0603020202020204" pitchFamily="34" charset="0"/>
            </a:endParaRPr>
          </a:p>
          <a:p>
            <a:r>
              <a:rPr lang="en-US" dirty="0">
                <a:latin typeface="Trebuchet MS" panose="020B0603020202020204" pitchFamily="34" charset="0"/>
              </a:rPr>
              <a:t>To understand the need for creating a class let’s consider an example, let’s say you wanted to track the number of dogs that may have different attributes like breed, age. If a list is used, the first element could be the dog’s breed while the second element could represent its age. Let’s suppose there are 100 different dogs, then how would you know which element is supposed to be which? What if you wanted to add other properties to these dogs? This lacks organization and it’s the exact need for classes. </a:t>
            </a:r>
          </a:p>
        </p:txBody>
      </p:sp>
      <p:pic>
        <p:nvPicPr>
          <p:cNvPr id="5" name="Picture 4">
            <a:extLst>
              <a:ext uri="{FF2B5EF4-FFF2-40B4-BE49-F238E27FC236}">
                <a16:creationId xmlns:a16="http://schemas.microsoft.com/office/drawing/2014/main" id="{26E3025A-8E33-00DE-82D0-BEFA0E8B1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08" y="1251114"/>
            <a:ext cx="3960892" cy="4920539"/>
          </a:xfrm>
          <a:prstGeom prst="rect">
            <a:avLst/>
          </a:prstGeom>
        </p:spPr>
      </p:pic>
      <p:pic>
        <p:nvPicPr>
          <p:cNvPr id="6" name="Picture 5">
            <a:extLst>
              <a:ext uri="{FF2B5EF4-FFF2-40B4-BE49-F238E27FC236}">
                <a16:creationId xmlns:a16="http://schemas.microsoft.com/office/drawing/2014/main" id="{630BDB0B-DC54-5167-6F32-471AF96C6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324586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F8623-749D-094E-50C5-2CC7A2583BED}"/>
              </a:ext>
            </a:extLst>
          </p:cNvPr>
          <p:cNvSpPr txBox="1"/>
          <p:nvPr/>
        </p:nvSpPr>
        <p:spPr>
          <a:xfrm>
            <a:off x="743346" y="1182006"/>
            <a:ext cx="4898555" cy="4401205"/>
          </a:xfrm>
          <a:prstGeom prst="rect">
            <a:avLst/>
          </a:prstGeom>
          <a:noFill/>
        </p:spPr>
        <p:txBody>
          <a:bodyPr wrap="square">
            <a:spAutoFit/>
          </a:bodyPr>
          <a:lstStyle/>
          <a:p>
            <a:r>
              <a:rPr lang="en-US" sz="2000" b="1" dirty="0">
                <a:solidFill>
                  <a:schemeClr val="accent1">
                    <a:lumMod val="50000"/>
                  </a:schemeClr>
                </a:solidFill>
                <a:latin typeface="Trebuchet MS" panose="020B0603020202020204" pitchFamily="34" charset="0"/>
              </a:rPr>
              <a:t>Objects</a:t>
            </a:r>
          </a:p>
          <a:p>
            <a:endParaRPr lang="en-US" sz="2000" b="1" dirty="0">
              <a:latin typeface="Trebuchet MS" panose="020B0603020202020204" pitchFamily="34" charset="0"/>
            </a:endParaRPr>
          </a:p>
          <a:p>
            <a:r>
              <a:rPr lang="en-US" sz="2000" dirty="0">
                <a:latin typeface="Trebuchet MS" panose="020B0603020202020204" pitchFamily="34" charset="0"/>
              </a:rPr>
              <a:t>The object is an entity that has a state and behavior associated with it. It may be any real-world object like a mouse, keyboard, chair, table, pen, etc. Integers, strings, floating-point numbers, even arrays, and dictionaries, are all objects. More specifically, any single integer or any single string is an object. The number 12 is an object, the string “Hello, world” is an object, a list is an object that can hold other objects, and so on.</a:t>
            </a:r>
          </a:p>
        </p:txBody>
      </p:sp>
      <p:pic>
        <p:nvPicPr>
          <p:cNvPr id="5" name="Picture 4">
            <a:extLst>
              <a:ext uri="{FF2B5EF4-FFF2-40B4-BE49-F238E27FC236}">
                <a16:creationId xmlns:a16="http://schemas.microsoft.com/office/drawing/2014/main" id="{302CBD41-7308-F492-6134-FF209FC4C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45" y="968054"/>
            <a:ext cx="4510809" cy="4921892"/>
          </a:xfrm>
          <a:prstGeom prst="rect">
            <a:avLst/>
          </a:prstGeom>
        </p:spPr>
      </p:pic>
      <p:pic>
        <p:nvPicPr>
          <p:cNvPr id="6" name="Picture 5">
            <a:extLst>
              <a:ext uri="{FF2B5EF4-FFF2-40B4-BE49-F238E27FC236}">
                <a16:creationId xmlns:a16="http://schemas.microsoft.com/office/drawing/2014/main" id="{B5EC6599-F327-6C87-AA53-269F4490F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14269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8AB714-A966-0D88-FF16-1437E865BF0C}"/>
              </a:ext>
            </a:extLst>
          </p:cNvPr>
          <p:cNvSpPr txBox="1"/>
          <p:nvPr/>
        </p:nvSpPr>
        <p:spPr>
          <a:xfrm>
            <a:off x="1716217" y="1997839"/>
            <a:ext cx="4515907" cy="3693319"/>
          </a:xfrm>
          <a:prstGeom prst="rect">
            <a:avLst/>
          </a:prstGeom>
          <a:noFill/>
        </p:spPr>
        <p:txBody>
          <a:bodyPr wrap="square">
            <a:spAutoFit/>
          </a:bodyPr>
          <a:lstStyle/>
          <a:p>
            <a:r>
              <a:rPr lang="en-IN" dirty="0"/>
              <a:t>class employee:</a:t>
            </a:r>
          </a:p>
          <a:p>
            <a:endParaRPr lang="en-IN" dirty="0"/>
          </a:p>
          <a:p>
            <a:r>
              <a:rPr lang="en-IN" dirty="0"/>
              <a:t>    name="</a:t>
            </a:r>
            <a:r>
              <a:rPr lang="en-IN" dirty="0" err="1"/>
              <a:t>rahul</a:t>
            </a:r>
            <a:r>
              <a:rPr lang="en-IN" dirty="0"/>
              <a:t>"</a:t>
            </a:r>
          </a:p>
          <a:p>
            <a:r>
              <a:rPr lang="en-IN" dirty="0"/>
              <a:t>    designation="SE"</a:t>
            </a:r>
          </a:p>
          <a:p>
            <a:r>
              <a:rPr lang="en-IN" dirty="0"/>
              <a:t>    salary=30000</a:t>
            </a:r>
          </a:p>
          <a:p>
            <a:endParaRPr lang="en-IN" dirty="0"/>
          </a:p>
          <a:p>
            <a:r>
              <a:rPr lang="en-IN" dirty="0"/>
              <a:t>   def fun1(self):</a:t>
            </a:r>
          </a:p>
          <a:p>
            <a:r>
              <a:rPr lang="en-IN" dirty="0"/>
              <a:t>        print("Employee Name: ",self.name)</a:t>
            </a:r>
          </a:p>
          <a:p>
            <a:r>
              <a:rPr lang="en-IN" dirty="0"/>
              <a:t>        print("Designation: ",</a:t>
            </a:r>
            <a:r>
              <a:rPr lang="en-IN" dirty="0" err="1"/>
              <a:t>self.designation</a:t>
            </a:r>
            <a:r>
              <a:rPr lang="en-IN" dirty="0"/>
              <a:t>)</a:t>
            </a:r>
          </a:p>
          <a:p>
            <a:r>
              <a:rPr lang="en-IN" dirty="0"/>
              <a:t>        print("Salary: ",</a:t>
            </a:r>
            <a:r>
              <a:rPr lang="en-IN" dirty="0" err="1"/>
              <a:t>self.salary</a:t>
            </a:r>
            <a:r>
              <a:rPr lang="en-IN" dirty="0"/>
              <a:t>)</a:t>
            </a:r>
          </a:p>
          <a:p>
            <a:endParaRPr lang="en-IN" dirty="0"/>
          </a:p>
          <a:p>
            <a:r>
              <a:rPr lang="en-IN" dirty="0"/>
              <a:t>o1=employee()</a:t>
            </a:r>
          </a:p>
          <a:p>
            <a:r>
              <a:rPr lang="en-IN"/>
              <a:t>o1.</a:t>
            </a:r>
            <a:r>
              <a:rPr lang="en-IN" dirty="0"/>
              <a:t>fun1()</a:t>
            </a:r>
          </a:p>
        </p:txBody>
      </p:sp>
      <p:pic>
        <p:nvPicPr>
          <p:cNvPr id="2" name="Picture 1">
            <a:extLst>
              <a:ext uri="{FF2B5EF4-FFF2-40B4-BE49-F238E27FC236}">
                <a16:creationId xmlns:a16="http://schemas.microsoft.com/office/drawing/2014/main" id="{FE3297E5-3181-99E6-D197-E073BCA9C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318300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16EB4D-86EF-EDC5-4BC6-610E491786EC}"/>
              </a:ext>
            </a:extLst>
          </p:cNvPr>
          <p:cNvSpPr txBox="1"/>
          <p:nvPr/>
        </p:nvSpPr>
        <p:spPr>
          <a:xfrm>
            <a:off x="494959" y="505202"/>
            <a:ext cx="11460480" cy="5940088"/>
          </a:xfrm>
          <a:prstGeom prst="rect">
            <a:avLst/>
          </a:prstGeom>
          <a:noFill/>
        </p:spPr>
        <p:txBody>
          <a:bodyPr wrap="square">
            <a:spAutoFit/>
          </a:bodyPr>
          <a:lstStyle/>
          <a:p>
            <a:r>
              <a:rPr lang="en-US" sz="2800" b="1" u="sng" dirty="0"/>
              <a:t>Inheritance</a:t>
            </a:r>
          </a:p>
          <a:p>
            <a:endParaRPr lang="en-US" sz="2800" b="1" dirty="0"/>
          </a:p>
          <a:p>
            <a:r>
              <a:rPr lang="en-US" dirty="0"/>
              <a:t>Inheritance is the capability of one class to derive or inherit the properties from another class. The class that derives properties is called the derived class or child class and the class from which the properties are being derived is called the base class or parent class. The benefits of inheritance are:</a:t>
            </a:r>
          </a:p>
          <a:p>
            <a:pPr>
              <a:buFont typeface="Arial" panose="020B0604020202020204" pitchFamily="34" charset="0"/>
              <a:buChar char="•"/>
            </a:pPr>
            <a:r>
              <a:rPr lang="en-US" dirty="0"/>
              <a:t>It represents real-world relationships well.</a:t>
            </a:r>
          </a:p>
          <a:p>
            <a:pPr>
              <a:buFont typeface="Arial" panose="020B0604020202020204" pitchFamily="34" charset="0"/>
              <a:buChar char="•"/>
            </a:pPr>
            <a:r>
              <a:rPr lang="en-US" dirty="0"/>
              <a:t>It provides the reusability of a code. We don’t have to write the same code again and again. Also, it allows us to add more features to a class without modifying it.</a:t>
            </a:r>
          </a:p>
          <a:p>
            <a:pPr>
              <a:buFont typeface="Arial" panose="020B0604020202020204" pitchFamily="34" charset="0"/>
              <a:buChar char="•"/>
            </a:pPr>
            <a:r>
              <a:rPr lang="en-US" dirty="0"/>
              <a:t>It is transitive in nature, which means that if class B inherits from another class A, then all the subclasses of B would automatically inherit from class A.</a:t>
            </a:r>
          </a:p>
          <a:p>
            <a:r>
              <a:rPr lang="en-US" b="1" dirty="0"/>
              <a:t>Types of Inheritance – </a:t>
            </a:r>
          </a:p>
          <a:p>
            <a:r>
              <a:rPr lang="en-US" b="1" dirty="0"/>
              <a:t>Single Inheritance</a:t>
            </a:r>
            <a:r>
              <a:rPr lang="en-US" dirty="0"/>
              <a:t>:</a:t>
            </a:r>
            <a:br>
              <a:rPr lang="en-US" dirty="0"/>
            </a:br>
            <a:r>
              <a:rPr lang="en-US" dirty="0"/>
              <a:t>Single-level inheritance enables a derived class to inherit characteristics from a single-parent class.</a:t>
            </a:r>
          </a:p>
          <a:p>
            <a:r>
              <a:rPr lang="en-US" b="1" dirty="0"/>
              <a:t>Multilevel Inheritance:</a:t>
            </a:r>
            <a:br>
              <a:rPr lang="en-US" dirty="0"/>
            </a:br>
            <a:r>
              <a:rPr lang="en-US" dirty="0"/>
              <a:t>Multi-level inheritance enables a derived class to inherit properties from an immediate parent class which in turn inherits properties from his parent class.</a:t>
            </a:r>
          </a:p>
          <a:p>
            <a:r>
              <a:rPr lang="en-US" b="1" dirty="0"/>
              <a:t>Hierarchical Inheritance:</a:t>
            </a:r>
            <a:br>
              <a:rPr lang="en-US" dirty="0"/>
            </a:br>
            <a:r>
              <a:rPr lang="en-US" dirty="0"/>
              <a:t>Hierarchical level inheritance enables more than one derived class to inherit properties from a parent class.</a:t>
            </a:r>
          </a:p>
          <a:p>
            <a:r>
              <a:rPr lang="en-US" b="1" dirty="0"/>
              <a:t>Multiple Inheritance:</a:t>
            </a:r>
            <a:br>
              <a:rPr lang="en-US" dirty="0"/>
            </a:br>
            <a:r>
              <a:rPr lang="en-US" dirty="0"/>
              <a:t>Multiple level inheritance enables one derived class to inherit properties from more than one base class.</a:t>
            </a:r>
          </a:p>
        </p:txBody>
      </p:sp>
      <p:pic>
        <p:nvPicPr>
          <p:cNvPr id="2" name="Picture 1">
            <a:extLst>
              <a:ext uri="{FF2B5EF4-FFF2-40B4-BE49-F238E27FC236}">
                <a16:creationId xmlns:a16="http://schemas.microsoft.com/office/drawing/2014/main" id="{D61AE081-9A36-5BC8-8CCB-AFEBF4816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405892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856C9D-6443-EA6C-7CF2-2B59BDCED3C1}"/>
              </a:ext>
            </a:extLst>
          </p:cNvPr>
          <p:cNvPicPr>
            <a:picLocks noChangeAspect="1"/>
          </p:cNvPicPr>
          <p:nvPr/>
        </p:nvPicPr>
        <p:blipFill>
          <a:blip r:embed="rId2"/>
          <a:stretch>
            <a:fillRect/>
          </a:stretch>
        </p:blipFill>
        <p:spPr>
          <a:xfrm>
            <a:off x="3735841" y="590561"/>
            <a:ext cx="4720318" cy="5479170"/>
          </a:xfrm>
          <a:prstGeom prst="rect">
            <a:avLst/>
          </a:prstGeom>
        </p:spPr>
      </p:pic>
      <p:pic>
        <p:nvPicPr>
          <p:cNvPr id="3" name="Picture 2">
            <a:extLst>
              <a:ext uri="{FF2B5EF4-FFF2-40B4-BE49-F238E27FC236}">
                <a16:creationId xmlns:a16="http://schemas.microsoft.com/office/drawing/2014/main" id="{FF816F51-09E0-AF05-0C04-17B07B221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83" y="258658"/>
            <a:ext cx="920856" cy="493088"/>
          </a:xfrm>
          <a:prstGeom prst="rect">
            <a:avLst/>
          </a:prstGeom>
        </p:spPr>
      </p:pic>
    </p:spTree>
    <p:extLst>
      <p:ext uri="{BB962C8B-B14F-4D97-AF65-F5344CB8AC3E}">
        <p14:creationId xmlns:p14="http://schemas.microsoft.com/office/powerpoint/2010/main" val="378715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1137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16</cp:revision>
  <dcterms:created xsi:type="dcterms:W3CDTF">2023-03-04T10:46:06Z</dcterms:created>
  <dcterms:modified xsi:type="dcterms:W3CDTF">2024-03-21T08:54:15Z</dcterms:modified>
</cp:coreProperties>
</file>