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86" d="100"/>
          <a:sy n="86" d="100"/>
        </p:scale>
        <p:origin x="33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57A0-4921-19A9-3973-3AC0EDFD4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1701DE-CBEB-6F81-9CF2-89BFE733A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B2251-20E7-3D26-2A24-176963EF7732}"/>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F4747D82-998E-EC08-A848-EDE86BAD9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8EB01-802F-235A-8D1C-0A80F39E6C9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197905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A667-C7D7-E787-E3F7-29B652C2FA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03A59-440D-92D3-2DA5-3B3085CA1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EB266-76B0-F755-86EA-83229671D095}"/>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7BE8BD00-386D-F935-EC33-79C0F89D0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4D827-5579-87AA-CBA5-27D2DBDB81CA}"/>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30377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325F3-AA39-88BB-ED39-C3904DEC2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BB7067-277D-3281-A8AA-6F61A681E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B15E1-A2B7-2BF7-C88B-0EA30A69E1EB}"/>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734CBA26-C50C-559D-6A1C-C6D13177D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4A017-B8C6-4F65-4318-A4A31E80004B}"/>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423986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5314-5B12-C50F-4C07-93FEF14AE3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851EC2-8015-18E7-DAEE-7C7AB76D4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A3A36-A317-2C7B-5E7A-FE307D26D2EE}"/>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77A8F056-8F65-3DB9-D475-8C97911D9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E8538-F02C-E92B-779D-12E276DAF3A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25094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BD1E-C033-FC46-3A45-76C62BC0E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83B357-B1A1-7BA3-CBF7-70DF8D1DB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C04C7-0F35-351D-D534-3BCCB854CAA9}"/>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E8D5AEA2-0043-7A94-670A-A753D55CF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8578A-BD56-1165-8236-28790CC05F8F}"/>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9192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09F7-511B-ABDE-670C-450C7A439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BE8AC-76F5-E532-AA23-3DBC5FE7F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42E57C-A005-8545-148A-BF724BB67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3476A8-EB7C-253B-4D34-DF1B174A184F}"/>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6" name="Footer Placeholder 5">
            <a:extLst>
              <a:ext uri="{FF2B5EF4-FFF2-40B4-BE49-F238E27FC236}">
                <a16:creationId xmlns:a16="http://schemas.microsoft.com/office/drawing/2014/main" id="{6FC1C7F4-DFEE-000E-1B09-C4AEFBCF4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99505-E29B-DA9A-D7B9-CE5D935EBDC8}"/>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27177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E24B-32F8-4AEE-B0E5-EF6E9A2D4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E778FB-9EC7-5A6E-0554-60DA1E63A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AA646-A242-8184-C0F0-6DB1FEF01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47A3C-FDFA-5940-C28D-03F1BEF8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A307-A7EC-F87E-AB27-B3097DA8F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CC5E15-5A06-2D6D-1633-7BF1B055A3CA}"/>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8" name="Footer Placeholder 7">
            <a:extLst>
              <a:ext uri="{FF2B5EF4-FFF2-40B4-BE49-F238E27FC236}">
                <a16:creationId xmlns:a16="http://schemas.microsoft.com/office/drawing/2014/main" id="{1B5A77BA-8EF5-A190-3B3D-ED42327D00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EE35C-0037-8117-8F41-89293C0029A3}"/>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51482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3E73-B3C8-51BF-D2BA-A4961FCA15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6D54BB-4FDC-84AE-75AD-92D460EBC416}"/>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4" name="Footer Placeholder 3">
            <a:extLst>
              <a:ext uri="{FF2B5EF4-FFF2-40B4-BE49-F238E27FC236}">
                <a16:creationId xmlns:a16="http://schemas.microsoft.com/office/drawing/2014/main" id="{BB6186C1-B3AB-6D04-3B98-638E06A3B7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1769F4-12C6-3E0E-0902-F0FDEA374BB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411298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73FE9-56AC-677C-02B2-64E12BEB0A9C}"/>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3" name="Footer Placeholder 2">
            <a:extLst>
              <a:ext uri="{FF2B5EF4-FFF2-40B4-BE49-F238E27FC236}">
                <a16:creationId xmlns:a16="http://schemas.microsoft.com/office/drawing/2014/main" id="{81103FA1-EA7D-7CDB-6EA4-7F8CCB42CC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EF4185-71EF-3A47-DB5A-D61063514CA1}"/>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172062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5674-3956-E6C8-4072-EC8805A2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B79A06-B789-ED51-137F-3D4F56C3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D269A-0F21-A9A1-00F7-0575BB4B3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F970-EC3C-E816-3C31-EDA711B3D01D}"/>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6" name="Footer Placeholder 5">
            <a:extLst>
              <a:ext uri="{FF2B5EF4-FFF2-40B4-BE49-F238E27FC236}">
                <a16:creationId xmlns:a16="http://schemas.microsoft.com/office/drawing/2014/main" id="{DD4803F9-983D-35AF-7219-40FC5828A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FA2B1-BC17-88F0-6534-B5CCFCED52F0}"/>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95448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592C-41A3-2FA7-5D18-E4CA1D82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71C5AF-43F7-DE9D-461C-7057123FC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B47BC-53C7-1972-3719-DD45676CA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4F4EB-3FDB-3372-1A51-84D14746F28C}"/>
              </a:ext>
            </a:extLst>
          </p:cNvPr>
          <p:cNvSpPr>
            <a:spLocks noGrp="1"/>
          </p:cNvSpPr>
          <p:nvPr>
            <p:ph type="dt" sz="half" idx="10"/>
          </p:nvPr>
        </p:nvSpPr>
        <p:spPr/>
        <p:txBody>
          <a:bodyPr/>
          <a:lstStyle/>
          <a:p>
            <a:fld id="{21A6F513-B391-4DCB-8755-1EF365602200}" type="datetimeFigureOut">
              <a:rPr lang="en-IN" smtClean="0"/>
              <a:t>14-03-2023</a:t>
            </a:fld>
            <a:endParaRPr lang="en-IN"/>
          </a:p>
        </p:txBody>
      </p:sp>
      <p:sp>
        <p:nvSpPr>
          <p:cNvPr id="6" name="Footer Placeholder 5">
            <a:extLst>
              <a:ext uri="{FF2B5EF4-FFF2-40B4-BE49-F238E27FC236}">
                <a16:creationId xmlns:a16="http://schemas.microsoft.com/office/drawing/2014/main" id="{1204CAE2-5E1D-E7D6-AAE3-8EC77C72A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D079D-2B91-3710-6635-5CB9AD55343E}"/>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12976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11C70-A8F3-E6D8-B63F-D2AB4DAE2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CA0D1-C248-8C79-5E81-5E2542CA8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78D5E-2DE1-12B9-D767-547D65128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F513-B391-4DCB-8755-1EF365602200}" type="datetimeFigureOut">
              <a:rPr lang="en-IN" smtClean="0"/>
              <a:t>14-03-2023</a:t>
            </a:fld>
            <a:endParaRPr lang="en-IN"/>
          </a:p>
        </p:txBody>
      </p:sp>
      <p:sp>
        <p:nvSpPr>
          <p:cNvPr id="5" name="Footer Placeholder 4">
            <a:extLst>
              <a:ext uri="{FF2B5EF4-FFF2-40B4-BE49-F238E27FC236}">
                <a16:creationId xmlns:a16="http://schemas.microsoft.com/office/drawing/2014/main" id="{E14140AA-3E8A-F716-46A5-9CC052E14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401A2-0716-98DB-C007-66AD864E4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6BA85-FF09-4EAA-85F6-F8A84F5AA682}" type="slidenum">
              <a:rPr lang="en-IN" smtClean="0"/>
              <a:t>‹#›</a:t>
            </a:fld>
            <a:endParaRPr lang="en-IN"/>
          </a:p>
        </p:txBody>
      </p:sp>
    </p:spTree>
    <p:extLst>
      <p:ext uri="{BB962C8B-B14F-4D97-AF65-F5344CB8AC3E}">
        <p14:creationId xmlns:p14="http://schemas.microsoft.com/office/powerpoint/2010/main" val="106928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8229F8-3CAE-79B7-B8C6-3CF43FE51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1996751"/>
            <a:ext cx="4862416" cy="2603663"/>
          </a:xfrm>
          <a:prstGeom prst="rect">
            <a:avLst/>
          </a:prstGeom>
        </p:spPr>
      </p:pic>
      <p:sp>
        <p:nvSpPr>
          <p:cNvPr id="5" name="TextBox 4">
            <a:extLst>
              <a:ext uri="{FF2B5EF4-FFF2-40B4-BE49-F238E27FC236}">
                <a16:creationId xmlns:a16="http://schemas.microsoft.com/office/drawing/2014/main" id="{7A690EC4-6973-2303-22D6-A54F1E631D57}"/>
              </a:ext>
            </a:extLst>
          </p:cNvPr>
          <p:cNvSpPr txBox="1"/>
          <p:nvPr/>
        </p:nvSpPr>
        <p:spPr>
          <a:xfrm>
            <a:off x="951722" y="4954555"/>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6" name="Rectangle 5">
            <a:extLst>
              <a:ext uri="{FF2B5EF4-FFF2-40B4-BE49-F238E27FC236}">
                <a16:creationId xmlns:a16="http://schemas.microsoft.com/office/drawing/2014/main" id="{26367350-1939-BE45-0CA8-DAC1E03308F2}"/>
              </a:ext>
            </a:extLst>
          </p:cNvPr>
          <p:cNvSpPr/>
          <p:nvPr/>
        </p:nvSpPr>
        <p:spPr>
          <a:xfrm>
            <a:off x="0" y="-46653"/>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6097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8C8FE2-4468-CAC9-E64C-463D8A6B3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3" name="TextBox 2">
            <a:extLst>
              <a:ext uri="{FF2B5EF4-FFF2-40B4-BE49-F238E27FC236}">
                <a16:creationId xmlns:a16="http://schemas.microsoft.com/office/drawing/2014/main" id="{70B26A2B-B9EC-D913-1678-62B83F52A1A1}"/>
              </a:ext>
            </a:extLst>
          </p:cNvPr>
          <p:cNvSpPr txBox="1"/>
          <p:nvPr/>
        </p:nvSpPr>
        <p:spPr>
          <a:xfrm>
            <a:off x="370616" y="1997839"/>
            <a:ext cx="5725383" cy="3139321"/>
          </a:xfrm>
          <a:prstGeom prst="rect">
            <a:avLst/>
          </a:prstGeom>
          <a:noFill/>
        </p:spPr>
        <p:txBody>
          <a:bodyPr wrap="square">
            <a:spAutoFit/>
          </a:bodyPr>
          <a:lstStyle/>
          <a:p>
            <a:r>
              <a:rPr lang="en-US" b="1" dirty="0"/>
              <a:t>Benefits of OOPs in Python</a:t>
            </a:r>
          </a:p>
          <a:p>
            <a:r>
              <a:rPr lang="en-US" dirty="0"/>
              <a:t>OOPs in Python allows for code reuse, which can save time and effort. It also makes it easier to maintain code, as objects can be modified without having to rewrite the entire program. OOPs also makes it easier to debug and test code, as objects can be tested individually.</a:t>
            </a:r>
          </a:p>
          <a:p>
            <a:endParaRPr lang="en-US" dirty="0"/>
          </a:p>
          <a:p>
            <a:r>
              <a:rPr lang="en-US" dirty="0"/>
              <a:t>OOPs also allows for abstraction, which is the process of hiding the details of an object's implementation. This makes it easier to understand code and makes it easier to modify code in the future.</a:t>
            </a:r>
          </a:p>
        </p:txBody>
      </p:sp>
    </p:spTree>
    <p:extLst>
      <p:ext uri="{BB962C8B-B14F-4D97-AF65-F5344CB8AC3E}">
        <p14:creationId xmlns:p14="http://schemas.microsoft.com/office/powerpoint/2010/main" val="32540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6DC40B-61E4-D409-75C0-24684DB949D1}"/>
              </a:ext>
            </a:extLst>
          </p:cNvPr>
          <p:cNvSpPr txBox="1"/>
          <p:nvPr/>
        </p:nvSpPr>
        <p:spPr>
          <a:xfrm>
            <a:off x="3307022" y="2905780"/>
            <a:ext cx="6273705" cy="523220"/>
          </a:xfrm>
          <a:prstGeom prst="rect">
            <a:avLst/>
          </a:prstGeom>
          <a:noFill/>
        </p:spPr>
        <p:txBody>
          <a:bodyPr wrap="square">
            <a:spAutoFit/>
          </a:bodyPr>
          <a:lstStyle/>
          <a:p>
            <a:r>
              <a:rPr lang="en-IN" sz="2800" dirty="0">
                <a:solidFill>
                  <a:schemeClr val="accent1">
                    <a:lumMod val="75000"/>
                  </a:schemeClr>
                </a:solidFill>
                <a:latin typeface="Trebuchet MS" panose="020B0603020202020204" pitchFamily="34" charset="0"/>
              </a:rPr>
              <a:t>Object-oriented programming (OOP)</a:t>
            </a:r>
          </a:p>
        </p:txBody>
      </p:sp>
      <p:pic>
        <p:nvPicPr>
          <p:cNvPr id="9" name="Picture 8">
            <a:extLst>
              <a:ext uri="{FF2B5EF4-FFF2-40B4-BE49-F238E27FC236}">
                <a16:creationId xmlns:a16="http://schemas.microsoft.com/office/drawing/2014/main" id="{F35BA7F5-CD90-1FF0-18BF-CDE7A315F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27397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E81BA0-348C-5017-6F89-2B0ABE616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A75238EC-43CA-F7AF-9BD7-D084A43D5D99}"/>
              </a:ext>
            </a:extLst>
          </p:cNvPr>
          <p:cNvSpPr txBox="1"/>
          <p:nvPr/>
        </p:nvSpPr>
        <p:spPr>
          <a:xfrm>
            <a:off x="616628" y="1582340"/>
            <a:ext cx="5401734" cy="3693319"/>
          </a:xfrm>
          <a:prstGeom prst="rect">
            <a:avLst/>
          </a:prstGeom>
          <a:noFill/>
        </p:spPr>
        <p:txBody>
          <a:bodyPr wrap="square">
            <a:spAutoFit/>
          </a:bodyPr>
          <a:lstStyle/>
          <a:p>
            <a:r>
              <a:rPr lang="en-US" b="1" dirty="0"/>
              <a:t>What is an OOPs in Python?</a:t>
            </a:r>
          </a:p>
          <a:p>
            <a:r>
              <a:rPr lang="en-US" dirty="0"/>
              <a:t>Object-Oriented Programming (OOPs) is a programming paradigm based on the concept of objects. It is a way of organizing and structuring code that allows for code reuse and efficient problem solving. In Python, OOPs is used to create classes and objects that can be used to store and manipulate data.</a:t>
            </a:r>
          </a:p>
          <a:p>
            <a:endParaRPr lang="en-US" dirty="0"/>
          </a:p>
          <a:p>
            <a:r>
              <a:rPr lang="en-US" dirty="0"/>
              <a:t>Python is an object-oriented language, meaning it allows users to create and use objects. Objects are defined by their attributes and behaviors, and can interact with other objects. This makes it easier to develop complex applications with fewer lines of code.</a:t>
            </a:r>
          </a:p>
        </p:txBody>
      </p:sp>
      <p:pic>
        <p:nvPicPr>
          <p:cNvPr id="5" name="Picture 4">
            <a:extLst>
              <a:ext uri="{FF2B5EF4-FFF2-40B4-BE49-F238E27FC236}">
                <a16:creationId xmlns:a16="http://schemas.microsoft.com/office/drawing/2014/main" id="{FB968D44-5957-92E4-CF04-5B2BEEA25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839" y="751746"/>
            <a:ext cx="5311600" cy="5227773"/>
          </a:xfrm>
          <a:prstGeom prst="rect">
            <a:avLst/>
          </a:prstGeom>
        </p:spPr>
      </p:pic>
    </p:spTree>
    <p:extLst>
      <p:ext uri="{BB962C8B-B14F-4D97-AF65-F5344CB8AC3E}">
        <p14:creationId xmlns:p14="http://schemas.microsoft.com/office/powerpoint/2010/main" val="29058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78C3E4-F1B1-ED15-310C-FFB6A798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64CC7E26-AD51-48CA-8F01-5B92F5C5CE41}"/>
              </a:ext>
            </a:extLst>
          </p:cNvPr>
          <p:cNvSpPr txBox="1"/>
          <p:nvPr/>
        </p:nvSpPr>
        <p:spPr>
          <a:xfrm>
            <a:off x="508000" y="1620514"/>
            <a:ext cx="5588000" cy="3693319"/>
          </a:xfrm>
          <a:prstGeom prst="rect">
            <a:avLst/>
          </a:prstGeom>
          <a:noFill/>
        </p:spPr>
        <p:txBody>
          <a:bodyPr wrap="square">
            <a:spAutoFit/>
          </a:bodyPr>
          <a:lstStyle/>
          <a:p>
            <a:r>
              <a:rPr lang="en-US" b="1" dirty="0"/>
              <a:t>Examples of OOPs in Python</a:t>
            </a:r>
          </a:p>
          <a:p>
            <a:r>
              <a:rPr lang="en-US" dirty="0"/>
              <a:t>One example of OOPs in Python is creating classes and objects. A class is a template for creating objects, and objects are instances of a class. Objects can contain data, such as attributes, and methods, which are functions that can be used to manipulate the data.</a:t>
            </a:r>
          </a:p>
          <a:p>
            <a:endParaRPr lang="en-US" dirty="0"/>
          </a:p>
          <a:p>
            <a:r>
              <a:rPr lang="en-US" dirty="0"/>
              <a:t>Another example of OOPs in Python is creating inheritance. Inheritance allows one class to inherit the attributes and methods of another class, which makes it easier to create complex applications with fewer lines of code.</a:t>
            </a:r>
          </a:p>
          <a:p>
            <a:endParaRPr lang="en-US" dirty="0"/>
          </a:p>
        </p:txBody>
      </p:sp>
      <p:pic>
        <p:nvPicPr>
          <p:cNvPr id="5" name="Picture 4">
            <a:extLst>
              <a:ext uri="{FF2B5EF4-FFF2-40B4-BE49-F238E27FC236}">
                <a16:creationId xmlns:a16="http://schemas.microsoft.com/office/drawing/2014/main" id="{16D6D3A6-C2EC-E71F-2AB9-7BD32E608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012" y="982768"/>
            <a:ext cx="5616427" cy="4892464"/>
          </a:xfrm>
          <a:prstGeom prst="rect">
            <a:avLst/>
          </a:prstGeom>
        </p:spPr>
      </p:pic>
    </p:spTree>
    <p:extLst>
      <p:ext uri="{BB962C8B-B14F-4D97-AF65-F5344CB8AC3E}">
        <p14:creationId xmlns:p14="http://schemas.microsoft.com/office/powerpoint/2010/main" val="10192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46F34-C10A-A855-EAAB-0D5A39752588}"/>
              </a:ext>
            </a:extLst>
          </p:cNvPr>
          <p:cNvSpPr txBox="1"/>
          <p:nvPr/>
        </p:nvSpPr>
        <p:spPr>
          <a:xfrm>
            <a:off x="508000" y="1251114"/>
            <a:ext cx="5334000" cy="4801314"/>
          </a:xfrm>
          <a:prstGeom prst="rect">
            <a:avLst/>
          </a:prstGeom>
          <a:noFill/>
        </p:spPr>
        <p:txBody>
          <a:bodyPr wrap="square">
            <a:spAutoFit/>
          </a:bodyPr>
          <a:lstStyle/>
          <a:p>
            <a:r>
              <a:rPr lang="en-US" b="1" dirty="0">
                <a:latin typeface="Trebuchet MS" panose="020B0603020202020204" pitchFamily="34" charset="0"/>
              </a:rPr>
              <a:t>Class </a:t>
            </a:r>
          </a:p>
          <a:p>
            <a:r>
              <a:rPr lang="en-US" dirty="0">
                <a:solidFill>
                  <a:schemeClr val="accent1">
                    <a:lumMod val="50000"/>
                  </a:schemeClr>
                </a:solidFill>
                <a:latin typeface="Trebuchet MS" panose="020B0603020202020204" pitchFamily="34" charset="0"/>
              </a:rPr>
              <a:t>A class is a collection of objects. A class contains the blueprints or the prototype from which the objects are being created. It is a logical entity that contains some attributes and methods. </a:t>
            </a:r>
          </a:p>
          <a:p>
            <a:endParaRPr lang="en-US" dirty="0">
              <a:latin typeface="Trebuchet MS" panose="020B0603020202020204" pitchFamily="34" charset="0"/>
            </a:endParaRPr>
          </a:p>
          <a:p>
            <a:r>
              <a:rPr lang="en-US" dirty="0">
                <a:latin typeface="Trebuchet MS" panose="020B0603020202020204" pitchFamily="34" charset="0"/>
              </a:rPr>
              <a:t>To understand the need for creating a class let’s consider an example, let’s say you wanted to track the number of dogs that may have different attributes like breed, age. If a list is used, the first element could be the dog’s breed while the second element could represent its age. Let’s suppose there are 100 different dogs, then how would you know which element is supposed to be which? What if you wanted to add other properties to these dogs? This lacks organization and it’s the exact need for classes. </a:t>
            </a:r>
          </a:p>
        </p:txBody>
      </p:sp>
      <p:pic>
        <p:nvPicPr>
          <p:cNvPr id="5" name="Picture 4">
            <a:extLst>
              <a:ext uri="{FF2B5EF4-FFF2-40B4-BE49-F238E27FC236}">
                <a16:creationId xmlns:a16="http://schemas.microsoft.com/office/drawing/2014/main" id="{26E3025A-8E33-00DE-82D0-BEFA0E8B1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08" y="1192478"/>
            <a:ext cx="3960892" cy="4920539"/>
          </a:xfrm>
          <a:prstGeom prst="rect">
            <a:avLst/>
          </a:prstGeom>
        </p:spPr>
      </p:pic>
      <p:pic>
        <p:nvPicPr>
          <p:cNvPr id="6" name="Picture 5">
            <a:extLst>
              <a:ext uri="{FF2B5EF4-FFF2-40B4-BE49-F238E27FC236}">
                <a16:creationId xmlns:a16="http://schemas.microsoft.com/office/drawing/2014/main" id="{630BDB0B-DC54-5167-6F32-471AF96C6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324586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F8623-749D-094E-50C5-2CC7A2583BED}"/>
              </a:ext>
            </a:extLst>
          </p:cNvPr>
          <p:cNvSpPr txBox="1"/>
          <p:nvPr/>
        </p:nvSpPr>
        <p:spPr>
          <a:xfrm>
            <a:off x="743346" y="1182006"/>
            <a:ext cx="4898555" cy="4401205"/>
          </a:xfrm>
          <a:prstGeom prst="rect">
            <a:avLst/>
          </a:prstGeom>
          <a:noFill/>
        </p:spPr>
        <p:txBody>
          <a:bodyPr wrap="square">
            <a:spAutoFit/>
          </a:bodyPr>
          <a:lstStyle/>
          <a:p>
            <a:r>
              <a:rPr lang="en-US" sz="2000" b="1" dirty="0">
                <a:solidFill>
                  <a:schemeClr val="accent1">
                    <a:lumMod val="50000"/>
                  </a:schemeClr>
                </a:solidFill>
                <a:latin typeface="Trebuchet MS" panose="020B0603020202020204" pitchFamily="34" charset="0"/>
              </a:rPr>
              <a:t>Objects</a:t>
            </a:r>
          </a:p>
          <a:p>
            <a:endParaRPr lang="en-US" sz="2000" b="1" dirty="0">
              <a:latin typeface="Trebuchet MS" panose="020B0603020202020204" pitchFamily="34" charset="0"/>
            </a:endParaRPr>
          </a:p>
          <a:p>
            <a:r>
              <a:rPr lang="en-US" sz="2000" dirty="0">
                <a:latin typeface="Trebuchet MS" panose="020B0603020202020204" pitchFamily="34" charset="0"/>
              </a:rPr>
              <a:t>The object is an entity that has a state and behavior associated with it. It may be any real-world object like a mouse, keyboard, chair, table, pen, etc. Integers, strings, floating-point numbers, even arrays, and dictionaries, are all objects. More specifically, any single integer or any single string is an object. The number 12 is an object, the string “Hello, world” is an object, a list is an object that can hold other objects, and so on.</a:t>
            </a:r>
          </a:p>
        </p:txBody>
      </p:sp>
      <p:pic>
        <p:nvPicPr>
          <p:cNvPr id="5" name="Picture 4">
            <a:extLst>
              <a:ext uri="{FF2B5EF4-FFF2-40B4-BE49-F238E27FC236}">
                <a16:creationId xmlns:a16="http://schemas.microsoft.com/office/drawing/2014/main" id="{302CBD41-7308-F492-6134-FF209FC4C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45" y="968054"/>
            <a:ext cx="4510809" cy="4921892"/>
          </a:xfrm>
          <a:prstGeom prst="rect">
            <a:avLst/>
          </a:prstGeom>
        </p:spPr>
      </p:pic>
      <p:pic>
        <p:nvPicPr>
          <p:cNvPr id="6" name="Picture 5">
            <a:extLst>
              <a:ext uri="{FF2B5EF4-FFF2-40B4-BE49-F238E27FC236}">
                <a16:creationId xmlns:a16="http://schemas.microsoft.com/office/drawing/2014/main" id="{B5EC6599-F327-6C87-AA53-269F4490F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14269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0A398-FAC0-71AE-8B78-6979768A6940}"/>
              </a:ext>
            </a:extLst>
          </p:cNvPr>
          <p:cNvSpPr txBox="1"/>
          <p:nvPr/>
        </p:nvSpPr>
        <p:spPr>
          <a:xfrm>
            <a:off x="1399635" y="2144488"/>
            <a:ext cx="6094562" cy="2862322"/>
          </a:xfrm>
          <a:prstGeom prst="rect">
            <a:avLst/>
          </a:prstGeom>
          <a:noFill/>
        </p:spPr>
        <p:txBody>
          <a:bodyPr wrap="square">
            <a:spAutoFit/>
          </a:bodyPr>
          <a:lstStyle/>
          <a:p>
            <a:r>
              <a:rPr lang="en-IN" dirty="0"/>
              <a:t>class animal:</a:t>
            </a:r>
          </a:p>
          <a:p>
            <a:r>
              <a:rPr lang="en-IN" dirty="0"/>
              <a:t>    attr1="cat"</a:t>
            </a:r>
          </a:p>
          <a:p>
            <a:r>
              <a:rPr lang="en-IN" dirty="0"/>
              <a:t>    attr2="dog"</a:t>
            </a:r>
          </a:p>
          <a:p>
            <a:r>
              <a:rPr lang="en-IN" dirty="0"/>
              <a:t>    def fun(self):</a:t>
            </a:r>
          </a:p>
          <a:p>
            <a:r>
              <a:rPr lang="en-IN" dirty="0"/>
              <a:t>        print("first animal is",self.attr1)</a:t>
            </a:r>
          </a:p>
          <a:p>
            <a:r>
              <a:rPr lang="en-IN" dirty="0"/>
              <a:t>        print("second animal is",self.attr2)</a:t>
            </a:r>
          </a:p>
          <a:p>
            <a:r>
              <a:rPr lang="en-IN" dirty="0" err="1"/>
              <a:t>obj</a:t>
            </a:r>
            <a:r>
              <a:rPr lang="en-IN" dirty="0"/>
              <a:t>=animal()</a:t>
            </a:r>
          </a:p>
          <a:p>
            <a:r>
              <a:rPr lang="en-IN" dirty="0"/>
              <a:t>print(obj.attr1)</a:t>
            </a:r>
          </a:p>
          <a:p>
            <a:r>
              <a:rPr lang="en-IN" dirty="0"/>
              <a:t>print(obj.attr2)</a:t>
            </a:r>
          </a:p>
          <a:p>
            <a:r>
              <a:rPr lang="en-IN" dirty="0" err="1"/>
              <a:t>obj.fun</a:t>
            </a:r>
            <a:r>
              <a:rPr lang="en-IN" dirty="0"/>
              <a:t>()</a:t>
            </a:r>
          </a:p>
        </p:txBody>
      </p:sp>
      <p:sp>
        <p:nvSpPr>
          <p:cNvPr id="5" name="TextBox 4">
            <a:extLst>
              <a:ext uri="{FF2B5EF4-FFF2-40B4-BE49-F238E27FC236}">
                <a16:creationId xmlns:a16="http://schemas.microsoft.com/office/drawing/2014/main" id="{C68AB714-A966-0D88-FF16-1437E865BF0C}"/>
              </a:ext>
            </a:extLst>
          </p:cNvPr>
          <p:cNvSpPr txBox="1"/>
          <p:nvPr/>
        </p:nvSpPr>
        <p:spPr>
          <a:xfrm>
            <a:off x="6989553" y="1997839"/>
            <a:ext cx="4515907" cy="2862322"/>
          </a:xfrm>
          <a:prstGeom prst="rect">
            <a:avLst/>
          </a:prstGeom>
          <a:noFill/>
        </p:spPr>
        <p:txBody>
          <a:bodyPr wrap="square">
            <a:spAutoFit/>
          </a:bodyPr>
          <a:lstStyle/>
          <a:p>
            <a:r>
              <a:rPr lang="en-IN" dirty="0"/>
              <a:t>class employee:</a:t>
            </a:r>
          </a:p>
          <a:p>
            <a:r>
              <a:rPr lang="en-IN" dirty="0"/>
              <a:t>    name="</a:t>
            </a:r>
            <a:r>
              <a:rPr lang="en-IN" dirty="0" err="1"/>
              <a:t>rahul</a:t>
            </a:r>
            <a:r>
              <a:rPr lang="en-IN" dirty="0"/>
              <a:t>"</a:t>
            </a:r>
          </a:p>
          <a:p>
            <a:r>
              <a:rPr lang="en-IN" dirty="0"/>
              <a:t>    designation="SE"</a:t>
            </a:r>
          </a:p>
          <a:p>
            <a:r>
              <a:rPr lang="en-IN" dirty="0"/>
              <a:t>    salary=30000</a:t>
            </a:r>
          </a:p>
          <a:p>
            <a:r>
              <a:rPr lang="en-IN" dirty="0"/>
              <a:t>    def fun1(self):</a:t>
            </a:r>
          </a:p>
          <a:p>
            <a:r>
              <a:rPr lang="en-IN" dirty="0"/>
              <a:t>        print("Employee Name: ",self.name)</a:t>
            </a:r>
          </a:p>
          <a:p>
            <a:r>
              <a:rPr lang="en-IN" dirty="0"/>
              <a:t>        print("Designation: ",</a:t>
            </a:r>
            <a:r>
              <a:rPr lang="en-IN" dirty="0" err="1"/>
              <a:t>self.designation</a:t>
            </a:r>
            <a:r>
              <a:rPr lang="en-IN" dirty="0"/>
              <a:t>)</a:t>
            </a:r>
          </a:p>
          <a:p>
            <a:r>
              <a:rPr lang="en-IN" dirty="0"/>
              <a:t>        print("Salary: ",</a:t>
            </a:r>
            <a:r>
              <a:rPr lang="en-IN" dirty="0" err="1"/>
              <a:t>self.salary</a:t>
            </a:r>
            <a:r>
              <a:rPr lang="en-IN" dirty="0"/>
              <a:t>)</a:t>
            </a:r>
          </a:p>
          <a:p>
            <a:r>
              <a:rPr lang="en-IN" dirty="0" err="1"/>
              <a:t>obj</a:t>
            </a:r>
            <a:r>
              <a:rPr lang="en-IN" dirty="0"/>
              <a:t>=employee()</a:t>
            </a:r>
          </a:p>
          <a:p>
            <a:r>
              <a:rPr lang="en-IN" dirty="0"/>
              <a:t>obj.fun1()</a:t>
            </a:r>
          </a:p>
        </p:txBody>
      </p:sp>
    </p:spTree>
    <p:extLst>
      <p:ext uri="{BB962C8B-B14F-4D97-AF65-F5344CB8AC3E}">
        <p14:creationId xmlns:p14="http://schemas.microsoft.com/office/powerpoint/2010/main" val="318300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774B9-CA69-8C80-6CCF-7794C4D7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0BBD3B8D-6D44-89C7-63DA-1646D7117CFA}"/>
              </a:ext>
            </a:extLst>
          </p:cNvPr>
          <p:cNvSpPr txBox="1"/>
          <p:nvPr/>
        </p:nvSpPr>
        <p:spPr>
          <a:xfrm>
            <a:off x="557522" y="1509328"/>
            <a:ext cx="5325693" cy="3693319"/>
          </a:xfrm>
          <a:prstGeom prst="rect">
            <a:avLst/>
          </a:prstGeom>
          <a:noFill/>
        </p:spPr>
        <p:txBody>
          <a:bodyPr wrap="square">
            <a:spAutoFit/>
          </a:bodyPr>
          <a:lstStyle/>
          <a:p>
            <a:r>
              <a:rPr lang="en-US" b="1" dirty="0"/>
              <a:t>Polymorphism in Python</a:t>
            </a:r>
          </a:p>
          <a:p>
            <a:r>
              <a:rPr lang="en-US" dirty="0"/>
              <a:t>Polymorphism is a concept in OOPs that allows objects to have different behaviors depending on the context. In Python, polymorphism is used to create objects that can be used in different ways. For example, a function can be written to take any object as an argument and do something with it.</a:t>
            </a:r>
          </a:p>
          <a:p>
            <a:endParaRPr lang="en-US" dirty="0"/>
          </a:p>
          <a:p>
            <a:r>
              <a:rPr lang="en-US" dirty="0"/>
              <a:t>Polymorphism is a powerful concept that allows for the creation of code that is more flexible and easier to maintain. It also allows for code reuse, as objects can be used in different ways without having to rewrite the code.</a:t>
            </a:r>
          </a:p>
        </p:txBody>
      </p:sp>
    </p:spTree>
    <p:extLst>
      <p:ext uri="{BB962C8B-B14F-4D97-AF65-F5344CB8AC3E}">
        <p14:creationId xmlns:p14="http://schemas.microsoft.com/office/powerpoint/2010/main" val="319047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057BCA-1EF7-36BF-5B2B-E31D14DF7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0114F30D-EF7D-3E19-D29E-0A5973F89476}"/>
              </a:ext>
            </a:extLst>
          </p:cNvPr>
          <p:cNvSpPr txBox="1"/>
          <p:nvPr/>
        </p:nvSpPr>
        <p:spPr>
          <a:xfrm>
            <a:off x="635479" y="1859339"/>
            <a:ext cx="4997570" cy="3139321"/>
          </a:xfrm>
          <a:prstGeom prst="rect">
            <a:avLst/>
          </a:prstGeom>
          <a:noFill/>
        </p:spPr>
        <p:txBody>
          <a:bodyPr wrap="square">
            <a:spAutoFit/>
          </a:bodyPr>
          <a:lstStyle/>
          <a:p>
            <a:r>
              <a:rPr lang="en-US" b="1" dirty="0"/>
              <a:t>Encapsulation in Python</a:t>
            </a:r>
          </a:p>
          <a:p>
            <a:r>
              <a:rPr lang="en-US" dirty="0"/>
              <a:t>Encapsulation is a concept in OOPs that allows for the hiding of data. In Python, encapsulation is used to create classes and objects that can be used to store and manipulate data. Encapsulation allows for code that is more secure and easier to maintain, as data can be hidden from outside code.</a:t>
            </a:r>
          </a:p>
          <a:p>
            <a:r>
              <a:rPr lang="en-US" dirty="0"/>
              <a:t>Encapsulation also allows for code reuse, as data can be reused without having to rewrite code. It also makes it easier to debug and test code, as objects can be tested individually.</a:t>
            </a:r>
          </a:p>
        </p:txBody>
      </p:sp>
    </p:spTree>
    <p:extLst>
      <p:ext uri="{BB962C8B-B14F-4D97-AF65-F5344CB8AC3E}">
        <p14:creationId xmlns:p14="http://schemas.microsoft.com/office/powerpoint/2010/main" val="1974298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886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4</cp:revision>
  <dcterms:created xsi:type="dcterms:W3CDTF">2023-03-04T10:46:06Z</dcterms:created>
  <dcterms:modified xsi:type="dcterms:W3CDTF">2023-03-14T09:35:38Z</dcterms:modified>
</cp:coreProperties>
</file>